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082" autoAdjust="0"/>
  </p:normalViewPr>
  <p:slideViewPr>
    <p:cSldViewPr>
      <p:cViewPr varScale="1">
        <p:scale>
          <a:sx n="88" d="100"/>
          <a:sy n="88" d="100"/>
        </p:scale>
        <p:origin x="-17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8ED3F7"/>
            </a:solidFill>
            <a:ln w="28575">
              <a:solidFill>
                <a:srgbClr val="FFFFFF"/>
              </a:solidFill>
            </a:ln>
          </c:spPr>
          <c:dPt>
            <c:idx val="0"/>
            <c:bubble3D val="0"/>
            <c:spPr>
              <a:solidFill>
                <a:srgbClr val="75B2D2"/>
              </a:solidFill>
              <a:ln w="28575">
                <a:solidFill>
                  <a:srgbClr val="FFFFFF"/>
                </a:solidFill>
              </a:ln>
            </c:spPr>
          </c:dPt>
          <c:dPt>
            <c:idx val="1"/>
            <c:bubble3D val="0"/>
            <c:spPr>
              <a:solidFill>
                <a:srgbClr val="BACAD4"/>
              </a:solidFill>
              <a:ln w="28575">
                <a:solidFill>
                  <a:srgbClr val="FFFFFF"/>
                </a:solidFill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Yes 96.05%, 170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No 3.95%, 7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0.##%</c:formatCode>
                <c:ptCount val="2"/>
                <c:pt idx="0">
                  <c:v>0.9605</c:v>
                </c:pt>
                <c:pt idx="1">
                  <c:v>0.0395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8ED3F7"/>
            </a:solidFill>
            <a:ln w="28575">
              <a:solidFill>
                <a:srgbClr val="FFFFFF"/>
              </a:solidFill>
            </a:ln>
          </c:spPr>
          <c:dPt>
            <c:idx val="0"/>
            <c:bubble3D val="0"/>
            <c:spPr>
              <a:solidFill>
                <a:srgbClr val="75B2D2"/>
              </a:solidFill>
              <a:ln w="28575">
                <a:solidFill>
                  <a:srgbClr val="FFFFFF"/>
                </a:solidFill>
              </a:ln>
            </c:spPr>
          </c:dPt>
          <c:dPt>
            <c:idx val="1"/>
            <c:bubble3D val="0"/>
            <c:spPr>
              <a:solidFill>
                <a:srgbClr val="BACAD4"/>
              </a:solidFill>
              <a:ln w="28575">
                <a:solidFill>
                  <a:srgbClr val="FFFFFF"/>
                </a:solidFill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Yes 53.11%, 94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No 46.89%, 83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0.##%</c:formatCode>
                <c:ptCount val="2"/>
                <c:pt idx="0">
                  <c:v>0.53110003</c:v>
                </c:pt>
                <c:pt idx="1">
                  <c:v>0.4689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8ED3F7"/>
            </a:solidFill>
            <a:ln w="28575">
              <a:solidFill>
                <a:srgbClr val="FFFFFF"/>
              </a:solidFill>
            </a:ln>
          </c:spPr>
          <c:dPt>
            <c:idx val="0"/>
            <c:bubble3D val="0"/>
            <c:spPr>
              <a:solidFill>
                <a:srgbClr val="75B2D2"/>
              </a:solidFill>
              <a:ln w="28575">
                <a:solidFill>
                  <a:srgbClr val="FFFFFF"/>
                </a:solidFill>
              </a:ln>
            </c:spPr>
          </c:dPt>
          <c:dPt>
            <c:idx val="1"/>
            <c:bubble3D val="0"/>
            <c:spPr>
              <a:solidFill>
                <a:srgbClr val="BACAD4"/>
              </a:solidFill>
              <a:ln w="28575">
                <a:solidFill>
                  <a:srgbClr val="FFFFFF"/>
                </a:solidFill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Yes 76.84%, 136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No 23.16%, 41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0.##%</c:formatCode>
                <c:ptCount val="2"/>
                <c:pt idx="0">
                  <c:v>0.76839995</c:v>
                </c:pt>
                <c:pt idx="1">
                  <c:v>0.2316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8ED3F7"/>
            </a:solidFill>
            <a:ln w="28575">
              <a:solidFill>
                <a:srgbClr val="FFFFFF"/>
              </a:solidFill>
            </a:ln>
          </c:spPr>
          <c:dPt>
            <c:idx val="0"/>
            <c:bubble3D val="0"/>
            <c:spPr>
              <a:solidFill>
                <a:srgbClr val="75B2D2"/>
              </a:solidFill>
              <a:ln w="28575">
                <a:solidFill>
                  <a:srgbClr val="FFFFFF"/>
                </a:solidFill>
              </a:ln>
            </c:spPr>
          </c:dPt>
          <c:dPt>
            <c:idx val="1"/>
            <c:bubble3D val="0"/>
            <c:spPr>
              <a:solidFill>
                <a:srgbClr val="BACAD4"/>
              </a:solidFill>
              <a:ln w="28575">
                <a:solidFill>
                  <a:srgbClr val="FFFFFF"/>
                </a:solidFill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Yes 98.31%, 174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No 1.69%, 3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0.##%</c:formatCode>
                <c:ptCount val="2"/>
                <c:pt idx="0">
                  <c:v>0.9831</c:v>
                </c:pt>
                <c:pt idx="1">
                  <c:v>0.016900001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8ED3F7"/>
            </a:solidFill>
            <a:ln w="28575">
              <a:solidFill>
                <a:srgbClr val="FFFFFF"/>
              </a:solidFill>
            </a:ln>
          </c:spPr>
          <c:dPt>
            <c:idx val="0"/>
            <c:bubble3D val="0"/>
            <c:spPr>
              <a:solidFill>
                <a:srgbClr val="75B2D2"/>
              </a:solidFill>
              <a:ln w="28575">
                <a:solidFill>
                  <a:srgbClr val="FFFFFF"/>
                </a:solidFill>
              </a:ln>
            </c:spPr>
          </c:dPt>
          <c:dPt>
            <c:idx val="1"/>
            <c:bubble3D val="0"/>
            <c:spPr>
              <a:solidFill>
                <a:srgbClr val="BACAD4"/>
              </a:solidFill>
              <a:ln w="28575">
                <a:solidFill>
                  <a:srgbClr val="FFFFFF"/>
                </a:solidFill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Yes 79.1%, 140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No 20.9%, 37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0.##%</c:formatCode>
                <c:ptCount val="2"/>
                <c:pt idx="0">
                  <c:v>0.791</c:v>
                </c:pt>
                <c:pt idx="1">
                  <c:v>0.20899999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thisismy header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EF4693E-050C-409D-AD65-11320FEDEE47}" type="datetimeFigureOut">
              <a:rPr lang="en-US"/>
              <a:t>04/06/18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thisis my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D407B1D-30B0-47EC-B389-09A7266290B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358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thisismy header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47C537B-E679-4BFC-AAA5-CE40F0C3DA73}" type="datetimeFigureOut">
              <a:rPr lang="en-US"/>
              <a:t>04/06/18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thisis my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DDCCC83-FBAD-491D-BF6E-DB24A059970B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9481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lunaCustom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744538" y="1557338"/>
            <a:ext cx="5867400" cy="158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533400"/>
          </a:xfr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8229600" cy="381000"/>
          </a:xfrm>
        </p:spPr>
        <p:txBody>
          <a:bodyPr/>
          <a:lstStyle>
            <a:lvl1pPr>
              <a:buFontTx/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57200" y="2057400"/>
            <a:ext cx="8229600" cy="3733800"/>
          </a:xfrm>
        </p:spPr>
        <p:txBody>
          <a:bodyPr/>
          <a:lstStyle>
            <a:lvl1pPr>
              <a:buFontTx/>
              <a:buNone/>
              <a:defRPr i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FontTx/>
              <a:buNone/>
              <a:defRPr sz="12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5943600"/>
            <a:ext cx="8229600" cy="762000"/>
          </a:xfrm>
        </p:spPr>
        <p:txBody>
          <a:bodyPr/>
          <a:lstStyle>
            <a:lvl1pPr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23E87-8DEB-4D6C-BD45-43920BB5F4DB}" type="datetime1">
              <a:rPr lang="en-US"/>
              <a:t>04/06/18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2AC1F-D777-4FFC-8440-48C1A3D2D0E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C7485-F467-4650-8801-041990E7FDBB}" type="datetime1">
              <a:rPr lang="en-US"/>
              <a:t>04/06/18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DADCF-9018-40A6-86F0-01E9C840C31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0DCE9-DAEB-4069-BDD2-1A3D2D8AE9FF}" type="datetime1">
              <a:rPr lang="en-US"/>
              <a:t>04/06/18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D464B-3A1F-4033-AFEE-D3F4A71A95CA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788E5-61AC-4EDC-9B44-070C9C227A38}" type="datetime1">
              <a:rPr lang="en-US"/>
              <a:t>04/06/18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344C2-8D20-4B5F-8DEE-B48068649B66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CA80E-9556-48DB-9B55-CD2B91FE133D}" type="datetime1">
              <a:rPr lang="en-US"/>
              <a:t>04/06/18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EC373-03D5-47DE-8757-0CB92A52BB09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EB81E-5DDA-45A0-BD72-BF43757F4792}" type="datetime1">
              <a:rPr lang="en-US"/>
              <a:t>04/06/18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E5F0F-B117-4514-999A-748B6BB1F21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11893-1800-499B-8EBF-012D7FF0A381}" type="datetime1">
              <a:rPr lang="en-US"/>
              <a:t>04/06/18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7489F-CCE4-43AB-9B05-528BA341991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D5DAE-073D-4D63-9F66-7122DDCF2A7D}" type="datetime1">
              <a:rPr lang="en-US"/>
              <a:t>04/06/18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FB44F-937D-485A-A043-C94A69B7D13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F09D5B-DDD2-4391-BFC7-D7DF3DE74C51}" type="datetime1">
              <a:rPr lang="en-US"/>
              <a:t>04/06/18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246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ACA8AB-D471-42DA-939B-24CA099E51DE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400" kern="1200">
          <a:solidFill>
            <a:srgbClr val="558ED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000"/>
              <a:t>Annual TREND-UK survey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Survey general statistics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Number of questions exported: 7</a:t>
            </a:r>
          </a:p>
          <a:p>
            <a:pPr eaLnBrk="1" hangingPunct="1">
              <a:buNone/>
              <a:defRPr/>
            </a:pPr>
            <a:r>
              <a:rPr lang="en-US"/>
              <a:t>Total Respondents: 177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4. Do you find the leaflets/Consensus documents/Competency Framework?useful?   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117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Yes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98.31%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174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No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1.69%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4. Do you find the leaflets/Consensus documents/Competency Framework?useful?   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 </a:t>
            </a:r>
          </a:p>
        </p:txBody>
      </p:sp>
      <p:sp>
        <p:nvSpPr>
          <p:cNvPr id="3077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1219200" y="21336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5. Have our documents changed your practice?  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117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Yes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79.1%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140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No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20.9%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37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5. Have our documents changed your practice?  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 </a:t>
            </a:r>
          </a:p>
        </p:txBody>
      </p:sp>
      <p:sp>
        <p:nvSpPr>
          <p:cNvPr id="3077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1219200" y="21336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12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-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1.13%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1.69%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absolutely love the leaflets. go to every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all excellant.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all information very helpful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all publications very useful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all the written information available is i...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always a very useful and interesting study...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always easy to access, patient friendly la...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13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0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always helpful leaflets provided  difficul...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amazing resources and study days.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appreciate the work you put in and recomme...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as a community diabetes specialist nurse w...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brilliant ! thank you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brilliant leaflets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brilliant work keep it up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can the printed leaflets be made available...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could we have a competency framework for g...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14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documents haven't changed my practice but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easy to access documents and clear info fo...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even though i work for one practice we cov...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excellent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1.13%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excellent and informative leaflets for pat...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excellent educational support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excellent resource and up to date advice/l...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excellent resource group excellent  patien...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excellent resources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1.13%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15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excellent work thank you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excellent, keep it up please.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excellent, such a good resource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excellent.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extremely useful guidelines used in releva...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fab service, the leaflets are pitched at 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fantastic resource and guidance. conferenc...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fantastic.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find all the printed leaflets useful but w...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16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0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find the patient leaflets really helpful w...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fing the leaflets very useful accurate and...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go to site for resources although recent u...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good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good to have a dedicated resource for dsns...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good to have this support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grateful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great information - up to date and user fr...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great leaflets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17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great leaflets ot hand out to patients and...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great resources, supportive of dsn profess...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great support for patients. competency fra...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happy with the work that is being done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happy with work which is useful to a busy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have found the competency framework in par...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having an online resource that other pract...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helps to give information to patients and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I. Please select your country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sp>
        <p:nvSpPr>
          <p:cNvPr id="3078" name="errorTextFrame"/>
          <p:cNvSpPr/>
          <p:nvPr/>
        </p:nvSpPr>
        <p:spPr>
          <a:xfrm>
            <a:off x="635000" y="3263900"/>
            <a:ext cx="7874000" cy="1270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The data exceeds the system limitation. To be able to view your complete data, please export the same report in XLS format or connect to the online reporting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18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am sorry that the format of the trend hy...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could not run my clinics without the tre...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find all the leaflets very helpful and 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find that trend is incredibly useful bot...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find the information and documentation d...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find the leaflets useful , unfortunately...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find the leaflets very useful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find trend a really useful resource. i h...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find your leaflets very useful and use 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19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find your leaflets very user friendly an...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found all your leaflets and documents ve...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found the competency framework very usef...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found your work extremely useful and rel...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have been trying to get your trend diabe...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have found anything that has been produc...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have great difficulty in obtaining the l...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hope you will continue to provide us wit...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love using your information - i find tha...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20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love your leaflets and documents. they a...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love your leaflets easy to read  for pat...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personally find the trend uk patient inf...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preferred the old style leaflets and wou...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really like the trend leaflets the patie...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really value the leaflets and documents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think the site and the work it does arou...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think trend is a useful point of contact...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use you leaflet all the time, they are 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21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use your leaflet for patients as well as...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would like to work with you about writin...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 wouldn't say they have changed my practi...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it is really useful resource to have.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it standardises practice having the same l...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its such an accessible, user friendly orga...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keep going, very helpful!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keep up the good work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leaflets are great - prefer the smaller ol...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22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0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leaflets are useful and competency documen...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leaflets are very informative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1.13%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leaflets are very useful and competency fr...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leaflets easy to follow for patients.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leaflets up to date and to the point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leaflets very useful and competency framew...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love the documents, and patients really li...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love your leaflets. great for patients.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my only comment is that trend seems to hav...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23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no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10.17%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no keep up the good work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none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our service like to use information from a...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particularly use trend leaflets which i pr...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patient information leaflets really useful...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patients like the easy to read leaflets, 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please can we have consensus on a specific...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please ensure you always remain non promot...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24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16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please keep it going! we need to continue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practical leaflets. easy to read for patie...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probably the most useful resources for hea...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pt leaflets really helpful to use in consu...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really good leaflets and advice for staff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really useful patient info, thank you all....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standardised leaflets are very helpful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thank you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thank you for all you do to support us dsn...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25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thank you for your resources.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thank you its great to have access to trus...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thank you!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thanks for all the best leaflets, and for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thankyou for the leaflets. they are well r...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the leaflets are clear for patients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the leaflets are fantastic and really help...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the leaflets are great, a shame we cant pr...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the leaflets are patient friendly and the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26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the leaflets are really easy to print out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the new leaflets are extremely useful and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the trend patient information leaflets are...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these are a great resource please keep up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thinks it's great, am intending to use the...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 have trend as a resouce is exellent and...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trend is/are a fantastic resource. i did 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trend-uk is outstanding with an excellent 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unable to obtain your leaflets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27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16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use all trend leaflets. have used document...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useful and informative leaflets to further...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useful resources, clear and easy to read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useful, easy to access information to give...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very happy with the srvice you provide &amp; f...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very helpul, easy to read , full of inform...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very iseful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very use and concise. it supports nice and...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very useful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I. Please select your country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sp>
        <p:nvSpPr>
          <p:cNvPr id="3078" name="errorTextFrame"/>
          <p:cNvSpPr/>
          <p:nvPr/>
        </p:nvSpPr>
        <p:spPr>
          <a:xfrm>
            <a:off x="635000" y="3263900"/>
            <a:ext cx="7874000" cy="1270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The data exceeds the system limitation. To be able to view your complete data, please export the same report in XLS format or connect to the online reporting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28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416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very useful leaflets for patients. keep up...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very useful source of information and trai...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we use the leaflets for our patients parti...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we use them all the time - it is a great r...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we use them as a service to standardise be...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would be good to see specific competencies...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you do fantastic work. thank you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your resources are excellent and very user...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6. Do you have any comments about our work? </a:t>
            </a:r>
            <a:r>
              <a:rPr lang="en-US">
                <a:solidFill>
                  <a:srgbClr val="404040"/>
                </a:solidFill>
              </a:rPr>
              <a:t> </a:t>
            </a:r>
            <a:r>
              <a:rPr lang="en-US">
                <a:solidFill>
                  <a:srgbClr val="C0C0C0"/>
                </a:solidFill>
              </a:rPr>
              <a:t> Slides 29 to 29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Text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your work is very up to date and very usef...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0.56%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1. Do you use the TREND-UK leaflets?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117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Yes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96.05%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170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No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3.95%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1. Do you use the TREND-UK leaflets?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 </a:t>
            </a:r>
          </a:p>
        </p:txBody>
      </p:sp>
      <p:sp>
        <p:nvSpPr>
          <p:cNvPr id="3077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1219200" y="21336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2. Do you use the consensus documents?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117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Yes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53.11%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94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No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46.89%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83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2. Do you use the consensus documents?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 </a:t>
            </a:r>
          </a:p>
        </p:txBody>
      </p:sp>
      <p:sp>
        <p:nvSpPr>
          <p:cNvPr id="3077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1219200" y="21336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3. Do you use the Competency Framework?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graphicFrame>
        <p:nvGraphicFramePr>
          <p:cNvPr id="3078" name="New Table" descr="Table"/>
          <p:cNvGraphicFramePr>
            <a:graphicFrameLocks noGrp="1"/>
          </p:cNvGraphicFramePr>
          <p:nvPr/>
        </p:nvGraphicFramePr>
        <p:xfrm>
          <a:off x="508000" y="1993900"/>
          <a:ext cx="5867400" cy="117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1701800"/>
                <a:gridCol w="1574800"/>
                <a:gridCol w="2540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5D8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  <a:p>
                      <a:pPr algn="ctr">
                        <a:buNone/>
                      </a:pPr>
                      <a:r>
                        <a:rPr lang="x-none" altLang="x-none" sz="1000" i="1" bmk="">
                          <a:solidFill>
                            <a:srgbClr val="000000"/>
                          </a:solidFill>
                        </a:rPr>
                        <a:t>100% (177)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Yes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E6CA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76.84%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136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No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23.16%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x-none" altLang="x-none" sz="1100" bmk="">
                          <a:solidFill>
                            <a:srgbClr val="000000"/>
                          </a:solidFill>
                        </a:rPr>
                        <a:t>41</a:t>
                      </a:r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solidFill>
                      <a:srgbClr val="DEE4EE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C0C0C0"/>
                </a:solidFill>
              </a:rPr>
              <a:t>3. Do you use the Competency Framework? </a:t>
            </a:r>
            <a:r>
              <a:rPr lang="en-US">
                <a:solidFill>
                  <a:srgbClr val="404040"/>
                </a:solidFill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200"/>
              <a:t> Question Type: Single Choice | Total Respondents: 177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 </a:t>
            </a:r>
          </a:p>
        </p:txBody>
      </p:sp>
      <p:sp>
        <p:nvSpPr>
          <p:cNvPr id="3077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1219200" y="21336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TITLE" val="Aspose.Slides for Java"/>
  <p:tag name="AS_VERSION" val="2.8.0"/>
  <p:tag name="AS_RELEASE_DATE" val="2011.12.27"/>
  <p:tag name="AS_OS" val="Java"/>
</p:tagLst>
</file>

<file path=ppt/theme/theme1.xml><?xml version="1.0" encoding="utf-8"?>
<a:theme xmlns:a="http://schemas.openxmlformats.org/drawingml/2006/main" name="company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company2</Template>
  <TotalTime>7234</TotalTime>
  <Words>2659</Words>
  <Application>Microsoft Macintosh PowerPoint</Application>
  <PresentationFormat>On-screen Show (4:3)</PresentationFormat>
  <Paragraphs>647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company2</vt:lpstr>
      <vt:lpstr>Annual TREND-UK survey</vt:lpstr>
      <vt:lpstr>I. Please select your country  </vt:lpstr>
      <vt:lpstr>I. Please select your country  </vt:lpstr>
      <vt:lpstr>1. Do you use the TREND-UK leaflets?  </vt:lpstr>
      <vt:lpstr>1. Do you use the TREND-UK leaflets?  </vt:lpstr>
      <vt:lpstr>2. Do you use the consensus documents?  </vt:lpstr>
      <vt:lpstr>2. Do you use the consensus documents?  </vt:lpstr>
      <vt:lpstr>3. Do you use the Competency Framework?  </vt:lpstr>
      <vt:lpstr>3. Do you use the Competency Framework?  </vt:lpstr>
      <vt:lpstr>4. Do you find the leaflets/Consensus documents/Competency Framework?useful?     </vt:lpstr>
      <vt:lpstr>4. Do you find the leaflets/Consensus documents/Competency Framework?useful?     </vt:lpstr>
      <vt:lpstr>5. Have our documents changed your practice?    </vt:lpstr>
      <vt:lpstr>5. Have our documents changed your practice?    </vt:lpstr>
      <vt:lpstr>6. Do you have any comments about our work?   Slides 12 to 29</vt:lpstr>
      <vt:lpstr>6. Do you have any comments about our work?   Slides 13 to 29</vt:lpstr>
      <vt:lpstr>6. Do you have any comments about our work?   Slides 14 to 29</vt:lpstr>
      <vt:lpstr>6. Do you have any comments about our work?   Slides 15 to 29</vt:lpstr>
      <vt:lpstr>6. Do you have any comments about our work?   Slides 16 to 29</vt:lpstr>
      <vt:lpstr>6. Do you have any comments about our work?   Slides 17 to 29</vt:lpstr>
      <vt:lpstr>6. Do you have any comments about our work?   Slides 18 to 29</vt:lpstr>
      <vt:lpstr>6. Do you have any comments about our work?   Slides 19 to 29</vt:lpstr>
      <vt:lpstr>6. Do you have any comments about our work?   Slides 20 to 29</vt:lpstr>
      <vt:lpstr>6. Do you have any comments about our work?   Slides 21 to 29</vt:lpstr>
      <vt:lpstr>6. Do you have any comments about our work?   Slides 22 to 29</vt:lpstr>
      <vt:lpstr>6. Do you have any comments about our work?   Slides 23 to 29</vt:lpstr>
      <vt:lpstr>6. Do you have any comments about our work?   Slides 24 to 29</vt:lpstr>
      <vt:lpstr>6. Do you have any comments about our work?   Slides 25 to 29</vt:lpstr>
      <vt:lpstr>6. Do you have any comments about our work?   Slides 26 to 29</vt:lpstr>
      <vt:lpstr>6. Do you have any comments about our work?   Slides 27 to 29</vt:lpstr>
      <vt:lpstr>6. Do you have any comments about our work?   Slides 28 to 29</vt:lpstr>
      <vt:lpstr>6. Do you have any comments about our work?   Slides 29 to 29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temp</dc:creator>
  <cp:lastModifiedBy>Debbie Hicks</cp:lastModifiedBy>
  <cp:revision>5</cp:revision>
  <dcterms:created xsi:type="dcterms:W3CDTF">2012-03-06T10:33:23Z</dcterms:created>
  <dcterms:modified xsi:type="dcterms:W3CDTF">2018-06-04T20:10:32Z</dcterms:modified>
</cp:coreProperties>
</file>