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72" r:id="rId15"/>
    <p:sldId id="268" r:id="rId16"/>
    <p:sldId id="271" r:id="rId17"/>
    <p:sldId id="270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1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rebeccaunsworth:Documents:Copy%20of%20ARC%20PARENTS%20RESPONS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Sheet2!$F$1</c:f>
              <c:strCache>
                <c:ptCount val="1"/>
                <c:pt idx="0">
                  <c:v>Dietician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Sheet2!$D$2:$D$8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4.5</c:v>
                </c:pt>
                <c:pt idx="5">
                  <c:v>5</c:v>
                </c:pt>
                <c:pt idx="6">
                  <c:v>Blank</c:v>
                </c:pt>
              </c:strCache>
            </c:strRef>
          </c:cat>
          <c:val>
            <c:numRef>
              <c:f>Sheet2!$F$2:$F$8</c:f>
              <c:numCache>
                <c:formatCode>0</c:formatCode>
                <c:ptCount val="7"/>
                <c:pt idx="0">
                  <c:v>0.0</c:v>
                </c:pt>
                <c:pt idx="1">
                  <c:v>1.851851851851852</c:v>
                </c:pt>
                <c:pt idx="2">
                  <c:v>1.851851851851852</c:v>
                </c:pt>
                <c:pt idx="3">
                  <c:v>22.22222222222218</c:v>
                </c:pt>
                <c:pt idx="4">
                  <c:v>1.851851851851852</c:v>
                </c:pt>
                <c:pt idx="5">
                  <c:v>70.37037037037028</c:v>
                </c:pt>
                <c:pt idx="6">
                  <c:v>1.851851851851852</c:v>
                </c:pt>
              </c:numCache>
            </c:numRef>
          </c:val>
        </c:ser>
        <c:ser>
          <c:idx val="1"/>
          <c:order val="1"/>
          <c:tx>
            <c:strRef>
              <c:f>Sheet2!$H$1</c:f>
              <c:strCache>
                <c:ptCount val="1"/>
                <c:pt idx="0">
                  <c:v>Nurse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Sheet2!$D$2:$D$8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4.5</c:v>
                </c:pt>
                <c:pt idx="5">
                  <c:v>5</c:v>
                </c:pt>
                <c:pt idx="6">
                  <c:v>Blank</c:v>
                </c:pt>
              </c:strCache>
            </c:strRef>
          </c:cat>
          <c:val>
            <c:numRef>
              <c:f>Sheet2!$H$2:$H$8</c:f>
              <c:numCache>
                <c:formatCode>General</c:formatCode>
                <c:ptCount val="7"/>
                <c:pt idx="0">
                  <c:v>0.0</c:v>
                </c:pt>
                <c:pt idx="1">
                  <c:v>0.0</c:v>
                </c:pt>
                <c:pt idx="2" formatCode="0">
                  <c:v>3.703703703703703</c:v>
                </c:pt>
                <c:pt idx="3" formatCode="0">
                  <c:v>24.07407407407407</c:v>
                </c:pt>
                <c:pt idx="4" formatCode="0">
                  <c:v>0.0</c:v>
                </c:pt>
                <c:pt idx="5" formatCode="0">
                  <c:v>70.37037037037028</c:v>
                </c:pt>
                <c:pt idx="6" formatCode="0">
                  <c:v>1.851851851851852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5513224"/>
        <c:axId val="2125518696"/>
      </c:barChart>
      <c:catAx>
        <c:axId val="2125513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Score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125518696"/>
        <c:crosses val="autoZero"/>
        <c:auto val="1"/>
        <c:lblAlgn val="ctr"/>
        <c:lblOffset val="100"/>
        <c:noMultiLvlLbl val="0"/>
      </c:catAx>
      <c:valAx>
        <c:axId val="21255186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21255132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Sheet2!$F$11</c:f>
              <c:strCache>
                <c:ptCount val="1"/>
                <c:pt idx="0">
                  <c:v>Dietician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Sheet2!$D$12:$D$18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4.5</c:v>
                </c:pt>
                <c:pt idx="5">
                  <c:v>5</c:v>
                </c:pt>
                <c:pt idx="6">
                  <c:v>Blank</c:v>
                </c:pt>
              </c:strCache>
            </c:strRef>
          </c:cat>
          <c:val>
            <c:numRef>
              <c:f>Sheet2!$F$12:$F$18</c:f>
              <c:numCache>
                <c:formatCode>0</c:formatCode>
                <c:ptCount val="7"/>
                <c:pt idx="0" formatCode="General">
                  <c:v>0.0</c:v>
                </c:pt>
                <c:pt idx="1">
                  <c:v>1.851851851851852</c:v>
                </c:pt>
                <c:pt idx="2">
                  <c:v>9.25925925925926</c:v>
                </c:pt>
                <c:pt idx="3">
                  <c:v>25.92592592592592</c:v>
                </c:pt>
                <c:pt idx="4">
                  <c:v>1.851851851851852</c:v>
                </c:pt>
                <c:pt idx="5">
                  <c:v>61.11111111111111</c:v>
                </c:pt>
                <c:pt idx="6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Sheet2!$H$11</c:f>
              <c:strCache>
                <c:ptCount val="1"/>
                <c:pt idx="0">
                  <c:v>Nurse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Sheet2!$D$12:$D$18</c:f>
              <c:strCach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4.5</c:v>
                </c:pt>
                <c:pt idx="5">
                  <c:v>5</c:v>
                </c:pt>
                <c:pt idx="6">
                  <c:v>Blank</c:v>
                </c:pt>
              </c:strCache>
            </c:strRef>
          </c:cat>
          <c:val>
            <c:numRef>
              <c:f>Sheet2!$H$12:$H$18</c:f>
              <c:numCache>
                <c:formatCode>0</c:formatCode>
                <c:ptCount val="7"/>
                <c:pt idx="0" formatCode="General">
                  <c:v>0.0</c:v>
                </c:pt>
                <c:pt idx="1">
                  <c:v>3.429355281207132</c:v>
                </c:pt>
                <c:pt idx="2">
                  <c:v>3.703703703703703</c:v>
                </c:pt>
                <c:pt idx="3">
                  <c:v>16.66666666666666</c:v>
                </c:pt>
                <c:pt idx="4">
                  <c:v>0.0</c:v>
                </c:pt>
                <c:pt idx="5">
                  <c:v>75.92592592592592</c:v>
                </c:pt>
                <c:pt idx="6">
                  <c:v>0.0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6335272"/>
        <c:axId val="2126349944"/>
      </c:barChart>
      <c:catAx>
        <c:axId val="21263352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Score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126349944"/>
        <c:crosses val="autoZero"/>
        <c:auto val="1"/>
        <c:lblAlgn val="ctr"/>
        <c:lblOffset val="100"/>
        <c:noMultiLvlLbl val="0"/>
      </c:catAx>
      <c:valAx>
        <c:axId val="21263499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263352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61863403079352"/>
          <c:y val="0.0380116959064327"/>
          <c:w val="0.756213136208349"/>
          <c:h val="0.7600587097665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Sheet2!$F$22</c:f>
              <c:strCache>
                <c:ptCount val="1"/>
                <c:pt idx="0">
                  <c:v>Dietician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Sheet2!$D$23:$D$30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4.5</c:v>
                </c:pt>
                <c:pt idx="5">
                  <c:v>5</c:v>
                </c:pt>
                <c:pt idx="6">
                  <c:v>Didn’t have any </c:v>
                </c:pt>
                <c:pt idx="7">
                  <c:v>Blank</c:v>
                </c:pt>
              </c:strCache>
            </c:strRef>
          </c:cat>
          <c:val>
            <c:numRef>
              <c:f>Sheet2!$F$23:$F$30</c:f>
              <c:numCache>
                <c:formatCode>0</c:formatCode>
                <c:ptCount val="8"/>
                <c:pt idx="0" formatCode="General">
                  <c:v>0.0</c:v>
                </c:pt>
                <c:pt idx="1">
                  <c:v>1.851851851851852</c:v>
                </c:pt>
                <c:pt idx="2">
                  <c:v>9.25925925925926</c:v>
                </c:pt>
                <c:pt idx="3">
                  <c:v>20.37037037037037</c:v>
                </c:pt>
                <c:pt idx="4">
                  <c:v>1.851851851851852</c:v>
                </c:pt>
                <c:pt idx="5">
                  <c:v>62.96296296296296</c:v>
                </c:pt>
                <c:pt idx="6">
                  <c:v>3.703703703703703</c:v>
                </c:pt>
                <c:pt idx="7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Sheet2!$H$22</c:f>
              <c:strCache>
                <c:ptCount val="1"/>
                <c:pt idx="0">
                  <c:v>Nurse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Sheet2!$D$23:$D$30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4.5</c:v>
                </c:pt>
                <c:pt idx="5">
                  <c:v>5</c:v>
                </c:pt>
                <c:pt idx="6">
                  <c:v>Didn’t have any </c:v>
                </c:pt>
                <c:pt idx="7">
                  <c:v>Blank</c:v>
                </c:pt>
              </c:strCache>
            </c:strRef>
          </c:cat>
          <c:val>
            <c:numRef>
              <c:f>Sheet2!$H$23:$H$30</c:f>
              <c:numCache>
                <c:formatCode>0</c:formatCode>
                <c:ptCount val="8"/>
                <c:pt idx="0" formatCode="General">
                  <c:v>0.0</c:v>
                </c:pt>
                <c:pt idx="1">
                  <c:v>0.0</c:v>
                </c:pt>
                <c:pt idx="2">
                  <c:v>7.407407407407407</c:v>
                </c:pt>
                <c:pt idx="3">
                  <c:v>12.96296296296296</c:v>
                </c:pt>
                <c:pt idx="4">
                  <c:v>0.0</c:v>
                </c:pt>
                <c:pt idx="5">
                  <c:v>74.07407407407405</c:v>
                </c:pt>
                <c:pt idx="6">
                  <c:v>3.703703703703703</c:v>
                </c:pt>
                <c:pt idx="7">
                  <c:v>1.851851851851852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5618552"/>
        <c:axId val="2125624024"/>
      </c:barChart>
      <c:catAx>
        <c:axId val="2125618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Score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125624024"/>
        <c:crosses val="autoZero"/>
        <c:auto val="1"/>
        <c:lblAlgn val="ctr"/>
        <c:lblOffset val="100"/>
        <c:noMultiLvlLbl val="0"/>
      </c:catAx>
      <c:valAx>
        <c:axId val="21256240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256185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Sheet2!$A$64:$A$69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Blank</c:v>
                </c:pt>
              </c:strCache>
            </c:strRef>
          </c:cat>
          <c:val>
            <c:numRef>
              <c:f>Sheet2!$C$64:$C$69</c:f>
              <c:numCache>
                <c:formatCode>0</c:formatCode>
                <c:ptCount val="6"/>
                <c:pt idx="0">
                  <c:v>3.703703703703703</c:v>
                </c:pt>
                <c:pt idx="1">
                  <c:v>3.703703703703703</c:v>
                </c:pt>
                <c:pt idx="2">
                  <c:v>18.51851851851852</c:v>
                </c:pt>
                <c:pt idx="3">
                  <c:v>29.62962962962963</c:v>
                </c:pt>
                <c:pt idx="4">
                  <c:v>42.5925925925926</c:v>
                </c:pt>
                <c:pt idx="5">
                  <c:v>1.851851851851852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0.102645084879589"/>
                  <c:y val="0.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56336235704449"/>
                  <c:y val="0.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0.155262658886944"/>
                  <c:y val="0.0024844591794446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Sheet2!$A$72:$A$79</c:f>
              <c:strCache>
                <c:ptCount val="8"/>
                <c:pt idx="0">
                  <c:v>Apply to everyday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4.5</c:v>
                </c:pt>
                <c:pt idx="6">
                  <c:v>5</c:v>
                </c:pt>
                <c:pt idx="7">
                  <c:v>Blank</c:v>
                </c:pt>
              </c:strCache>
            </c:strRef>
          </c:cat>
          <c:val>
            <c:numRef>
              <c:f>Sheet2!$B$72:$B$79</c:f>
              <c:numCache>
                <c:formatCode>General</c:formatCode>
                <c:ptCount val="8"/>
                <c:pt idx="1">
                  <c:v>0.0</c:v>
                </c:pt>
                <c:pt idx="2">
                  <c:v>0.0</c:v>
                </c:pt>
                <c:pt idx="3">
                  <c:v>4.0</c:v>
                </c:pt>
                <c:pt idx="4">
                  <c:v>17.0</c:v>
                </c:pt>
                <c:pt idx="5">
                  <c:v>1.0</c:v>
                </c:pt>
                <c:pt idx="6">
                  <c:v>31.0</c:v>
                </c:pt>
                <c:pt idx="7">
                  <c:v>1.0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5401130347004"/>
          <c:y val="0.0692111947564066"/>
          <c:w val="0.734156605424322"/>
          <c:h val="0.71135826771653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Sheet2!$A$84:$A$87</c:f>
              <c:strCache>
                <c:ptCount val="4"/>
                <c:pt idx="0">
                  <c:v>Blank </c:v>
                </c:pt>
                <c:pt idx="1">
                  <c:v>No, needed to explain what doing to child</c:v>
                </c:pt>
                <c:pt idx="2">
                  <c:v>OK</c:v>
                </c:pt>
                <c:pt idx="3">
                  <c:v>Yes</c:v>
                </c:pt>
              </c:strCache>
            </c:strRef>
          </c:cat>
          <c:val>
            <c:numRef>
              <c:f>Sheet2!$B$84:$B$87</c:f>
              <c:numCache>
                <c:formatCode>General</c:formatCode>
                <c:ptCount val="4"/>
                <c:pt idx="0">
                  <c:v>2.0</c:v>
                </c:pt>
                <c:pt idx="1">
                  <c:v>1.0</c:v>
                </c:pt>
                <c:pt idx="2">
                  <c:v>1.0</c:v>
                </c:pt>
                <c:pt idx="3">
                  <c:v>15.0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3469176"/>
        <c:axId val="2124291640"/>
      </c:barChart>
      <c:catAx>
        <c:axId val="2123469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24291640"/>
        <c:crosses val="autoZero"/>
        <c:auto val="1"/>
        <c:lblAlgn val="ctr"/>
        <c:lblOffset val="100"/>
        <c:noMultiLvlLbl val="0"/>
      </c:catAx>
      <c:valAx>
        <c:axId val="2124291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</a:t>
                </a:r>
              </a:p>
            </c:rich>
          </c:tx>
          <c:layout>
            <c:manualLayout>
              <c:xMode val="edge"/>
              <c:yMode val="edge"/>
              <c:x val="0.0"/>
              <c:y val="0.30990001246856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23469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Sheet2!$D$92:$D$98</c:f>
              <c:strCache>
                <c:ptCount val="7"/>
                <c:pt idx="0">
                  <c:v>Blank</c:v>
                </c:pt>
                <c:pt idx="1">
                  <c:v>5 out of 10 </c:v>
                </c:pt>
                <c:pt idx="2">
                  <c:v>Good but thought would be longer</c:v>
                </c:pt>
                <c:pt idx="3">
                  <c:v>OK but signposting &amp; explanation would be useful</c:v>
                </c:pt>
                <c:pt idx="4">
                  <c:v>OK</c:v>
                </c:pt>
                <c:pt idx="5">
                  <c:v>Good</c:v>
                </c:pt>
                <c:pt idx="6">
                  <c:v>Very/"100%"</c:v>
                </c:pt>
              </c:strCache>
            </c:strRef>
          </c:cat>
          <c:val>
            <c:numRef>
              <c:f>Sheet2!$E$92:$E$98</c:f>
              <c:numCache>
                <c:formatCode>General</c:formatCode>
                <c:ptCount val="7"/>
                <c:pt idx="0">
                  <c:v>2.0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  <c:pt idx="4">
                  <c:v>2.0</c:v>
                </c:pt>
                <c:pt idx="5">
                  <c:v>3.0</c:v>
                </c:pt>
                <c:pt idx="6">
                  <c:v>9.0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Sheet2!$A$125:$A$129</c:f>
              <c:strCache>
                <c:ptCount val="5"/>
                <c:pt idx="0">
                  <c:v>Blank</c:v>
                </c:pt>
                <c:pt idx="1">
                  <c:v>Bored</c:v>
                </c:pt>
                <c:pt idx="2">
                  <c:v>More families</c:v>
                </c:pt>
                <c:pt idx="3">
                  <c:v>No</c:v>
                </c:pt>
                <c:pt idx="4">
                  <c:v>More time </c:v>
                </c:pt>
              </c:strCache>
            </c:strRef>
          </c:cat>
          <c:val>
            <c:numRef>
              <c:f>Sheet2!$C$125:$C$129</c:f>
              <c:numCache>
                <c:formatCode>0</c:formatCode>
                <c:ptCount val="5"/>
                <c:pt idx="0">
                  <c:v>25.92592592592592</c:v>
                </c:pt>
                <c:pt idx="1">
                  <c:v>3.703703703703703</c:v>
                </c:pt>
                <c:pt idx="2">
                  <c:v>5.555555555555547</c:v>
                </c:pt>
                <c:pt idx="3">
                  <c:v>62.96296296296296</c:v>
                </c:pt>
                <c:pt idx="4">
                  <c:v>1.851851851851852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4347768"/>
        <c:axId val="2021237256"/>
      </c:barChart>
      <c:catAx>
        <c:axId val="2124347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21237256"/>
        <c:crosses val="autoZero"/>
        <c:auto val="1"/>
        <c:lblAlgn val="ctr"/>
        <c:lblOffset val="100"/>
        <c:noMultiLvlLbl val="0"/>
      </c:catAx>
      <c:valAx>
        <c:axId val="20212372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Perentage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2124347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Sheet2!$A$132:$A$138</c:f>
              <c:strCache>
                <c:ptCount val="7"/>
                <c:pt idx="0">
                  <c:v>Yes very</c:v>
                </c:pt>
                <c:pt idx="1">
                  <c:v>Yes</c:v>
                </c:pt>
                <c:pt idx="2">
                  <c:v>Mostly/probably</c:v>
                </c:pt>
                <c:pt idx="3">
                  <c:v>Partially</c:v>
                </c:pt>
                <c:pt idx="4">
                  <c:v>No</c:v>
                </c:pt>
                <c:pt idx="5">
                  <c:v>Too much waiting</c:v>
                </c:pt>
                <c:pt idx="6">
                  <c:v>Blank</c:v>
                </c:pt>
              </c:strCache>
            </c:strRef>
          </c:cat>
          <c:val>
            <c:numRef>
              <c:f>Sheet2!$C$132:$C$138</c:f>
              <c:numCache>
                <c:formatCode>0</c:formatCode>
                <c:ptCount val="7"/>
                <c:pt idx="0">
                  <c:v>9.25925925925926</c:v>
                </c:pt>
                <c:pt idx="1">
                  <c:v>77.77777777777771</c:v>
                </c:pt>
                <c:pt idx="2">
                  <c:v>3.703703703703703</c:v>
                </c:pt>
                <c:pt idx="3">
                  <c:v>1.851851851851852</c:v>
                </c:pt>
                <c:pt idx="4">
                  <c:v>3.703703703703703</c:v>
                </c:pt>
                <c:pt idx="5">
                  <c:v>1.851851851851852</c:v>
                </c:pt>
                <c:pt idx="6">
                  <c:v>1.851851851851852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124305944"/>
        <c:axId val="2124193288"/>
      </c:barChart>
      <c:catAx>
        <c:axId val="2124305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24193288"/>
        <c:crosses val="autoZero"/>
        <c:auto val="1"/>
        <c:lblAlgn val="ctr"/>
        <c:lblOffset val="100"/>
        <c:noMultiLvlLbl val="0"/>
      </c:catAx>
      <c:valAx>
        <c:axId val="21241932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2124305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5E57C-6339-2A45-86CA-CE4FD0F36972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5F1E5-1ADF-8A42-A298-19EB4AA37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32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5F1E5-1ADF-8A42-A298-19EB4AA376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76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26/05/16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81466"/>
            <a:ext cx="6498158" cy="172486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Annual review clinic Evaluation 2014-2015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Rebecca Unsworth ST4</a:t>
            </a:r>
          </a:p>
          <a:p>
            <a:r>
              <a:rPr lang="en-US" dirty="0" err="1" smtClean="0"/>
              <a:t>Aless</a:t>
            </a:r>
            <a:r>
              <a:rPr lang="en-US" dirty="0" smtClean="0"/>
              <a:t> Glover ST1</a:t>
            </a:r>
          </a:p>
          <a:p>
            <a:r>
              <a:rPr lang="en-US" dirty="0" err="1" smtClean="0"/>
              <a:t>Mirihani</a:t>
            </a:r>
            <a:r>
              <a:rPr lang="en-US" dirty="0" smtClean="0"/>
              <a:t> </a:t>
            </a:r>
            <a:r>
              <a:rPr lang="en-US" dirty="0" err="1" smtClean="0"/>
              <a:t>Balapatabendi</a:t>
            </a:r>
            <a:r>
              <a:rPr lang="en-US" dirty="0" smtClean="0"/>
              <a:t> Consultant</a:t>
            </a:r>
          </a:p>
          <a:p>
            <a:r>
              <a:rPr lang="en-US" dirty="0" smtClean="0"/>
              <a:t>January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788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Which do you feel was the most useful session?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985170"/>
              </p:ext>
            </p:extLst>
          </p:nvPr>
        </p:nvGraphicFramePr>
        <p:xfrm>
          <a:off x="1010781" y="1801155"/>
          <a:ext cx="7710441" cy="4740880"/>
        </p:xfrm>
        <a:graphic>
          <a:graphicData uri="http://schemas.openxmlformats.org/drawingml/2006/table">
            <a:tbl>
              <a:tblPr/>
              <a:tblGrid>
                <a:gridCol w="5299630"/>
                <a:gridCol w="2410811"/>
              </a:tblGrid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Most useful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 of families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Nurse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Both 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Blank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Carbohydrate knowledge/counting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Dieitician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Doctor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Alcohol advice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info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Injections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Ketones info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Driving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Holiday info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Reassurance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Unreadable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896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there anything missing from the sessions?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443932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6816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an annual review clinic useful?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810489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533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“Really appreciate all that you do for us.”</a:t>
            </a:r>
          </a:p>
          <a:p>
            <a:r>
              <a:rPr lang="en-US" dirty="0" smtClean="0"/>
              <a:t>“The clinic was good in making me think about the basics of caring for myself &amp; the diabetes”.</a:t>
            </a:r>
          </a:p>
          <a:p>
            <a:r>
              <a:rPr lang="en-US" dirty="0" smtClean="0"/>
              <a:t>“Allows the young people to be in a group setting, which addresses the side of diabetes which tends to get neglected at clinic (the emotional side).”</a:t>
            </a:r>
          </a:p>
          <a:p>
            <a:r>
              <a:rPr lang="en-US" dirty="0" smtClean="0"/>
              <a:t> “Good for parents to get a refresher on diabetes.”</a:t>
            </a:r>
          </a:p>
          <a:p>
            <a:r>
              <a:rPr lang="en-US" dirty="0" smtClean="0"/>
              <a:t>“Very helpful, many thanks.”</a:t>
            </a:r>
          </a:p>
          <a:p>
            <a:r>
              <a:rPr lang="en-US" dirty="0" smtClean="0"/>
              <a:t>“Everything very well explained &amp; useful, many thanks!”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774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“Too long waiting between sessions.”</a:t>
            </a:r>
          </a:p>
          <a:p>
            <a:r>
              <a:rPr lang="en-US" dirty="0" smtClean="0"/>
              <a:t>“Sessions are too long.</a:t>
            </a:r>
            <a:r>
              <a:rPr lang="en-US" dirty="0" smtClean="0"/>
              <a:t>”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387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Conclusions: Positives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 smtClean="0"/>
              <a:t>ARC </a:t>
            </a:r>
            <a:r>
              <a:rPr lang="en-US" dirty="0"/>
              <a:t>useful: 91% </a:t>
            </a:r>
            <a:r>
              <a:rPr lang="en-US" dirty="0" smtClean="0"/>
              <a:t>definitely/yes</a:t>
            </a:r>
            <a:r>
              <a:rPr lang="en-US" dirty="0"/>
              <a:t>/</a:t>
            </a:r>
            <a:r>
              <a:rPr lang="en-US" dirty="0" smtClean="0"/>
              <a:t>probably</a:t>
            </a:r>
            <a:endParaRPr lang="en-US" dirty="0"/>
          </a:p>
          <a:p>
            <a:r>
              <a:rPr lang="en-US" dirty="0" smtClean="0"/>
              <a:t>Families </a:t>
            </a:r>
            <a:r>
              <a:rPr lang="en-US" dirty="0"/>
              <a:t>very happy with the information provided:</a:t>
            </a:r>
          </a:p>
          <a:p>
            <a:pPr lvl="1"/>
            <a:r>
              <a:rPr lang="en-US" dirty="0"/>
              <a:t>≥ 85% scoring 4 or 5 for dietician/nurse in all categories : relevance, usefulness and answering questions.</a:t>
            </a:r>
          </a:p>
          <a:p>
            <a:pPr lvl="1"/>
            <a:r>
              <a:rPr lang="en-US" dirty="0"/>
              <a:t>Highest score was relevance of material covered (94% scoring 4 or 5 for both dieticians &amp; nurses)</a:t>
            </a:r>
          </a:p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endParaRPr lang="en-US" dirty="0"/>
          </a:p>
          <a:p>
            <a:pPr marL="34925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2273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Conclusions: Positives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/>
              <a:t>91% of families felt could definitely apply what learnt to everyday life (score 4/5)</a:t>
            </a:r>
          </a:p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/>
              <a:t>Generally explaining well (1 out of 17 not satisfied)</a:t>
            </a:r>
          </a:p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/>
              <a:t>Most useful sessions: nurse &amp; </a:t>
            </a:r>
            <a:r>
              <a:rPr lang="en-US" dirty="0" smtClean="0"/>
              <a:t>dietician</a:t>
            </a:r>
            <a:endParaRPr lang="en-US" dirty="0"/>
          </a:p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807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Conclusions: Areas for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9250" lvl="1" indent="-349250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sz="2400" dirty="0"/>
              <a:t>Lowest scores in timings (1 in 4 gave a score of 1-3</a:t>
            </a:r>
            <a:r>
              <a:rPr lang="en-US" sz="2400" dirty="0" smtClean="0"/>
              <a:t>)</a:t>
            </a:r>
          </a:p>
          <a:p>
            <a:r>
              <a:rPr lang="en-US" dirty="0" smtClean="0"/>
              <a:t>Physical exam: 5 out of 17 thought “ok” or had suggestions for improvement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089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Reconsider timings</a:t>
            </a:r>
          </a:p>
          <a:p>
            <a:r>
              <a:rPr lang="en-US" dirty="0" err="1" smtClean="0"/>
              <a:t>Programme</a:t>
            </a:r>
            <a:r>
              <a:rPr lang="en-US" dirty="0" smtClean="0"/>
              <a:t> for the session with signposting so families know what is next &amp; when </a:t>
            </a:r>
          </a:p>
          <a:p>
            <a:r>
              <a:rPr lang="en-US" dirty="0" smtClean="0"/>
              <a:t>Re</a:t>
            </a:r>
            <a:r>
              <a:rPr lang="en-US" dirty="0" smtClean="0"/>
              <a:t>-audit 12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661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Total: 54 questionnaires returned</a:t>
            </a:r>
          </a:p>
          <a:p>
            <a:r>
              <a:rPr lang="en-US" dirty="0" smtClean="0"/>
              <a:t>Gloucester:15 </a:t>
            </a:r>
          </a:p>
          <a:p>
            <a:r>
              <a:rPr lang="en-US" dirty="0" smtClean="0"/>
              <a:t>Unknown: 39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673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the material relevant?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332151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5620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Were the topics useful?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621934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9847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the session answer your questions?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176391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75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feel the timing of the sessions was right?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60001"/>
              </p:ext>
            </p:extLst>
          </p:nvPr>
        </p:nvGraphicFramePr>
        <p:xfrm>
          <a:off x="549275" y="1600200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4033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Do you feel you will be able to apply what you have learn to everyday life?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843993"/>
              </p:ext>
            </p:extLst>
          </p:nvPr>
        </p:nvGraphicFramePr>
        <p:xfrm>
          <a:off x="549276" y="1554739"/>
          <a:ext cx="8042275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6054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 well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questioned 35/54 (65%)</a:t>
            </a:r>
          </a:p>
          <a:p>
            <a:r>
              <a:rPr lang="en-US" dirty="0" smtClean="0"/>
              <a:t>19 families questioned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860397"/>
              </p:ext>
            </p:extLst>
          </p:nvPr>
        </p:nvGraphicFramePr>
        <p:xfrm>
          <a:off x="1956767" y="2863709"/>
          <a:ext cx="5740715" cy="3472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375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Satisfied with physical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4532"/>
            <a:ext cx="8042276" cy="4343400"/>
          </a:xfrm>
        </p:spPr>
        <p:txBody>
          <a:bodyPr/>
          <a:lstStyle/>
          <a:p>
            <a:r>
              <a:rPr lang="en-US" sz="1800" dirty="0"/>
              <a:t>Not questioned 35/54 (65%)</a:t>
            </a:r>
          </a:p>
          <a:p>
            <a:r>
              <a:rPr lang="en-US" sz="1800" dirty="0"/>
              <a:t>19 families questioned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9772258"/>
              </p:ext>
            </p:extLst>
          </p:nvPr>
        </p:nvGraphicFramePr>
        <p:xfrm>
          <a:off x="2148417" y="2471082"/>
          <a:ext cx="5440257" cy="4259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1799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1122</TotalTime>
  <Words>454</Words>
  <Application>Microsoft Macintosh PowerPoint</Application>
  <PresentationFormat>On-screen Show (4:3)</PresentationFormat>
  <Paragraphs>97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Breeze</vt:lpstr>
      <vt:lpstr> Annual review clinic Evaluation 2014-2015 </vt:lpstr>
      <vt:lpstr>Results</vt:lpstr>
      <vt:lpstr>Was the material relevant?</vt:lpstr>
      <vt:lpstr>Were the topics useful? </vt:lpstr>
      <vt:lpstr>Did the session answer your questions?</vt:lpstr>
      <vt:lpstr>Do you feel the timing of the sessions was right?</vt:lpstr>
      <vt:lpstr>Do you feel you will be able to apply what you have learn to everyday life?</vt:lpstr>
      <vt:lpstr>Explain well </vt:lpstr>
      <vt:lpstr>Satisfied with physical exam</vt:lpstr>
      <vt:lpstr>Which do you feel was the most useful session?</vt:lpstr>
      <vt:lpstr>Was there anything missing from the sessions?</vt:lpstr>
      <vt:lpstr>Is an annual review clinic useful?</vt:lpstr>
      <vt:lpstr>Comments</vt:lpstr>
      <vt:lpstr>Comments</vt:lpstr>
      <vt:lpstr>Conclusions: Positives</vt:lpstr>
      <vt:lpstr>Conclusions: Positives</vt:lpstr>
      <vt:lpstr>Conclusions: Areas for development</vt:lpstr>
      <vt:lpstr>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 feedback questionnaires Annual review clinic</dc:title>
  <dc:creator>Rebecca Unsworth</dc:creator>
  <cp:lastModifiedBy>Edward Coxson</cp:lastModifiedBy>
  <cp:revision>29</cp:revision>
  <dcterms:created xsi:type="dcterms:W3CDTF">2014-12-22T19:49:09Z</dcterms:created>
  <dcterms:modified xsi:type="dcterms:W3CDTF">2016-05-26T20:35:53Z</dcterms:modified>
</cp:coreProperties>
</file>