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8" r:id="rId2"/>
    <p:sldId id="259" r:id="rId3"/>
  </p:sldIdLst>
  <p:sldSz cx="26282650" cy="42845038"/>
  <p:notesSz cx="6735763" cy="9866313"/>
  <p:defaultTextStyle>
    <a:defPPr>
      <a:defRPr lang="en-GB"/>
    </a:defPPr>
    <a:lvl1pPr algn="l" rtl="0" fontAlgn="base">
      <a:spcBef>
        <a:spcPct val="0"/>
      </a:spcBef>
      <a:spcAft>
        <a:spcPct val="0"/>
      </a:spcAft>
      <a:defRPr sz="8700" kern="1200">
        <a:solidFill>
          <a:schemeClr val="tx1"/>
        </a:solidFill>
        <a:latin typeface="Arial" charset="0"/>
        <a:ea typeface="+mn-ea"/>
        <a:cs typeface="+mn-cs"/>
      </a:defRPr>
    </a:lvl1pPr>
    <a:lvl2pPr marL="577850" indent="-120650" algn="l" rtl="0" fontAlgn="base">
      <a:spcBef>
        <a:spcPct val="0"/>
      </a:spcBef>
      <a:spcAft>
        <a:spcPct val="0"/>
      </a:spcAft>
      <a:defRPr sz="8700" kern="1200">
        <a:solidFill>
          <a:schemeClr val="tx1"/>
        </a:solidFill>
        <a:latin typeface="Arial" charset="0"/>
        <a:ea typeface="+mn-ea"/>
        <a:cs typeface="+mn-cs"/>
      </a:defRPr>
    </a:lvl2pPr>
    <a:lvl3pPr marL="1155700" indent="-241300" algn="l" rtl="0" fontAlgn="base">
      <a:spcBef>
        <a:spcPct val="0"/>
      </a:spcBef>
      <a:spcAft>
        <a:spcPct val="0"/>
      </a:spcAft>
      <a:defRPr sz="8700" kern="1200">
        <a:solidFill>
          <a:schemeClr val="tx1"/>
        </a:solidFill>
        <a:latin typeface="Arial" charset="0"/>
        <a:ea typeface="+mn-ea"/>
        <a:cs typeface="+mn-cs"/>
      </a:defRPr>
    </a:lvl3pPr>
    <a:lvl4pPr marL="1733550" indent="-361950" algn="l" rtl="0" fontAlgn="base">
      <a:spcBef>
        <a:spcPct val="0"/>
      </a:spcBef>
      <a:spcAft>
        <a:spcPct val="0"/>
      </a:spcAft>
      <a:defRPr sz="8700" kern="1200">
        <a:solidFill>
          <a:schemeClr val="tx1"/>
        </a:solidFill>
        <a:latin typeface="Arial" charset="0"/>
        <a:ea typeface="+mn-ea"/>
        <a:cs typeface="+mn-cs"/>
      </a:defRPr>
    </a:lvl4pPr>
    <a:lvl5pPr marL="2311400" indent="-482600" algn="l" rtl="0" fontAlgn="base">
      <a:spcBef>
        <a:spcPct val="0"/>
      </a:spcBef>
      <a:spcAft>
        <a:spcPct val="0"/>
      </a:spcAft>
      <a:defRPr sz="8700" kern="1200">
        <a:solidFill>
          <a:schemeClr val="tx1"/>
        </a:solidFill>
        <a:latin typeface="Arial" charset="0"/>
        <a:ea typeface="+mn-ea"/>
        <a:cs typeface="+mn-cs"/>
      </a:defRPr>
    </a:lvl5pPr>
    <a:lvl6pPr marL="2286000" algn="l" defTabSz="914400" rtl="0" eaLnBrk="1" latinLnBrk="0" hangingPunct="1">
      <a:defRPr sz="8700" kern="1200">
        <a:solidFill>
          <a:schemeClr val="tx1"/>
        </a:solidFill>
        <a:latin typeface="Arial" charset="0"/>
        <a:ea typeface="+mn-ea"/>
        <a:cs typeface="+mn-cs"/>
      </a:defRPr>
    </a:lvl6pPr>
    <a:lvl7pPr marL="2743200" algn="l" defTabSz="914400" rtl="0" eaLnBrk="1" latinLnBrk="0" hangingPunct="1">
      <a:defRPr sz="8700" kern="1200">
        <a:solidFill>
          <a:schemeClr val="tx1"/>
        </a:solidFill>
        <a:latin typeface="Arial" charset="0"/>
        <a:ea typeface="+mn-ea"/>
        <a:cs typeface="+mn-cs"/>
      </a:defRPr>
    </a:lvl7pPr>
    <a:lvl8pPr marL="3200400" algn="l" defTabSz="914400" rtl="0" eaLnBrk="1" latinLnBrk="0" hangingPunct="1">
      <a:defRPr sz="8700" kern="1200">
        <a:solidFill>
          <a:schemeClr val="tx1"/>
        </a:solidFill>
        <a:latin typeface="Arial" charset="0"/>
        <a:ea typeface="+mn-ea"/>
        <a:cs typeface="+mn-cs"/>
      </a:defRPr>
    </a:lvl8pPr>
    <a:lvl9pPr marL="3657600" algn="l" defTabSz="914400" rtl="0" eaLnBrk="1" latinLnBrk="0" hangingPunct="1">
      <a:defRPr sz="87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006666"/>
    <a:srgbClr val="008080"/>
    <a:srgbClr val="006699"/>
    <a:srgbClr val="009999"/>
    <a:srgbClr val="00C5C0"/>
    <a:srgbClr val="3366CC"/>
    <a:srgbClr val="33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p:restoredLeft sz="7168" autoAdjust="0"/>
    <p:restoredTop sz="99764" autoAdjust="0"/>
  </p:normalViewPr>
  <p:slideViewPr>
    <p:cSldViewPr>
      <p:cViewPr varScale="1">
        <p:scale>
          <a:sx n="17" d="100"/>
          <a:sy n="17" d="100"/>
        </p:scale>
        <p:origin x="-2394" y="-222"/>
      </p:cViewPr>
      <p:guideLst>
        <p:guide orient="horz" pos="13495"/>
        <p:guide pos="8278"/>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vsdata03\DATA03\Specserv\Oncology\Ward%202\Personal\morgrl\Documents\Emergency%20assessment%20201\Reports\2011%202012%20activity\2011%202012%20activit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view3D>
      <c:rAngAx val="1"/>
    </c:view3D>
    <c:plotArea>
      <c:layout/>
      <c:bar3DChart>
        <c:barDir val="col"/>
        <c:grouping val="clustered"/>
        <c:ser>
          <c:idx val="0"/>
          <c:order val="0"/>
          <c:tx>
            <c:strRef>
              <c:f>'Full year'!$B$17</c:f>
              <c:strCache>
                <c:ptCount val="1"/>
                <c:pt idx="0">
                  <c:v>Admission</c:v>
                </c:pt>
              </c:strCache>
            </c:strRef>
          </c:tx>
          <c:cat>
            <c:strRef>
              <c:f>'Full year'!$A$18:$A$29</c:f>
              <c:strCache>
                <c:ptCount val="12"/>
                <c:pt idx="0">
                  <c:v>April</c:v>
                </c:pt>
                <c:pt idx="1">
                  <c:v>May</c:v>
                </c:pt>
                <c:pt idx="2">
                  <c:v>June</c:v>
                </c:pt>
                <c:pt idx="3">
                  <c:v>July</c:v>
                </c:pt>
                <c:pt idx="4">
                  <c:v>August</c:v>
                </c:pt>
                <c:pt idx="5">
                  <c:v>September</c:v>
                </c:pt>
                <c:pt idx="6">
                  <c:v>October</c:v>
                </c:pt>
                <c:pt idx="7">
                  <c:v>November</c:v>
                </c:pt>
                <c:pt idx="8">
                  <c:v>December</c:v>
                </c:pt>
                <c:pt idx="9">
                  <c:v>Janunary</c:v>
                </c:pt>
                <c:pt idx="10">
                  <c:v>February</c:v>
                </c:pt>
                <c:pt idx="11">
                  <c:v>March</c:v>
                </c:pt>
              </c:strCache>
            </c:strRef>
          </c:cat>
          <c:val>
            <c:numRef>
              <c:f>'Full year'!$B$18:$B$29</c:f>
              <c:numCache>
                <c:formatCode>General</c:formatCode>
                <c:ptCount val="12"/>
                <c:pt idx="0">
                  <c:v>60</c:v>
                </c:pt>
                <c:pt idx="1">
                  <c:v>55</c:v>
                </c:pt>
                <c:pt idx="2">
                  <c:v>54</c:v>
                </c:pt>
                <c:pt idx="3">
                  <c:v>36</c:v>
                </c:pt>
                <c:pt idx="4">
                  <c:v>57</c:v>
                </c:pt>
                <c:pt idx="5">
                  <c:v>29</c:v>
                </c:pt>
                <c:pt idx="6">
                  <c:v>68</c:v>
                </c:pt>
                <c:pt idx="7">
                  <c:v>56</c:v>
                </c:pt>
                <c:pt idx="8">
                  <c:v>47</c:v>
                </c:pt>
                <c:pt idx="9">
                  <c:v>59</c:v>
                </c:pt>
                <c:pt idx="10">
                  <c:v>65</c:v>
                </c:pt>
                <c:pt idx="11">
                  <c:v>54</c:v>
                </c:pt>
              </c:numCache>
            </c:numRef>
          </c:val>
        </c:ser>
        <c:ser>
          <c:idx val="1"/>
          <c:order val="1"/>
          <c:tx>
            <c:strRef>
              <c:f>'Full year'!$C$17</c:f>
              <c:strCache>
                <c:ptCount val="1"/>
                <c:pt idx="0">
                  <c:v>Discharge</c:v>
                </c:pt>
              </c:strCache>
            </c:strRef>
          </c:tx>
          <c:cat>
            <c:strRef>
              <c:f>'Full year'!$A$18:$A$29</c:f>
              <c:strCache>
                <c:ptCount val="12"/>
                <c:pt idx="0">
                  <c:v>April</c:v>
                </c:pt>
                <c:pt idx="1">
                  <c:v>May</c:v>
                </c:pt>
                <c:pt idx="2">
                  <c:v>June</c:v>
                </c:pt>
                <c:pt idx="3">
                  <c:v>July</c:v>
                </c:pt>
                <c:pt idx="4">
                  <c:v>August</c:v>
                </c:pt>
                <c:pt idx="5">
                  <c:v>September</c:v>
                </c:pt>
                <c:pt idx="6">
                  <c:v>October</c:v>
                </c:pt>
                <c:pt idx="7">
                  <c:v>November</c:v>
                </c:pt>
                <c:pt idx="8">
                  <c:v>December</c:v>
                </c:pt>
                <c:pt idx="9">
                  <c:v>Janunary</c:v>
                </c:pt>
                <c:pt idx="10">
                  <c:v>February</c:v>
                </c:pt>
                <c:pt idx="11">
                  <c:v>March</c:v>
                </c:pt>
              </c:strCache>
            </c:strRef>
          </c:cat>
          <c:val>
            <c:numRef>
              <c:f>'Full year'!$C$18:$C$29</c:f>
              <c:numCache>
                <c:formatCode>General</c:formatCode>
                <c:ptCount val="12"/>
                <c:pt idx="0">
                  <c:v>31</c:v>
                </c:pt>
                <c:pt idx="1">
                  <c:v>46</c:v>
                </c:pt>
                <c:pt idx="2">
                  <c:v>24</c:v>
                </c:pt>
                <c:pt idx="3">
                  <c:v>28</c:v>
                </c:pt>
                <c:pt idx="4">
                  <c:v>41</c:v>
                </c:pt>
                <c:pt idx="5">
                  <c:v>30</c:v>
                </c:pt>
                <c:pt idx="6">
                  <c:v>54</c:v>
                </c:pt>
                <c:pt idx="7">
                  <c:v>31</c:v>
                </c:pt>
                <c:pt idx="8">
                  <c:v>56</c:v>
                </c:pt>
                <c:pt idx="9">
                  <c:v>50</c:v>
                </c:pt>
                <c:pt idx="10">
                  <c:v>42</c:v>
                </c:pt>
                <c:pt idx="11">
                  <c:v>35</c:v>
                </c:pt>
              </c:numCache>
            </c:numRef>
          </c:val>
        </c:ser>
        <c:ser>
          <c:idx val="2"/>
          <c:order val="2"/>
          <c:tx>
            <c:strRef>
              <c:f>'Full year'!$D$17</c:f>
              <c:strCache>
                <c:ptCount val="1"/>
                <c:pt idx="0">
                  <c:v>Telephone</c:v>
                </c:pt>
              </c:strCache>
            </c:strRef>
          </c:tx>
          <c:cat>
            <c:strRef>
              <c:f>'Full year'!$A$18:$A$29</c:f>
              <c:strCache>
                <c:ptCount val="12"/>
                <c:pt idx="0">
                  <c:v>April</c:v>
                </c:pt>
                <c:pt idx="1">
                  <c:v>May</c:v>
                </c:pt>
                <c:pt idx="2">
                  <c:v>June</c:v>
                </c:pt>
                <c:pt idx="3">
                  <c:v>July</c:v>
                </c:pt>
                <c:pt idx="4">
                  <c:v>August</c:v>
                </c:pt>
                <c:pt idx="5">
                  <c:v>September</c:v>
                </c:pt>
                <c:pt idx="6">
                  <c:v>October</c:v>
                </c:pt>
                <c:pt idx="7">
                  <c:v>November</c:v>
                </c:pt>
                <c:pt idx="8">
                  <c:v>December</c:v>
                </c:pt>
                <c:pt idx="9">
                  <c:v>Janunary</c:v>
                </c:pt>
                <c:pt idx="10">
                  <c:v>February</c:v>
                </c:pt>
                <c:pt idx="11">
                  <c:v>March</c:v>
                </c:pt>
              </c:strCache>
            </c:strRef>
          </c:cat>
          <c:val>
            <c:numRef>
              <c:f>'Full year'!$D$18:$D$29</c:f>
              <c:numCache>
                <c:formatCode>General</c:formatCode>
                <c:ptCount val="12"/>
                <c:pt idx="0">
                  <c:v>45</c:v>
                </c:pt>
                <c:pt idx="1">
                  <c:v>53</c:v>
                </c:pt>
                <c:pt idx="2">
                  <c:v>76</c:v>
                </c:pt>
                <c:pt idx="3">
                  <c:v>68</c:v>
                </c:pt>
                <c:pt idx="4">
                  <c:v>78</c:v>
                </c:pt>
                <c:pt idx="5">
                  <c:v>57</c:v>
                </c:pt>
                <c:pt idx="6">
                  <c:v>53</c:v>
                </c:pt>
                <c:pt idx="7">
                  <c:v>45</c:v>
                </c:pt>
                <c:pt idx="8">
                  <c:v>43</c:v>
                </c:pt>
                <c:pt idx="9">
                  <c:v>49</c:v>
                </c:pt>
                <c:pt idx="10">
                  <c:v>38</c:v>
                </c:pt>
                <c:pt idx="11">
                  <c:v>34</c:v>
                </c:pt>
              </c:numCache>
            </c:numRef>
          </c:val>
        </c:ser>
        <c:ser>
          <c:idx val="3"/>
          <c:order val="3"/>
          <c:tx>
            <c:strRef>
              <c:f>'Full year'!$E$17</c:f>
              <c:strCache>
                <c:ptCount val="1"/>
                <c:pt idx="0">
                  <c:v>Transfer/Advised to attend A&amp; E</c:v>
                </c:pt>
              </c:strCache>
            </c:strRef>
          </c:tx>
          <c:cat>
            <c:strRef>
              <c:f>'Full year'!$A$18:$A$29</c:f>
              <c:strCache>
                <c:ptCount val="12"/>
                <c:pt idx="0">
                  <c:v>April</c:v>
                </c:pt>
                <c:pt idx="1">
                  <c:v>May</c:v>
                </c:pt>
                <c:pt idx="2">
                  <c:v>June</c:v>
                </c:pt>
                <c:pt idx="3">
                  <c:v>July</c:v>
                </c:pt>
                <c:pt idx="4">
                  <c:v>August</c:v>
                </c:pt>
                <c:pt idx="5">
                  <c:v>September</c:v>
                </c:pt>
                <c:pt idx="6">
                  <c:v>October</c:v>
                </c:pt>
                <c:pt idx="7">
                  <c:v>November</c:v>
                </c:pt>
                <c:pt idx="8">
                  <c:v>December</c:v>
                </c:pt>
                <c:pt idx="9">
                  <c:v>Janunary</c:v>
                </c:pt>
                <c:pt idx="10">
                  <c:v>February</c:v>
                </c:pt>
                <c:pt idx="11">
                  <c:v>March</c:v>
                </c:pt>
              </c:strCache>
            </c:strRef>
          </c:cat>
          <c:val>
            <c:numRef>
              <c:f>'Full year'!$E$18:$E$29</c:f>
              <c:numCache>
                <c:formatCode>General</c:formatCode>
                <c:ptCount val="12"/>
                <c:pt idx="0">
                  <c:v>7</c:v>
                </c:pt>
                <c:pt idx="1">
                  <c:v>11</c:v>
                </c:pt>
                <c:pt idx="2">
                  <c:v>9</c:v>
                </c:pt>
                <c:pt idx="3">
                  <c:v>12</c:v>
                </c:pt>
                <c:pt idx="4">
                  <c:v>12</c:v>
                </c:pt>
                <c:pt idx="5">
                  <c:v>10</c:v>
                </c:pt>
                <c:pt idx="6">
                  <c:v>9</c:v>
                </c:pt>
                <c:pt idx="7">
                  <c:v>13</c:v>
                </c:pt>
                <c:pt idx="8">
                  <c:v>12</c:v>
                </c:pt>
                <c:pt idx="9">
                  <c:v>13</c:v>
                </c:pt>
                <c:pt idx="10">
                  <c:v>6</c:v>
                </c:pt>
                <c:pt idx="11">
                  <c:v>11</c:v>
                </c:pt>
              </c:numCache>
            </c:numRef>
          </c:val>
        </c:ser>
        <c:ser>
          <c:idx val="4"/>
          <c:order val="4"/>
          <c:tx>
            <c:strRef>
              <c:f>'Full year'!$F$17</c:f>
              <c:strCache>
                <c:ptCount val="1"/>
                <c:pt idx="0">
                  <c:v>No data</c:v>
                </c:pt>
              </c:strCache>
            </c:strRef>
          </c:tx>
          <c:cat>
            <c:strRef>
              <c:f>'Full year'!$A$18:$A$29</c:f>
              <c:strCache>
                <c:ptCount val="12"/>
                <c:pt idx="0">
                  <c:v>April</c:v>
                </c:pt>
                <c:pt idx="1">
                  <c:v>May</c:v>
                </c:pt>
                <c:pt idx="2">
                  <c:v>June</c:v>
                </c:pt>
                <c:pt idx="3">
                  <c:v>July</c:v>
                </c:pt>
                <c:pt idx="4">
                  <c:v>August</c:v>
                </c:pt>
                <c:pt idx="5">
                  <c:v>September</c:v>
                </c:pt>
                <c:pt idx="6">
                  <c:v>October</c:v>
                </c:pt>
                <c:pt idx="7">
                  <c:v>November</c:v>
                </c:pt>
                <c:pt idx="8">
                  <c:v>December</c:v>
                </c:pt>
                <c:pt idx="9">
                  <c:v>Janunary</c:v>
                </c:pt>
                <c:pt idx="10">
                  <c:v>February</c:v>
                </c:pt>
                <c:pt idx="11">
                  <c:v>March</c:v>
                </c:pt>
              </c:strCache>
            </c:strRef>
          </c:cat>
          <c:val>
            <c:numRef>
              <c:f>'Full year'!$F$18:$F$29</c:f>
              <c:numCache>
                <c:formatCode>General</c:formatCode>
                <c:ptCount val="12"/>
                <c:pt idx="0">
                  <c:v>15</c:v>
                </c:pt>
                <c:pt idx="1">
                  <c:v>10</c:v>
                </c:pt>
                <c:pt idx="2">
                  <c:v>8</c:v>
                </c:pt>
                <c:pt idx="3">
                  <c:v>6</c:v>
                </c:pt>
                <c:pt idx="4">
                  <c:v>15</c:v>
                </c:pt>
                <c:pt idx="5">
                  <c:v>2</c:v>
                </c:pt>
                <c:pt idx="6">
                  <c:v>12</c:v>
                </c:pt>
                <c:pt idx="7">
                  <c:v>8</c:v>
                </c:pt>
                <c:pt idx="8">
                  <c:v>18</c:v>
                </c:pt>
                <c:pt idx="9">
                  <c:v>9</c:v>
                </c:pt>
                <c:pt idx="10">
                  <c:v>5</c:v>
                </c:pt>
                <c:pt idx="11">
                  <c:v>18</c:v>
                </c:pt>
              </c:numCache>
            </c:numRef>
          </c:val>
        </c:ser>
        <c:ser>
          <c:idx val="5"/>
          <c:order val="5"/>
          <c:tx>
            <c:strRef>
              <c:f>'Full year'!$G$17</c:f>
              <c:strCache>
                <c:ptCount val="1"/>
                <c:pt idx="0">
                  <c:v>Straight to Ward 201</c:v>
                </c:pt>
              </c:strCache>
            </c:strRef>
          </c:tx>
          <c:cat>
            <c:strRef>
              <c:f>'Full year'!$A$18:$A$29</c:f>
              <c:strCache>
                <c:ptCount val="12"/>
                <c:pt idx="0">
                  <c:v>April</c:v>
                </c:pt>
                <c:pt idx="1">
                  <c:v>May</c:v>
                </c:pt>
                <c:pt idx="2">
                  <c:v>June</c:v>
                </c:pt>
                <c:pt idx="3">
                  <c:v>July</c:v>
                </c:pt>
                <c:pt idx="4">
                  <c:v>August</c:v>
                </c:pt>
                <c:pt idx="5">
                  <c:v>September</c:v>
                </c:pt>
                <c:pt idx="6">
                  <c:v>October</c:v>
                </c:pt>
                <c:pt idx="7">
                  <c:v>November</c:v>
                </c:pt>
                <c:pt idx="8">
                  <c:v>December</c:v>
                </c:pt>
                <c:pt idx="9">
                  <c:v>Janunary</c:v>
                </c:pt>
                <c:pt idx="10">
                  <c:v>February</c:v>
                </c:pt>
                <c:pt idx="11">
                  <c:v>March</c:v>
                </c:pt>
              </c:strCache>
            </c:strRef>
          </c:cat>
          <c:val>
            <c:numRef>
              <c:f>'Full year'!$G$18:$G$29</c:f>
              <c:numCache>
                <c:formatCode>General</c:formatCode>
                <c:ptCount val="12"/>
                <c:pt idx="0">
                  <c:v>2</c:v>
                </c:pt>
                <c:pt idx="1">
                  <c:v>3</c:v>
                </c:pt>
                <c:pt idx="2">
                  <c:v>1</c:v>
                </c:pt>
                <c:pt idx="3">
                  <c:v>4</c:v>
                </c:pt>
                <c:pt idx="4">
                  <c:v>6</c:v>
                </c:pt>
                <c:pt idx="5">
                  <c:v>16</c:v>
                </c:pt>
                <c:pt idx="6">
                  <c:v>0</c:v>
                </c:pt>
                <c:pt idx="7">
                  <c:v>1</c:v>
                </c:pt>
                <c:pt idx="8">
                  <c:v>8</c:v>
                </c:pt>
                <c:pt idx="9">
                  <c:v>2</c:v>
                </c:pt>
                <c:pt idx="10">
                  <c:v>6</c:v>
                </c:pt>
                <c:pt idx="11">
                  <c:v>2</c:v>
                </c:pt>
              </c:numCache>
            </c:numRef>
          </c:val>
        </c:ser>
        <c:ser>
          <c:idx val="6"/>
          <c:order val="6"/>
          <c:tx>
            <c:strRef>
              <c:f>'Full year'!$H$17</c:f>
              <c:strCache>
                <c:ptCount val="1"/>
                <c:pt idx="0">
                  <c:v>GP/DN</c:v>
                </c:pt>
              </c:strCache>
            </c:strRef>
          </c:tx>
          <c:cat>
            <c:strRef>
              <c:f>'Full year'!$A$18:$A$29</c:f>
              <c:strCache>
                <c:ptCount val="12"/>
                <c:pt idx="0">
                  <c:v>April</c:v>
                </c:pt>
                <c:pt idx="1">
                  <c:v>May</c:v>
                </c:pt>
                <c:pt idx="2">
                  <c:v>June</c:v>
                </c:pt>
                <c:pt idx="3">
                  <c:v>July</c:v>
                </c:pt>
                <c:pt idx="4">
                  <c:v>August</c:v>
                </c:pt>
                <c:pt idx="5">
                  <c:v>September</c:v>
                </c:pt>
                <c:pt idx="6">
                  <c:v>October</c:v>
                </c:pt>
                <c:pt idx="7">
                  <c:v>November</c:v>
                </c:pt>
                <c:pt idx="8">
                  <c:v>December</c:v>
                </c:pt>
                <c:pt idx="9">
                  <c:v>Janunary</c:v>
                </c:pt>
                <c:pt idx="10">
                  <c:v>February</c:v>
                </c:pt>
                <c:pt idx="11">
                  <c:v>March</c:v>
                </c:pt>
              </c:strCache>
            </c:strRef>
          </c:cat>
          <c:val>
            <c:numRef>
              <c:f>'Full year'!$H$18:$H$29</c:f>
              <c:numCache>
                <c:formatCode>General</c:formatCode>
                <c:ptCount val="12"/>
                <c:pt idx="0">
                  <c:v>0</c:v>
                </c:pt>
                <c:pt idx="1">
                  <c:v>0</c:v>
                </c:pt>
                <c:pt idx="2">
                  <c:v>0</c:v>
                </c:pt>
                <c:pt idx="3">
                  <c:v>0</c:v>
                </c:pt>
                <c:pt idx="4">
                  <c:v>0</c:v>
                </c:pt>
                <c:pt idx="5">
                  <c:v>0</c:v>
                </c:pt>
                <c:pt idx="6">
                  <c:v>25</c:v>
                </c:pt>
                <c:pt idx="7">
                  <c:v>18</c:v>
                </c:pt>
                <c:pt idx="8">
                  <c:v>25</c:v>
                </c:pt>
                <c:pt idx="9">
                  <c:v>20</c:v>
                </c:pt>
                <c:pt idx="10">
                  <c:v>19</c:v>
                </c:pt>
                <c:pt idx="11">
                  <c:v>22</c:v>
                </c:pt>
              </c:numCache>
            </c:numRef>
          </c:val>
        </c:ser>
        <c:shape val="box"/>
        <c:axId val="55787904"/>
        <c:axId val="55789440"/>
        <c:axId val="0"/>
      </c:bar3DChart>
      <c:catAx>
        <c:axId val="55787904"/>
        <c:scaling>
          <c:orientation val="minMax"/>
        </c:scaling>
        <c:axPos val="b"/>
        <c:tickLblPos val="nextTo"/>
        <c:crossAx val="55789440"/>
        <c:crosses val="autoZero"/>
        <c:auto val="1"/>
        <c:lblAlgn val="ctr"/>
        <c:lblOffset val="100"/>
      </c:catAx>
      <c:valAx>
        <c:axId val="55789440"/>
        <c:scaling>
          <c:orientation val="minMax"/>
        </c:scaling>
        <c:axPos val="l"/>
        <c:majorGridlines/>
        <c:numFmt formatCode="General" sourceLinked="1"/>
        <c:tickLblPos val="nextTo"/>
        <c:crossAx val="55787904"/>
        <c:crosses val="autoZero"/>
        <c:crossBetween val="between"/>
      </c:valAx>
    </c:plotArea>
    <c:legend>
      <c:legendPos val="r"/>
      <c:layout>
        <c:manualLayout>
          <c:xMode val="edge"/>
          <c:yMode val="edge"/>
          <c:x val="0.82203343098104997"/>
          <c:y val="0.25143246252784973"/>
          <c:w val="0.17796656901895011"/>
          <c:h val="0.3170645603812558"/>
        </c:manualLayout>
      </c:layout>
    </c:legend>
    <c:plotVisOnly val="1"/>
  </c:chart>
  <c:spPr>
    <a:ln>
      <a:noFill/>
    </a:ln>
  </c:sp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17992" cy="493395"/>
          </a:xfrm>
          <a:prstGeom prst="rect">
            <a:avLst/>
          </a:prstGeom>
          <a:noFill/>
          <a:ln>
            <a:noFill/>
          </a:ln>
          <a:effectLst/>
          <a:extLst>
            <a:ext uri="{909E8E84-426E-40DD-AFC4-6F175D3DCCD1}"/>
            <a:ext uri="{91240B29-F687-4F45-9708-019B960494DF}"/>
            <a:ext uri="{AF507438-7753-43E0-B8FC-AC1667EBCBE1}"/>
          </a:extLst>
        </p:spPr>
        <p:txBody>
          <a:bodyPr vert="horz" wrap="square" lIns="62823" tIns="31413" rIns="62823" bIns="31413" numCol="1" anchor="t" anchorCtr="0" compatLnSpc="1">
            <a:prstTxWarp prst="textNoShape">
              <a:avLst/>
            </a:prstTxWarp>
          </a:bodyPr>
          <a:lstStyle>
            <a:lvl1pPr>
              <a:defRPr sz="900"/>
            </a:lvl1pPr>
          </a:lstStyle>
          <a:p>
            <a:pPr>
              <a:defRPr/>
            </a:pPr>
            <a:endParaRPr lang="en-GB"/>
          </a:p>
        </p:txBody>
      </p:sp>
      <p:sp>
        <p:nvSpPr>
          <p:cNvPr id="7171" name="Rectangle 3"/>
          <p:cNvSpPr>
            <a:spLocks noGrp="1" noChangeArrowheads="1"/>
          </p:cNvSpPr>
          <p:nvPr>
            <p:ph type="dt" sz="quarter" idx="1"/>
          </p:nvPr>
        </p:nvSpPr>
        <p:spPr bwMode="auto">
          <a:xfrm>
            <a:off x="3814626" y="1"/>
            <a:ext cx="2919565" cy="493395"/>
          </a:xfrm>
          <a:prstGeom prst="rect">
            <a:avLst/>
          </a:prstGeom>
          <a:noFill/>
          <a:ln>
            <a:noFill/>
          </a:ln>
          <a:effectLst/>
          <a:extLst>
            <a:ext uri="{909E8E84-426E-40DD-AFC4-6F175D3DCCD1}"/>
            <a:ext uri="{91240B29-F687-4F45-9708-019B960494DF}"/>
            <a:ext uri="{AF507438-7753-43E0-B8FC-AC1667EBCBE1}"/>
          </a:extLst>
        </p:spPr>
        <p:txBody>
          <a:bodyPr vert="horz" wrap="square" lIns="62823" tIns="31413" rIns="62823" bIns="31413" numCol="1" anchor="t" anchorCtr="0" compatLnSpc="1">
            <a:prstTxWarp prst="textNoShape">
              <a:avLst/>
            </a:prstTxWarp>
          </a:bodyPr>
          <a:lstStyle>
            <a:lvl1pPr algn="r">
              <a:defRPr sz="900"/>
            </a:lvl1pPr>
          </a:lstStyle>
          <a:p>
            <a:pPr>
              <a:defRPr/>
            </a:pPr>
            <a:endParaRPr lang="en-GB"/>
          </a:p>
        </p:txBody>
      </p:sp>
      <p:sp>
        <p:nvSpPr>
          <p:cNvPr id="7172" name="Rectangle 4"/>
          <p:cNvSpPr>
            <a:spLocks noGrp="1" noChangeArrowheads="1"/>
          </p:cNvSpPr>
          <p:nvPr>
            <p:ph type="ftr" sz="quarter" idx="2"/>
          </p:nvPr>
        </p:nvSpPr>
        <p:spPr bwMode="auto">
          <a:xfrm>
            <a:off x="1" y="9371332"/>
            <a:ext cx="2917992" cy="493394"/>
          </a:xfrm>
          <a:prstGeom prst="rect">
            <a:avLst/>
          </a:prstGeom>
          <a:noFill/>
          <a:ln>
            <a:noFill/>
          </a:ln>
          <a:effectLst/>
          <a:extLst>
            <a:ext uri="{909E8E84-426E-40DD-AFC4-6F175D3DCCD1}"/>
            <a:ext uri="{91240B29-F687-4F45-9708-019B960494DF}"/>
            <a:ext uri="{AF507438-7753-43E0-B8FC-AC1667EBCBE1}"/>
          </a:extLst>
        </p:spPr>
        <p:txBody>
          <a:bodyPr vert="horz" wrap="square" lIns="62823" tIns="31413" rIns="62823" bIns="31413" numCol="1" anchor="b" anchorCtr="0" compatLnSpc="1">
            <a:prstTxWarp prst="textNoShape">
              <a:avLst/>
            </a:prstTxWarp>
          </a:bodyPr>
          <a:lstStyle>
            <a:lvl1pPr>
              <a:defRPr sz="900"/>
            </a:lvl1pPr>
          </a:lstStyle>
          <a:p>
            <a:pPr>
              <a:defRPr/>
            </a:pPr>
            <a:endParaRPr lang="en-GB"/>
          </a:p>
        </p:txBody>
      </p:sp>
      <p:sp>
        <p:nvSpPr>
          <p:cNvPr id="7173" name="Rectangle 5"/>
          <p:cNvSpPr>
            <a:spLocks noGrp="1" noChangeArrowheads="1"/>
          </p:cNvSpPr>
          <p:nvPr>
            <p:ph type="sldNum" sz="quarter" idx="3"/>
          </p:nvPr>
        </p:nvSpPr>
        <p:spPr bwMode="auto">
          <a:xfrm>
            <a:off x="3814626" y="9371332"/>
            <a:ext cx="2919565" cy="493394"/>
          </a:xfrm>
          <a:prstGeom prst="rect">
            <a:avLst/>
          </a:prstGeom>
          <a:noFill/>
          <a:ln>
            <a:noFill/>
          </a:ln>
          <a:effectLst/>
          <a:extLst>
            <a:ext uri="{909E8E84-426E-40DD-AFC4-6F175D3DCCD1}"/>
            <a:ext uri="{91240B29-F687-4F45-9708-019B960494DF}"/>
            <a:ext uri="{AF507438-7753-43E0-B8FC-AC1667EBCBE1}"/>
          </a:extLst>
        </p:spPr>
        <p:txBody>
          <a:bodyPr vert="horz" wrap="square" lIns="62823" tIns="31413" rIns="62823" bIns="31413" numCol="1" anchor="b" anchorCtr="0" compatLnSpc="1">
            <a:prstTxWarp prst="textNoShape">
              <a:avLst/>
            </a:prstTxWarp>
          </a:bodyPr>
          <a:lstStyle>
            <a:lvl1pPr algn="r">
              <a:defRPr sz="900"/>
            </a:lvl1pPr>
          </a:lstStyle>
          <a:p>
            <a:pPr>
              <a:defRPr/>
            </a:pPr>
            <a:fld id="{92300FEE-CD8C-4307-A123-3B9F7F12837E}"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1"/>
            <a:ext cx="2919565" cy="493395"/>
          </a:xfrm>
          <a:prstGeom prst="rect">
            <a:avLst/>
          </a:prstGeom>
          <a:noFill/>
          <a:ln>
            <a:noFill/>
          </a:ln>
          <a:effectLst/>
          <a:extLst>
            <a:ext uri="{909E8E84-426E-40DD-AFC4-6F175D3DCCD1}"/>
            <a:ext uri="{91240B29-F687-4F45-9708-019B960494DF}"/>
            <a:ext uri="{AF507438-7753-43E0-B8FC-AC1667EBCBE1}"/>
          </a:extLst>
        </p:spPr>
        <p:txBody>
          <a:bodyPr vert="horz" wrap="square" lIns="91428" tIns="45713" rIns="91428" bIns="45713" numCol="1" anchor="t" anchorCtr="0" compatLnSpc="1">
            <a:prstTxWarp prst="textNoShape">
              <a:avLst/>
            </a:prstTxWarp>
          </a:bodyPr>
          <a:lstStyle>
            <a:lvl1pPr defTabSz="913989">
              <a:defRPr sz="1100"/>
            </a:lvl1pPr>
          </a:lstStyle>
          <a:p>
            <a:pPr>
              <a:defRPr/>
            </a:pPr>
            <a:endParaRPr lang="en-GB"/>
          </a:p>
        </p:txBody>
      </p:sp>
      <p:sp>
        <p:nvSpPr>
          <p:cNvPr id="5123" name="Rectangle 3"/>
          <p:cNvSpPr>
            <a:spLocks noGrp="1" noChangeArrowheads="1"/>
          </p:cNvSpPr>
          <p:nvPr>
            <p:ph type="dt" idx="1"/>
          </p:nvPr>
        </p:nvSpPr>
        <p:spPr bwMode="auto">
          <a:xfrm>
            <a:off x="3814626" y="1"/>
            <a:ext cx="2919565" cy="493395"/>
          </a:xfrm>
          <a:prstGeom prst="rect">
            <a:avLst/>
          </a:prstGeom>
          <a:noFill/>
          <a:ln>
            <a:noFill/>
          </a:ln>
          <a:effectLst/>
          <a:extLst>
            <a:ext uri="{909E8E84-426E-40DD-AFC4-6F175D3DCCD1}"/>
            <a:ext uri="{91240B29-F687-4F45-9708-019B960494DF}"/>
            <a:ext uri="{AF507438-7753-43E0-B8FC-AC1667EBCBE1}"/>
          </a:extLst>
        </p:spPr>
        <p:txBody>
          <a:bodyPr vert="horz" wrap="square" lIns="91428" tIns="45713" rIns="91428" bIns="45713" numCol="1" anchor="t" anchorCtr="0" compatLnSpc="1">
            <a:prstTxWarp prst="textNoShape">
              <a:avLst/>
            </a:prstTxWarp>
          </a:bodyPr>
          <a:lstStyle>
            <a:lvl1pPr algn="r" defTabSz="913989">
              <a:defRPr sz="1100"/>
            </a:lvl1pPr>
          </a:lstStyle>
          <a:p>
            <a:pPr>
              <a:defRPr/>
            </a:pPr>
            <a:endParaRPr lang="en-GB"/>
          </a:p>
        </p:txBody>
      </p:sp>
      <p:sp>
        <p:nvSpPr>
          <p:cNvPr id="13316" name="Rectangle 4"/>
          <p:cNvSpPr>
            <a:spLocks noGrp="1" noRot="1" noChangeAspect="1" noChangeArrowheads="1" noTextEdit="1"/>
          </p:cNvSpPr>
          <p:nvPr>
            <p:ph type="sldImg" idx="2"/>
          </p:nvPr>
        </p:nvSpPr>
        <p:spPr bwMode="auto">
          <a:xfrm>
            <a:off x="2233613" y="739775"/>
            <a:ext cx="2268537" cy="37020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73262" y="4686459"/>
            <a:ext cx="5389240" cy="4440555"/>
          </a:xfrm>
          <a:prstGeom prst="rect">
            <a:avLst/>
          </a:prstGeom>
          <a:noFill/>
          <a:ln>
            <a:noFill/>
          </a:ln>
          <a:effectLst/>
          <a:extLst>
            <a:ext uri="{909E8E84-426E-40DD-AFC4-6F175D3DCCD1}"/>
            <a:ext uri="{91240B29-F687-4F45-9708-019B960494DF}"/>
            <a:ext uri="{AF507438-7753-43E0-B8FC-AC1667EBCBE1}"/>
          </a:extLst>
        </p:spPr>
        <p:txBody>
          <a:bodyPr vert="horz" wrap="square" lIns="91428" tIns="45713" rIns="91428" bIns="45713"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5126" name="Rectangle 6"/>
          <p:cNvSpPr>
            <a:spLocks noGrp="1" noChangeArrowheads="1"/>
          </p:cNvSpPr>
          <p:nvPr>
            <p:ph type="ftr" sz="quarter" idx="4"/>
          </p:nvPr>
        </p:nvSpPr>
        <p:spPr bwMode="auto">
          <a:xfrm>
            <a:off x="0" y="9371332"/>
            <a:ext cx="2919565" cy="493394"/>
          </a:xfrm>
          <a:prstGeom prst="rect">
            <a:avLst/>
          </a:prstGeom>
          <a:noFill/>
          <a:ln>
            <a:noFill/>
          </a:ln>
          <a:effectLst/>
          <a:extLst>
            <a:ext uri="{909E8E84-426E-40DD-AFC4-6F175D3DCCD1}"/>
            <a:ext uri="{91240B29-F687-4F45-9708-019B960494DF}"/>
            <a:ext uri="{AF507438-7753-43E0-B8FC-AC1667EBCBE1}"/>
          </a:extLst>
        </p:spPr>
        <p:txBody>
          <a:bodyPr vert="horz" wrap="square" lIns="91428" tIns="45713" rIns="91428" bIns="45713" numCol="1" anchor="b" anchorCtr="0" compatLnSpc="1">
            <a:prstTxWarp prst="textNoShape">
              <a:avLst/>
            </a:prstTxWarp>
          </a:bodyPr>
          <a:lstStyle>
            <a:lvl1pPr defTabSz="913989">
              <a:defRPr sz="1100"/>
            </a:lvl1pPr>
          </a:lstStyle>
          <a:p>
            <a:pPr>
              <a:defRPr/>
            </a:pPr>
            <a:endParaRPr lang="en-GB"/>
          </a:p>
        </p:txBody>
      </p:sp>
      <p:sp>
        <p:nvSpPr>
          <p:cNvPr id="5127" name="Rectangle 7"/>
          <p:cNvSpPr>
            <a:spLocks noGrp="1" noChangeArrowheads="1"/>
          </p:cNvSpPr>
          <p:nvPr>
            <p:ph type="sldNum" sz="quarter" idx="5"/>
          </p:nvPr>
        </p:nvSpPr>
        <p:spPr bwMode="auto">
          <a:xfrm>
            <a:off x="3814626" y="9371332"/>
            <a:ext cx="2919565" cy="493394"/>
          </a:xfrm>
          <a:prstGeom prst="rect">
            <a:avLst/>
          </a:prstGeom>
          <a:noFill/>
          <a:ln>
            <a:noFill/>
          </a:ln>
          <a:effectLst/>
          <a:extLst>
            <a:ext uri="{909E8E84-426E-40DD-AFC4-6F175D3DCCD1}"/>
            <a:ext uri="{91240B29-F687-4F45-9708-019B960494DF}"/>
            <a:ext uri="{AF507438-7753-43E0-B8FC-AC1667EBCBE1}"/>
          </a:extLst>
        </p:spPr>
        <p:txBody>
          <a:bodyPr vert="horz" wrap="square" lIns="91428" tIns="45713" rIns="91428" bIns="45713" numCol="1" anchor="b" anchorCtr="0" compatLnSpc="1">
            <a:prstTxWarp prst="textNoShape">
              <a:avLst/>
            </a:prstTxWarp>
          </a:bodyPr>
          <a:lstStyle>
            <a:lvl1pPr algn="r" defTabSz="913989">
              <a:defRPr sz="1100"/>
            </a:lvl1pPr>
          </a:lstStyle>
          <a:p>
            <a:pPr>
              <a:defRPr/>
            </a:pPr>
            <a:fld id="{F17021EE-9058-4599-A9ED-B408C4467E5D}"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500" kern="1200">
        <a:solidFill>
          <a:schemeClr val="tx1"/>
        </a:solidFill>
        <a:latin typeface="Arial" charset="0"/>
        <a:ea typeface="+mn-ea"/>
        <a:cs typeface="+mn-cs"/>
      </a:defRPr>
    </a:lvl1pPr>
    <a:lvl2pPr marL="577850" algn="l" rtl="0" eaLnBrk="0" fontAlgn="base" hangingPunct="0">
      <a:spcBef>
        <a:spcPct val="30000"/>
      </a:spcBef>
      <a:spcAft>
        <a:spcPct val="0"/>
      </a:spcAft>
      <a:defRPr sz="1500" kern="1200">
        <a:solidFill>
          <a:schemeClr val="tx1"/>
        </a:solidFill>
        <a:latin typeface="Arial" charset="0"/>
        <a:ea typeface="+mn-ea"/>
        <a:cs typeface="+mn-cs"/>
      </a:defRPr>
    </a:lvl2pPr>
    <a:lvl3pPr marL="1155700" algn="l" rtl="0" eaLnBrk="0" fontAlgn="base" hangingPunct="0">
      <a:spcBef>
        <a:spcPct val="30000"/>
      </a:spcBef>
      <a:spcAft>
        <a:spcPct val="0"/>
      </a:spcAft>
      <a:defRPr sz="1500" kern="1200">
        <a:solidFill>
          <a:schemeClr val="tx1"/>
        </a:solidFill>
        <a:latin typeface="Arial" charset="0"/>
        <a:ea typeface="+mn-ea"/>
        <a:cs typeface="+mn-cs"/>
      </a:defRPr>
    </a:lvl3pPr>
    <a:lvl4pPr marL="1733550" algn="l" rtl="0" eaLnBrk="0" fontAlgn="base" hangingPunct="0">
      <a:spcBef>
        <a:spcPct val="30000"/>
      </a:spcBef>
      <a:spcAft>
        <a:spcPct val="0"/>
      </a:spcAft>
      <a:defRPr sz="1500" kern="1200">
        <a:solidFill>
          <a:schemeClr val="tx1"/>
        </a:solidFill>
        <a:latin typeface="Arial" charset="0"/>
        <a:ea typeface="+mn-ea"/>
        <a:cs typeface="+mn-cs"/>
      </a:defRPr>
    </a:lvl4pPr>
    <a:lvl5pPr marL="2311400" algn="l" rtl="0" eaLnBrk="0" fontAlgn="base" hangingPunct="0">
      <a:spcBef>
        <a:spcPct val="30000"/>
      </a:spcBef>
      <a:spcAft>
        <a:spcPct val="0"/>
      </a:spcAft>
      <a:defRPr sz="1500" kern="1200">
        <a:solidFill>
          <a:schemeClr val="tx1"/>
        </a:solidFill>
        <a:latin typeface="Arial" charset="0"/>
        <a:ea typeface="+mn-ea"/>
        <a:cs typeface="+mn-cs"/>
      </a:defRPr>
    </a:lvl5pPr>
    <a:lvl6pPr marL="2891104" algn="l" defTabSz="1156442" rtl="0" eaLnBrk="1" latinLnBrk="0" hangingPunct="1">
      <a:defRPr sz="1500" kern="1200">
        <a:solidFill>
          <a:schemeClr val="tx1"/>
        </a:solidFill>
        <a:latin typeface="+mn-lt"/>
        <a:ea typeface="+mn-ea"/>
        <a:cs typeface="+mn-cs"/>
      </a:defRPr>
    </a:lvl6pPr>
    <a:lvl7pPr marL="3469325" algn="l" defTabSz="1156442" rtl="0" eaLnBrk="1" latinLnBrk="0" hangingPunct="1">
      <a:defRPr sz="1500" kern="1200">
        <a:solidFill>
          <a:schemeClr val="tx1"/>
        </a:solidFill>
        <a:latin typeface="+mn-lt"/>
        <a:ea typeface="+mn-ea"/>
        <a:cs typeface="+mn-cs"/>
      </a:defRPr>
    </a:lvl7pPr>
    <a:lvl8pPr marL="4047546" algn="l" defTabSz="1156442" rtl="0" eaLnBrk="1" latinLnBrk="0" hangingPunct="1">
      <a:defRPr sz="1500" kern="1200">
        <a:solidFill>
          <a:schemeClr val="tx1"/>
        </a:solidFill>
        <a:latin typeface="+mn-lt"/>
        <a:ea typeface="+mn-ea"/>
        <a:cs typeface="+mn-cs"/>
      </a:defRPr>
    </a:lvl8pPr>
    <a:lvl9pPr marL="4625767" algn="l" defTabSz="1156442" rtl="0" eaLnBrk="1" latinLnBrk="0" hangingPunct="1">
      <a:defRPr sz="15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71199" y="13310139"/>
            <a:ext cx="22340253" cy="9183780"/>
          </a:xfrm>
        </p:spPr>
        <p:txBody>
          <a:bodyPr/>
          <a:lstStyle/>
          <a:p>
            <a:r>
              <a:rPr lang="en-US" smtClean="0"/>
              <a:t>Click to edit Master title style</a:t>
            </a:r>
            <a:endParaRPr lang="en-GB"/>
          </a:p>
        </p:txBody>
      </p:sp>
      <p:sp>
        <p:nvSpPr>
          <p:cNvPr id="3" name="Subtitle 2"/>
          <p:cNvSpPr>
            <a:spLocks noGrp="1"/>
          </p:cNvSpPr>
          <p:nvPr>
            <p:ph type="subTitle" idx="1"/>
          </p:nvPr>
        </p:nvSpPr>
        <p:spPr>
          <a:xfrm>
            <a:off x="3942398" y="24277777"/>
            <a:ext cx="18397855" cy="10951445"/>
          </a:xfrm>
        </p:spPr>
        <p:txBody>
          <a:bodyPr/>
          <a:lstStyle>
            <a:lvl1pPr marL="0" indent="0" algn="ctr">
              <a:buNone/>
              <a:defRPr/>
            </a:lvl1pPr>
            <a:lvl2pPr marL="578221" indent="0" algn="ctr">
              <a:buNone/>
              <a:defRPr/>
            </a:lvl2pPr>
            <a:lvl3pPr marL="1156442" indent="0" algn="ctr">
              <a:buNone/>
              <a:defRPr/>
            </a:lvl3pPr>
            <a:lvl4pPr marL="1734663" indent="0" algn="ctr">
              <a:buNone/>
              <a:defRPr/>
            </a:lvl4pPr>
            <a:lvl5pPr marL="2312883" indent="0" algn="ctr">
              <a:buNone/>
              <a:defRPr/>
            </a:lvl5pPr>
            <a:lvl6pPr marL="2891104" indent="0" algn="ctr">
              <a:buNone/>
              <a:defRPr/>
            </a:lvl6pPr>
            <a:lvl7pPr marL="3469325" indent="0" algn="ctr">
              <a:buNone/>
              <a:defRPr/>
            </a:lvl7pPr>
            <a:lvl8pPr marL="4047546" indent="0" algn="ctr">
              <a:buNone/>
              <a:defRPr/>
            </a:lvl8pPr>
            <a:lvl9pPr marL="4625767"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28B1D7DB-1E08-496B-88AB-B88CE5F83C55}"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0053487-BC18-4B58-AB80-69AD333F86B2}"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9054922" y="1716395"/>
            <a:ext cx="5913596" cy="3655699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314133" y="1716395"/>
            <a:ext cx="17629540" cy="3655699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17350E4-A7DA-42C0-B218-090EB0F4FC9A}"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EFD67ED-C9F7-44F4-AF08-19C637426C79}"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76654" y="27532444"/>
            <a:ext cx="22340253" cy="8509097"/>
          </a:xfrm>
        </p:spPr>
        <p:txBody>
          <a:bodyPr anchor="t"/>
          <a:lstStyle>
            <a:lvl1pPr algn="l">
              <a:defRPr sz="5100" b="1" cap="all"/>
            </a:lvl1pPr>
          </a:lstStyle>
          <a:p>
            <a:r>
              <a:rPr lang="en-US" smtClean="0"/>
              <a:t>Click to edit Master title style</a:t>
            </a:r>
            <a:endParaRPr lang="en-GB"/>
          </a:p>
        </p:txBody>
      </p:sp>
      <p:sp>
        <p:nvSpPr>
          <p:cNvPr id="3" name="Text Placeholder 2"/>
          <p:cNvSpPr>
            <a:spLocks noGrp="1"/>
          </p:cNvSpPr>
          <p:nvPr>
            <p:ph type="body" idx="1"/>
          </p:nvPr>
        </p:nvSpPr>
        <p:spPr>
          <a:xfrm>
            <a:off x="2076654" y="18159756"/>
            <a:ext cx="22340253" cy="9372690"/>
          </a:xfrm>
        </p:spPr>
        <p:txBody>
          <a:bodyPr anchor="b"/>
          <a:lstStyle>
            <a:lvl1pPr marL="0" indent="0">
              <a:buNone/>
              <a:defRPr sz="2500"/>
            </a:lvl1pPr>
            <a:lvl2pPr marL="578221" indent="0">
              <a:buNone/>
              <a:defRPr sz="2300"/>
            </a:lvl2pPr>
            <a:lvl3pPr marL="1156442" indent="0">
              <a:buNone/>
              <a:defRPr sz="2000"/>
            </a:lvl3pPr>
            <a:lvl4pPr marL="1734663" indent="0">
              <a:buNone/>
              <a:defRPr sz="1800"/>
            </a:lvl4pPr>
            <a:lvl5pPr marL="2312883" indent="0">
              <a:buNone/>
              <a:defRPr sz="1800"/>
            </a:lvl5pPr>
            <a:lvl6pPr marL="2891104" indent="0">
              <a:buNone/>
              <a:defRPr sz="1800"/>
            </a:lvl6pPr>
            <a:lvl7pPr marL="3469325" indent="0">
              <a:buNone/>
              <a:defRPr sz="1800"/>
            </a:lvl7pPr>
            <a:lvl8pPr marL="4047546" indent="0">
              <a:buNone/>
              <a:defRPr sz="1800"/>
            </a:lvl8pPr>
            <a:lvl9pPr marL="4625767" indent="0">
              <a:buNone/>
              <a:defRPr sz="18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D9D83A48-9D56-417B-B947-2E6E3DB3BC0C}"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314133" y="9996098"/>
            <a:ext cx="11771568" cy="28277295"/>
          </a:xfrm>
        </p:spPr>
        <p:txBody>
          <a:bodyPr/>
          <a:lstStyle>
            <a:lvl1pPr>
              <a:defRPr sz="3500"/>
            </a:lvl1pPr>
            <a:lvl2pPr>
              <a:defRPr sz="3000"/>
            </a:lvl2pPr>
            <a:lvl3pPr>
              <a:defRPr sz="25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3196950" y="9996098"/>
            <a:ext cx="11771568" cy="28277295"/>
          </a:xfrm>
        </p:spPr>
        <p:txBody>
          <a:bodyPr/>
          <a:lstStyle>
            <a:lvl1pPr>
              <a:defRPr sz="3500"/>
            </a:lvl1pPr>
            <a:lvl2pPr>
              <a:defRPr sz="3000"/>
            </a:lvl2pPr>
            <a:lvl3pPr>
              <a:defRPr sz="25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983EE397-5951-4C58-8B89-6AE0B5AF2E0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314133" y="9591287"/>
            <a:ext cx="11612806" cy="3996821"/>
          </a:xfrm>
        </p:spPr>
        <p:txBody>
          <a:bodyPr anchor="b"/>
          <a:lstStyle>
            <a:lvl1pPr marL="0" indent="0">
              <a:buNone/>
              <a:defRPr sz="3000" b="1"/>
            </a:lvl1pPr>
            <a:lvl2pPr marL="578221" indent="0">
              <a:buNone/>
              <a:defRPr sz="2500" b="1"/>
            </a:lvl2pPr>
            <a:lvl3pPr marL="1156442" indent="0">
              <a:buNone/>
              <a:defRPr sz="2300" b="1"/>
            </a:lvl3pPr>
            <a:lvl4pPr marL="1734663" indent="0">
              <a:buNone/>
              <a:defRPr sz="2000" b="1"/>
            </a:lvl4pPr>
            <a:lvl5pPr marL="2312883" indent="0">
              <a:buNone/>
              <a:defRPr sz="2000" b="1"/>
            </a:lvl5pPr>
            <a:lvl6pPr marL="2891104" indent="0">
              <a:buNone/>
              <a:defRPr sz="2000" b="1"/>
            </a:lvl6pPr>
            <a:lvl7pPr marL="3469325" indent="0">
              <a:buNone/>
              <a:defRPr sz="2000" b="1"/>
            </a:lvl7pPr>
            <a:lvl8pPr marL="4047546" indent="0">
              <a:buNone/>
              <a:defRPr sz="2000" b="1"/>
            </a:lvl8pPr>
            <a:lvl9pPr marL="4625767" indent="0">
              <a:buNone/>
              <a:defRPr sz="2000" b="1"/>
            </a:lvl9pPr>
          </a:lstStyle>
          <a:p>
            <a:pPr lvl="0"/>
            <a:r>
              <a:rPr lang="en-US" smtClean="0"/>
              <a:t>Click to edit Master text styles</a:t>
            </a:r>
          </a:p>
        </p:txBody>
      </p:sp>
      <p:sp>
        <p:nvSpPr>
          <p:cNvPr id="4" name="Content Placeholder 3"/>
          <p:cNvSpPr>
            <a:spLocks noGrp="1"/>
          </p:cNvSpPr>
          <p:nvPr>
            <p:ph sz="half" idx="2"/>
          </p:nvPr>
        </p:nvSpPr>
        <p:spPr>
          <a:xfrm>
            <a:off x="1314133" y="13588108"/>
            <a:ext cx="11612806" cy="24685281"/>
          </a:xfrm>
        </p:spPr>
        <p:txBody>
          <a:bodyPr/>
          <a:lstStyle>
            <a:lvl1pPr>
              <a:defRPr sz="3000"/>
            </a:lvl1pPr>
            <a:lvl2pPr>
              <a:defRPr sz="25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3351077" y="9591287"/>
            <a:ext cx="11617441" cy="3996821"/>
          </a:xfrm>
        </p:spPr>
        <p:txBody>
          <a:bodyPr anchor="b"/>
          <a:lstStyle>
            <a:lvl1pPr marL="0" indent="0">
              <a:buNone/>
              <a:defRPr sz="3000" b="1"/>
            </a:lvl1pPr>
            <a:lvl2pPr marL="578221" indent="0">
              <a:buNone/>
              <a:defRPr sz="2500" b="1"/>
            </a:lvl2pPr>
            <a:lvl3pPr marL="1156442" indent="0">
              <a:buNone/>
              <a:defRPr sz="2300" b="1"/>
            </a:lvl3pPr>
            <a:lvl4pPr marL="1734663" indent="0">
              <a:buNone/>
              <a:defRPr sz="2000" b="1"/>
            </a:lvl4pPr>
            <a:lvl5pPr marL="2312883" indent="0">
              <a:buNone/>
              <a:defRPr sz="2000" b="1"/>
            </a:lvl5pPr>
            <a:lvl6pPr marL="2891104" indent="0">
              <a:buNone/>
              <a:defRPr sz="2000" b="1"/>
            </a:lvl6pPr>
            <a:lvl7pPr marL="3469325" indent="0">
              <a:buNone/>
              <a:defRPr sz="2000" b="1"/>
            </a:lvl7pPr>
            <a:lvl8pPr marL="4047546" indent="0">
              <a:buNone/>
              <a:defRPr sz="2000" b="1"/>
            </a:lvl8pPr>
            <a:lvl9pPr marL="4625767" indent="0">
              <a:buNone/>
              <a:defRPr sz="2000" b="1"/>
            </a:lvl9pPr>
          </a:lstStyle>
          <a:p>
            <a:pPr lvl="0"/>
            <a:r>
              <a:rPr lang="en-US" smtClean="0"/>
              <a:t>Click to edit Master text styles</a:t>
            </a:r>
          </a:p>
        </p:txBody>
      </p:sp>
      <p:sp>
        <p:nvSpPr>
          <p:cNvPr id="6" name="Content Placeholder 5"/>
          <p:cNvSpPr>
            <a:spLocks noGrp="1"/>
          </p:cNvSpPr>
          <p:nvPr>
            <p:ph sz="quarter" idx="4"/>
          </p:nvPr>
        </p:nvSpPr>
        <p:spPr>
          <a:xfrm>
            <a:off x="13351077" y="13588108"/>
            <a:ext cx="11617441" cy="24685281"/>
          </a:xfrm>
        </p:spPr>
        <p:txBody>
          <a:bodyPr/>
          <a:lstStyle>
            <a:lvl1pPr>
              <a:defRPr sz="3000"/>
            </a:lvl1pPr>
            <a:lvl2pPr>
              <a:defRPr sz="25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C130C77F-AF2C-4D69-9BFB-831CB91D8D4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CA1B77DA-F0A5-4EFA-87DD-DCB947CC8CEA}"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A806B734-B7FB-414F-897D-96BBF04FBC45}"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14133" y="1705598"/>
            <a:ext cx="8647316" cy="7259585"/>
          </a:xfrm>
        </p:spPr>
        <p:txBody>
          <a:bodyPr anchor="b"/>
          <a:lstStyle>
            <a:lvl1pPr algn="l">
              <a:defRPr sz="2500" b="1"/>
            </a:lvl1pPr>
          </a:lstStyle>
          <a:p>
            <a:r>
              <a:rPr lang="en-US" smtClean="0"/>
              <a:t>Click to edit Master title style</a:t>
            </a:r>
            <a:endParaRPr lang="en-GB"/>
          </a:p>
        </p:txBody>
      </p:sp>
      <p:sp>
        <p:nvSpPr>
          <p:cNvPr id="3" name="Content Placeholder 2"/>
          <p:cNvSpPr>
            <a:spLocks noGrp="1"/>
          </p:cNvSpPr>
          <p:nvPr>
            <p:ph idx="1"/>
          </p:nvPr>
        </p:nvSpPr>
        <p:spPr>
          <a:xfrm>
            <a:off x="10275497" y="1705599"/>
            <a:ext cx="14693021" cy="36567792"/>
          </a:xfrm>
        </p:spPr>
        <p:txBody>
          <a:bodyPr/>
          <a:lstStyle>
            <a:lvl1pPr>
              <a:defRPr sz="4000"/>
            </a:lvl1pPr>
            <a:lvl2pPr>
              <a:defRPr sz="3500"/>
            </a:lvl2pPr>
            <a:lvl3pPr>
              <a:defRPr sz="30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314133" y="8965183"/>
            <a:ext cx="8647316" cy="29308207"/>
          </a:xfrm>
        </p:spPr>
        <p:txBody>
          <a:bodyPr/>
          <a:lstStyle>
            <a:lvl1pPr marL="0" indent="0">
              <a:buNone/>
              <a:defRPr sz="1800"/>
            </a:lvl1pPr>
            <a:lvl2pPr marL="578221" indent="0">
              <a:buNone/>
              <a:defRPr sz="1500"/>
            </a:lvl2pPr>
            <a:lvl3pPr marL="1156442" indent="0">
              <a:buNone/>
              <a:defRPr sz="1300"/>
            </a:lvl3pPr>
            <a:lvl4pPr marL="1734663" indent="0">
              <a:buNone/>
              <a:defRPr sz="1100"/>
            </a:lvl4pPr>
            <a:lvl5pPr marL="2312883" indent="0">
              <a:buNone/>
              <a:defRPr sz="1100"/>
            </a:lvl5pPr>
            <a:lvl6pPr marL="2891104" indent="0">
              <a:buNone/>
              <a:defRPr sz="1100"/>
            </a:lvl6pPr>
            <a:lvl7pPr marL="3469325" indent="0">
              <a:buNone/>
              <a:defRPr sz="1100"/>
            </a:lvl7pPr>
            <a:lvl8pPr marL="4047546" indent="0">
              <a:buNone/>
              <a:defRPr sz="1100"/>
            </a:lvl8pPr>
            <a:lvl9pPr marL="4625767" indent="0">
              <a:buNone/>
              <a:defRPr sz="11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2BD26E7-7781-41C6-8C63-B0AF83AA44E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51076" y="29990989"/>
            <a:ext cx="15769590" cy="3540733"/>
          </a:xfrm>
        </p:spPr>
        <p:txBody>
          <a:bodyPr anchor="b"/>
          <a:lstStyle>
            <a:lvl1pPr algn="l">
              <a:defRPr sz="2500" b="1"/>
            </a:lvl1pPr>
          </a:lstStyle>
          <a:p>
            <a:r>
              <a:rPr lang="en-US" smtClean="0"/>
              <a:t>Click to edit Master title style</a:t>
            </a:r>
            <a:endParaRPr lang="en-GB"/>
          </a:p>
        </p:txBody>
      </p:sp>
      <p:sp>
        <p:nvSpPr>
          <p:cNvPr id="3" name="Picture Placeholder 2"/>
          <p:cNvSpPr>
            <a:spLocks noGrp="1"/>
          </p:cNvSpPr>
          <p:nvPr>
            <p:ph type="pic" idx="1"/>
          </p:nvPr>
        </p:nvSpPr>
        <p:spPr>
          <a:xfrm>
            <a:off x="5151076" y="3829501"/>
            <a:ext cx="15769590" cy="25705402"/>
          </a:xfrm>
        </p:spPr>
        <p:txBody>
          <a:bodyPr/>
          <a:lstStyle>
            <a:lvl1pPr marL="0" indent="0">
              <a:buNone/>
              <a:defRPr sz="4000"/>
            </a:lvl1pPr>
            <a:lvl2pPr marL="578221" indent="0">
              <a:buNone/>
              <a:defRPr sz="3500"/>
            </a:lvl2pPr>
            <a:lvl3pPr marL="1156442" indent="0">
              <a:buNone/>
              <a:defRPr sz="3000"/>
            </a:lvl3pPr>
            <a:lvl4pPr marL="1734663" indent="0">
              <a:buNone/>
              <a:defRPr sz="2500"/>
            </a:lvl4pPr>
            <a:lvl5pPr marL="2312883" indent="0">
              <a:buNone/>
              <a:defRPr sz="2500"/>
            </a:lvl5pPr>
            <a:lvl6pPr marL="2891104" indent="0">
              <a:buNone/>
              <a:defRPr sz="2500"/>
            </a:lvl6pPr>
            <a:lvl7pPr marL="3469325" indent="0">
              <a:buNone/>
              <a:defRPr sz="2500"/>
            </a:lvl7pPr>
            <a:lvl8pPr marL="4047546" indent="0">
              <a:buNone/>
              <a:defRPr sz="2500"/>
            </a:lvl8pPr>
            <a:lvl9pPr marL="4625767" indent="0">
              <a:buNone/>
              <a:defRPr sz="2500"/>
            </a:lvl9pPr>
          </a:lstStyle>
          <a:p>
            <a:pPr lvl="0"/>
            <a:endParaRPr lang="en-GB" noProof="0"/>
          </a:p>
        </p:txBody>
      </p:sp>
      <p:sp>
        <p:nvSpPr>
          <p:cNvPr id="4" name="Text Placeholder 3"/>
          <p:cNvSpPr>
            <a:spLocks noGrp="1"/>
          </p:cNvSpPr>
          <p:nvPr>
            <p:ph type="body" sz="half" idx="2"/>
          </p:nvPr>
        </p:nvSpPr>
        <p:spPr>
          <a:xfrm>
            <a:off x="5151076" y="33531724"/>
            <a:ext cx="15769590" cy="5027733"/>
          </a:xfrm>
        </p:spPr>
        <p:txBody>
          <a:bodyPr/>
          <a:lstStyle>
            <a:lvl1pPr marL="0" indent="0">
              <a:buNone/>
              <a:defRPr sz="1800"/>
            </a:lvl1pPr>
            <a:lvl2pPr marL="578221" indent="0">
              <a:buNone/>
              <a:defRPr sz="1500"/>
            </a:lvl2pPr>
            <a:lvl3pPr marL="1156442" indent="0">
              <a:buNone/>
              <a:defRPr sz="1300"/>
            </a:lvl3pPr>
            <a:lvl4pPr marL="1734663" indent="0">
              <a:buNone/>
              <a:defRPr sz="1100"/>
            </a:lvl4pPr>
            <a:lvl5pPr marL="2312883" indent="0">
              <a:buNone/>
              <a:defRPr sz="1100"/>
            </a:lvl5pPr>
            <a:lvl6pPr marL="2891104" indent="0">
              <a:buNone/>
              <a:defRPr sz="1100"/>
            </a:lvl6pPr>
            <a:lvl7pPr marL="3469325" indent="0">
              <a:buNone/>
              <a:defRPr sz="1100"/>
            </a:lvl7pPr>
            <a:lvl8pPr marL="4047546" indent="0">
              <a:buNone/>
              <a:defRPr sz="1100"/>
            </a:lvl8pPr>
            <a:lvl9pPr marL="4625767" indent="0">
              <a:buNone/>
              <a:defRPr sz="11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7685D23-7794-451D-8B9C-B57413ECE336}"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14450" y="1716088"/>
            <a:ext cx="23653750" cy="7140575"/>
          </a:xfrm>
          <a:prstGeom prst="rect">
            <a:avLst/>
          </a:prstGeom>
          <a:noFill/>
          <a:ln w="9525">
            <a:noFill/>
            <a:miter lim="800000"/>
            <a:headEnd/>
            <a:tailEnd/>
          </a:ln>
        </p:spPr>
        <p:txBody>
          <a:bodyPr vert="horz" wrap="square" lIns="442195" tIns="221097" rIns="442195" bIns="221097"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1314450" y="9996488"/>
            <a:ext cx="23653750" cy="28276550"/>
          </a:xfrm>
          <a:prstGeom prst="rect">
            <a:avLst/>
          </a:prstGeom>
          <a:noFill/>
          <a:ln w="9525">
            <a:noFill/>
            <a:miter lim="800000"/>
            <a:headEnd/>
            <a:tailEnd/>
          </a:ln>
        </p:spPr>
        <p:txBody>
          <a:bodyPr vert="horz" wrap="square" lIns="442195" tIns="221097" rIns="442195" bIns="221097"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1314450" y="39020750"/>
            <a:ext cx="6132513" cy="2974975"/>
          </a:xfrm>
          <a:prstGeom prst="rect">
            <a:avLst/>
          </a:prstGeom>
          <a:noFill/>
          <a:ln>
            <a:noFill/>
          </a:ln>
          <a:effectLst/>
          <a:extLst>
            <a:ext uri="{909E8E84-426E-40DD-AFC4-6F175D3DCCD1}"/>
            <a:ext uri="{91240B29-F687-4F45-9708-019B960494DF}"/>
            <a:ext uri="{AF507438-7753-43E0-B8FC-AC1667EBCBE1}"/>
          </a:extLst>
        </p:spPr>
        <p:txBody>
          <a:bodyPr vert="horz" wrap="square" lIns="442195" tIns="221097" rIns="442195" bIns="221097" numCol="1" anchor="t" anchorCtr="0" compatLnSpc="1">
            <a:prstTxWarp prst="textNoShape">
              <a:avLst/>
            </a:prstTxWarp>
          </a:bodyPr>
          <a:lstStyle>
            <a:lvl1pPr>
              <a:defRPr sz="7000"/>
            </a:lvl1pPr>
          </a:lstStyle>
          <a:p>
            <a:endParaRPr lang="en-US"/>
          </a:p>
        </p:txBody>
      </p:sp>
      <p:sp>
        <p:nvSpPr>
          <p:cNvPr id="1029" name="Rectangle 5"/>
          <p:cNvSpPr>
            <a:spLocks noGrp="1" noChangeArrowheads="1"/>
          </p:cNvSpPr>
          <p:nvPr>
            <p:ph type="ftr" sz="quarter" idx="3"/>
          </p:nvPr>
        </p:nvSpPr>
        <p:spPr bwMode="auto">
          <a:xfrm>
            <a:off x="8980488" y="39020750"/>
            <a:ext cx="8321675" cy="2974975"/>
          </a:xfrm>
          <a:prstGeom prst="rect">
            <a:avLst/>
          </a:prstGeom>
          <a:noFill/>
          <a:ln>
            <a:noFill/>
          </a:ln>
          <a:effectLst/>
          <a:extLst>
            <a:ext uri="{909E8E84-426E-40DD-AFC4-6F175D3DCCD1}"/>
            <a:ext uri="{91240B29-F687-4F45-9708-019B960494DF}"/>
            <a:ext uri="{AF507438-7753-43E0-B8FC-AC1667EBCBE1}"/>
          </a:extLst>
        </p:spPr>
        <p:txBody>
          <a:bodyPr vert="horz" wrap="square" lIns="442195" tIns="221097" rIns="442195" bIns="221097" numCol="1" anchor="t" anchorCtr="0" compatLnSpc="1">
            <a:prstTxWarp prst="textNoShape">
              <a:avLst/>
            </a:prstTxWarp>
          </a:bodyPr>
          <a:lstStyle>
            <a:lvl1pPr algn="ctr">
              <a:defRPr sz="7000"/>
            </a:lvl1pPr>
          </a:lstStyle>
          <a:p>
            <a:endParaRPr lang="en-US"/>
          </a:p>
        </p:txBody>
      </p:sp>
      <p:sp>
        <p:nvSpPr>
          <p:cNvPr id="1030" name="Rectangle 6"/>
          <p:cNvSpPr>
            <a:spLocks noGrp="1" noChangeArrowheads="1"/>
          </p:cNvSpPr>
          <p:nvPr>
            <p:ph type="sldNum" sz="quarter" idx="4"/>
          </p:nvPr>
        </p:nvSpPr>
        <p:spPr bwMode="auto">
          <a:xfrm>
            <a:off x="18835688" y="39020750"/>
            <a:ext cx="6132512" cy="2974975"/>
          </a:xfrm>
          <a:prstGeom prst="rect">
            <a:avLst/>
          </a:prstGeom>
          <a:noFill/>
          <a:ln>
            <a:noFill/>
          </a:ln>
          <a:effectLst/>
          <a:extLst>
            <a:ext uri="{909E8E84-426E-40DD-AFC4-6F175D3DCCD1}"/>
            <a:ext uri="{91240B29-F687-4F45-9708-019B960494DF}"/>
            <a:ext uri="{AF507438-7753-43E0-B8FC-AC1667EBCBE1}"/>
          </a:extLst>
        </p:spPr>
        <p:txBody>
          <a:bodyPr vert="horz" wrap="square" lIns="442195" tIns="221097" rIns="442195" bIns="221097" numCol="1" anchor="t" anchorCtr="0" compatLnSpc="1">
            <a:prstTxWarp prst="textNoShape">
              <a:avLst/>
            </a:prstTxWarp>
          </a:bodyPr>
          <a:lstStyle>
            <a:lvl1pPr algn="r">
              <a:defRPr sz="7000"/>
            </a:lvl1pPr>
          </a:lstStyle>
          <a:p>
            <a:fld id="{C53E6B1F-A2DE-4B1C-9000-44EA6B913F3B}"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419600" rtl="0" eaLnBrk="0" fontAlgn="base" hangingPunct="0">
        <a:spcBef>
          <a:spcPct val="0"/>
        </a:spcBef>
        <a:spcAft>
          <a:spcPct val="0"/>
        </a:spcAft>
        <a:defRPr sz="21200">
          <a:solidFill>
            <a:schemeClr val="tx2"/>
          </a:solidFill>
          <a:latin typeface="+mj-lt"/>
          <a:ea typeface="+mj-ea"/>
          <a:cs typeface="+mj-cs"/>
        </a:defRPr>
      </a:lvl1pPr>
      <a:lvl2pPr algn="ctr" defTabSz="4419600" rtl="0" eaLnBrk="0" fontAlgn="base" hangingPunct="0">
        <a:spcBef>
          <a:spcPct val="0"/>
        </a:spcBef>
        <a:spcAft>
          <a:spcPct val="0"/>
        </a:spcAft>
        <a:defRPr sz="21200">
          <a:solidFill>
            <a:schemeClr val="tx2"/>
          </a:solidFill>
          <a:latin typeface="Arial" charset="0"/>
        </a:defRPr>
      </a:lvl2pPr>
      <a:lvl3pPr algn="ctr" defTabSz="4419600" rtl="0" eaLnBrk="0" fontAlgn="base" hangingPunct="0">
        <a:spcBef>
          <a:spcPct val="0"/>
        </a:spcBef>
        <a:spcAft>
          <a:spcPct val="0"/>
        </a:spcAft>
        <a:defRPr sz="21200">
          <a:solidFill>
            <a:schemeClr val="tx2"/>
          </a:solidFill>
          <a:latin typeface="Arial" charset="0"/>
        </a:defRPr>
      </a:lvl3pPr>
      <a:lvl4pPr algn="ctr" defTabSz="4419600" rtl="0" eaLnBrk="0" fontAlgn="base" hangingPunct="0">
        <a:spcBef>
          <a:spcPct val="0"/>
        </a:spcBef>
        <a:spcAft>
          <a:spcPct val="0"/>
        </a:spcAft>
        <a:defRPr sz="21200">
          <a:solidFill>
            <a:schemeClr val="tx2"/>
          </a:solidFill>
          <a:latin typeface="Arial" charset="0"/>
        </a:defRPr>
      </a:lvl4pPr>
      <a:lvl5pPr algn="ctr" defTabSz="4419600" rtl="0" eaLnBrk="0" fontAlgn="base" hangingPunct="0">
        <a:spcBef>
          <a:spcPct val="0"/>
        </a:spcBef>
        <a:spcAft>
          <a:spcPct val="0"/>
        </a:spcAft>
        <a:defRPr sz="21200">
          <a:solidFill>
            <a:schemeClr val="tx2"/>
          </a:solidFill>
          <a:latin typeface="Arial" charset="0"/>
        </a:defRPr>
      </a:lvl5pPr>
      <a:lvl6pPr marL="578221" algn="ctr" defTabSz="4420980" rtl="0" fontAlgn="base">
        <a:spcBef>
          <a:spcPct val="0"/>
        </a:spcBef>
        <a:spcAft>
          <a:spcPct val="0"/>
        </a:spcAft>
        <a:defRPr sz="21200">
          <a:solidFill>
            <a:schemeClr val="tx2"/>
          </a:solidFill>
          <a:latin typeface="Arial" charset="0"/>
        </a:defRPr>
      </a:lvl6pPr>
      <a:lvl7pPr marL="1156442" algn="ctr" defTabSz="4420980" rtl="0" fontAlgn="base">
        <a:spcBef>
          <a:spcPct val="0"/>
        </a:spcBef>
        <a:spcAft>
          <a:spcPct val="0"/>
        </a:spcAft>
        <a:defRPr sz="21200">
          <a:solidFill>
            <a:schemeClr val="tx2"/>
          </a:solidFill>
          <a:latin typeface="Arial" charset="0"/>
        </a:defRPr>
      </a:lvl7pPr>
      <a:lvl8pPr marL="1734663" algn="ctr" defTabSz="4420980" rtl="0" fontAlgn="base">
        <a:spcBef>
          <a:spcPct val="0"/>
        </a:spcBef>
        <a:spcAft>
          <a:spcPct val="0"/>
        </a:spcAft>
        <a:defRPr sz="21200">
          <a:solidFill>
            <a:schemeClr val="tx2"/>
          </a:solidFill>
          <a:latin typeface="Arial" charset="0"/>
        </a:defRPr>
      </a:lvl8pPr>
      <a:lvl9pPr marL="2312883" algn="ctr" defTabSz="4420980" rtl="0" fontAlgn="base">
        <a:spcBef>
          <a:spcPct val="0"/>
        </a:spcBef>
        <a:spcAft>
          <a:spcPct val="0"/>
        </a:spcAft>
        <a:defRPr sz="21200">
          <a:solidFill>
            <a:schemeClr val="tx2"/>
          </a:solidFill>
          <a:latin typeface="Arial" charset="0"/>
        </a:defRPr>
      </a:lvl9pPr>
    </p:titleStyle>
    <p:bodyStyle>
      <a:lvl1pPr marL="1655763" indent="-1655763" algn="l" defTabSz="4419600" rtl="0" eaLnBrk="0" fontAlgn="base" hangingPunct="0">
        <a:spcBef>
          <a:spcPct val="20000"/>
        </a:spcBef>
        <a:spcAft>
          <a:spcPct val="0"/>
        </a:spcAft>
        <a:buChar char="•"/>
        <a:defRPr sz="15200">
          <a:solidFill>
            <a:schemeClr val="tx1"/>
          </a:solidFill>
          <a:latin typeface="+mn-lt"/>
          <a:ea typeface="+mn-ea"/>
          <a:cs typeface="+mn-cs"/>
        </a:defRPr>
      </a:lvl1pPr>
      <a:lvl2pPr marL="3590925" indent="-1376363" algn="l" defTabSz="4419600" rtl="0" eaLnBrk="0" fontAlgn="base" hangingPunct="0">
        <a:spcBef>
          <a:spcPct val="20000"/>
        </a:spcBef>
        <a:spcAft>
          <a:spcPct val="0"/>
        </a:spcAft>
        <a:buChar char="–"/>
        <a:defRPr sz="13400">
          <a:solidFill>
            <a:schemeClr val="tx1"/>
          </a:solidFill>
          <a:latin typeface="+mn-lt"/>
        </a:defRPr>
      </a:lvl2pPr>
      <a:lvl3pPr marL="5526088" indent="-1104900" algn="l" defTabSz="4419600" rtl="0" eaLnBrk="0" fontAlgn="base" hangingPunct="0">
        <a:spcBef>
          <a:spcPct val="20000"/>
        </a:spcBef>
        <a:spcAft>
          <a:spcPct val="0"/>
        </a:spcAft>
        <a:buChar char="•"/>
        <a:defRPr sz="11500">
          <a:solidFill>
            <a:schemeClr val="tx1"/>
          </a:solidFill>
          <a:latin typeface="+mn-lt"/>
        </a:defRPr>
      </a:lvl3pPr>
      <a:lvl4pPr marL="7740650" indent="-1108075" algn="l" defTabSz="4419600" rtl="0" eaLnBrk="0" fontAlgn="base" hangingPunct="0">
        <a:spcBef>
          <a:spcPct val="20000"/>
        </a:spcBef>
        <a:spcAft>
          <a:spcPct val="0"/>
        </a:spcAft>
        <a:buChar char="–"/>
        <a:defRPr sz="9700">
          <a:solidFill>
            <a:schemeClr val="tx1"/>
          </a:solidFill>
          <a:latin typeface="+mn-lt"/>
        </a:defRPr>
      </a:lvl4pPr>
      <a:lvl5pPr marL="9947275" indent="-1108075" algn="l" defTabSz="4419600" rtl="0" eaLnBrk="0" fontAlgn="base" hangingPunct="0">
        <a:spcBef>
          <a:spcPct val="20000"/>
        </a:spcBef>
        <a:spcAft>
          <a:spcPct val="0"/>
        </a:spcAft>
        <a:buChar char="»"/>
        <a:defRPr sz="9700">
          <a:solidFill>
            <a:schemeClr val="tx1"/>
          </a:solidFill>
          <a:latin typeface="+mn-lt"/>
        </a:defRPr>
      </a:lvl5pPr>
      <a:lvl6pPr marL="10526431" indent="-1108257" algn="l" defTabSz="4420980" rtl="0" fontAlgn="base">
        <a:spcBef>
          <a:spcPct val="20000"/>
        </a:spcBef>
        <a:spcAft>
          <a:spcPct val="0"/>
        </a:spcAft>
        <a:buChar char="»"/>
        <a:defRPr sz="9700">
          <a:solidFill>
            <a:schemeClr val="tx1"/>
          </a:solidFill>
          <a:latin typeface="+mn-lt"/>
        </a:defRPr>
      </a:lvl6pPr>
      <a:lvl7pPr marL="11104652" indent="-1108257" algn="l" defTabSz="4420980" rtl="0" fontAlgn="base">
        <a:spcBef>
          <a:spcPct val="20000"/>
        </a:spcBef>
        <a:spcAft>
          <a:spcPct val="0"/>
        </a:spcAft>
        <a:buChar char="»"/>
        <a:defRPr sz="9700">
          <a:solidFill>
            <a:schemeClr val="tx1"/>
          </a:solidFill>
          <a:latin typeface="+mn-lt"/>
        </a:defRPr>
      </a:lvl7pPr>
      <a:lvl8pPr marL="11682872" indent="-1108257" algn="l" defTabSz="4420980" rtl="0" fontAlgn="base">
        <a:spcBef>
          <a:spcPct val="20000"/>
        </a:spcBef>
        <a:spcAft>
          <a:spcPct val="0"/>
        </a:spcAft>
        <a:buChar char="»"/>
        <a:defRPr sz="9700">
          <a:solidFill>
            <a:schemeClr val="tx1"/>
          </a:solidFill>
          <a:latin typeface="+mn-lt"/>
        </a:defRPr>
      </a:lvl8pPr>
      <a:lvl9pPr marL="12261093" indent="-1108257" algn="l" defTabSz="4420980" rtl="0" fontAlgn="base">
        <a:spcBef>
          <a:spcPct val="20000"/>
        </a:spcBef>
        <a:spcAft>
          <a:spcPct val="0"/>
        </a:spcAft>
        <a:buChar char="»"/>
        <a:defRPr sz="9700">
          <a:solidFill>
            <a:schemeClr val="tx1"/>
          </a:solidFill>
          <a:latin typeface="+mn-lt"/>
        </a:defRPr>
      </a:lvl9pPr>
    </p:bodyStyle>
    <p:otherStyle>
      <a:defPPr>
        <a:defRPr lang="en-US"/>
      </a:defPPr>
      <a:lvl1pPr marL="0" algn="l" defTabSz="1156442" rtl="0" eaLnBrk="1" latinLnBrk="0" hangingPunct="1">
        <a:defRPr sz="2300" kern="1200">
          <a:solidFill>
            <a:schemeClr val="tx1"/>
          </a:solidFill>
          <a:latin typeface="+mn-lt"/>
          <a:ea typeface="+mn-ea"/>
          <a:cs typeface="+mn-cs"/>
        </a:defRPr>
      </a:lvl1pPr>
      <a:lvl2pPr marL="578221" algn="l" defTabSz="1156442" rtl="0" eaLnBrk="1" latinLnBrk="0" hangingPunct="1">
        <a:defRPr sz="2300" kern="1200">
          <a:solidFill>
            <a:schemeClr val="tx1"/>
          </a:solidFill>
          <a:latin typeface="+mn-lt"/>
          <a:ea typeface="+mn-ea"/>
          <a:cs typeface="+mn-cs"/>
        </a:defRPr>
      </a:lvl2pPr>
      <a:lvl3pPr marL="1156442" algn="l" defTabSz="1156442" rtl="0" eaLnBrk="1" latinLnBrk="0" hangingPunct="1">
        <a:defRPr sz="2300" kern="1200">
          <a:solidFill>
            <a:schemeClr val="tx1"/>
          </a:solidFill>
          <a:latin typeface="+mn-lt"/>
          <a:ea typeface="+mn-ea"/>
          <a:cs typeface="+mn-cs"/>
        </a:defRPr>
      </a:lvl3pPr>
      <a:lvl4pPr marL="1734663" algn="l" defTabSz="1156442" rtl="0" eaLnBrk="1" latinLnBrk="0" hangingPunct="1">
        <a:defRPr sz="2300" kern="1200">
          <a:solidFill>
            <a:schemeClr val="tx1"/>
          </a:solidFill>
          <a:latin typeface="+mn-lt"/>
          <a:ea typeface="+mn-ea"/>
          <a:cs typeface="+mn-cs"/>
        </a:defRPr>
      </a:lvl4pPr>
      <a:lvl5pPr marL="2312883" algn="l" defTabSz="1156442" rtl="0" eaLnBrk="1" latinLnBrk="0" hangingPunct="1">
        <a:defRPr sz="2300" kern="1200">
          <a:solidFill>
            <a:schemeClr val="tx1"/>
          </a:solidFill>
          <a:latin typeface="+mn-lt"/>
          <a:ea typeface="+mn-ea"/>
          <a:cs typeface="+mn-cs"/>
        </a:defRPr>
      </a:lvl5pPr>
      <a:lvl6pPr marL="2891104" algn="l" defTabSz="1156442" rtl="0" eaLnBrk="1" latinLnBrk="0" hangingPunct="1">
        <a:defRPr sz="2300" kern="1200">
          <a:solidFill>
            <a:schemeClr val="tx1"/>
          </a:solidFill>
          <a:latin typeface="+mn-lt"/>
          <a:ea typeface="+mn-ea"/>
          <a:cs typeface="+mn-cs"/>
        </a:defRPr>
      </a:lvl6pPr>
      <a:lvl7pPr marL="3469325" algn="l" defTabSz="1156442" rtl="0" eaLnBrk="1" latinLnBrk="0" hangingPunct="1">
        <a:defRPr sz="2300" kern="1200">
          <a:solidFill>
            <a:schemeClr val="tx1"/>
          </a:solidFill>
          <a:latin typeface="+mn-lt"/>
          <a:ea typeface="+mn-ea"/>
          <a:cs typeface="+mn-cs"/>
        </a:defRPr>
      </a:lvl7pPr>
      <a:lvl8pPr marL="4047546" algn="l" defTabSz="1156442" rtl="0" eaLnBrk="1" latinLnBrk="0" hangingPunct="1">
        <a:defRPr sz="2300" kern="1200">
          <a:solidFill>
            <a:schemeClr val="tx1"/>
          </a:solidFill>
          <a:latin typeface="+mn-lt"/>
          <a:ea typeface="+mn-ea"/>
          <a:cs typeface="+mn-cs"/>
        </a:defRPr>
      </a:lvl8pPr>
      <a:lvl9pPr marL="4625767" algn="l" defTabSz="1156442"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chart" Target="../charts/char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6"/>
          <p:cNvSpPr>
            <a:spLocks noChangeArrowheads="1"/>
          </p:cNvSpPr>
          <p:nvPr/>
        </p:nvSpPr>
        <p:spPr bwMode="auto">
          <a:xfrm>
            <a:off x="0" y="8348663"/>
            <a:ext cx="26282650" cy="26608087"/>
          </a:xfrm>
          <a:prstGeom prst="rect">
            <a:avLst/>
          </a:prstGeom>
          <a:solidFill>
            <a:schemeClr val="accent1"/>
          </a:solidFill>
          <a:ln w="9525" algn="ctr">
            <a:noFill/>
            <a:round/>
            <a:headEnd/>
            <a:tailEnd/>
          </a:ln>
        </p:spPr>
        <p:txBody>
          <a:bodyPr/>
          <a:lstStyle/>
          <a:p>
            <a:pPr defTabSz="4419600"/>
            <a:endParaRPr lang="en-US"/>
          </a:p>
        </p:txBody>
      </p:sp>
      <p:grpSp>
        <p:nvGrpSpPr>
          <p:cNvPr id="17411" name="Group 1"/>
          <p:cNvGrpSpPr>
            <a:grpSpLocks/>
          </p:cNvGrpSpPr>
          <p:nvPr/>
        </p:nvGrpSpPr>
        <p:grpSpPr bwMode="auto">
          <a:xfrm>
            <a:off x="21677313" y="490538"/>
            <a:ext cx="4395787" cy="1042987"/>
            <a:chOff x="29163963" y="431800"/>
            <a:chExt cx="6192837" cy="1657350"/>
          </a:xfrm>
        </p:grpSpPr>
        <p:sp>
          <p:nvSpPr>
            <p:cNvPr id="17412" name="Rectangle 997"/>
            <p:cNvSpPr>
              <a:spLocks noChangeArrowheads="1"/>
            </p:cNvSpPr>
            <p:nvPr/>
          </p:nvSpPr>
          <p:spPr bwMode="auto">
            <a:xfrm>
              <a:off x="29163963" y="431800"/>
              <a:ext cx="6192837" cy="1657350"/>
            </a:xfrm>
            <a:prstGeom prst="rect">
              <a:avLst/>
            </a:prstGeom>
            <a:solidFill>
              <a:schemeClr val="bg1"/>
            </a:solidFill>
            <a:ln w="9525">
              <a:noFill/>
              <a:miter lim="800000"/>
              <a:headEnd/>
              <a:tailEnd/>
            </a:ln>
          </p:spPr>
          <p:txBody>
            <a:bodyPr wrap="none" anchor="ctr"/>
            <a:lstStyle/>
            <a:p>
              <a:endParaRPr lang="en-US"/>
            </a:p>
          </p:txBody>
        </p:sp>
        <p:pic>
          <p:nvPicPr>
            <p:cNvPr id="17413" name="Picture 30" descr="UHNS colour - two lines"/>
            <p:cNvPicPr>
              <a:picLocks noChangeAspect="1" noChangeArrowheads="1"/>
            </p:cNvPicPr>
            <p:nvPr/>
          </p:nvPicPr>
          <p:blipFill>
            <a:blip r:embed="rId2"/>
            <a:srcRect/>
            <a:stretch>
              <a:fillRect/>
            </a:stretch>
          </p:blipFill>
          <p:spPr bwMode="auto">
            <a:xfrm>
              <a:off x="29571752" y="576263"/>
              <a:ext cx="5665986" cy="1398587"/>
            </a:xfrm>
            <a:prstGeom prst="rect">
              <a:avLst/>
            </a:prstGeom>
            <a:noFill/>
            <a:ln w="9525">
              <a:noFill/>
              <a:miter lim="800000"/>
              <a:headEnd/>
              <a:tailEnd/>
            </a:ln>
          </p:spPr>
        </p:pic>
      </p:grpSp>
      <p:sp>
        <p:nvSpPr>
          <p:cNvPr id="17414" name="Text Box 29"/>
          <p:cNvSpPr txBox="1">
            <a:spLocks noChangeArrowheads="1"/>
          </p:cNvSpPr>
          <p:nvPr/>
        </p:nvSpPr>
        <p:spPr bwMode="auto">
          <a:xfrm>
            <a:off x="4311650" y="366713"/>
            <a:ext cx="17365663" cy="3270250"/>
          </a:xfrm>
          <a:prstGeom prst="rect">
            <a:avLst/>
          </a:prstGeom>
          <a:noFill/>
          <a:ln w="9525">
            <a:noFill/>
            <a:miter lim="800000"/>
            <a:headEnd/>
            <a:tailEnd/>
          </a:ln>
        </p:spPr>
        <p:txBody>
          <a:bodyPr lIns="91409" tIns="45704" rIns="91409" bIns="45704"/>
          <a:lstStyle/>
          <a:p>
            <a:pPr algn="ctr" defTabSz="3495675"/>
            <a:endParaRPr lang="en-GB" sz="4400" dirty="0" smtClean="0">
              <a:solidFill>
                <a:schemeClr val="bg1"/>
              </a:solidFill>
            </a:endParaRPr>
          </a:p>
          <a:p>
            <a:pPr algn="ctr" defTabSz="3495675"/>
            <a:r>
              <a:rPr lang="en-GB" sz="4400" dirty="0" smtClean="0">
                <a:solidFill>
                  <a:schemeClr val="bg1"/>
                </a:solidFill>
              </a:rPr>
              <a:t>EFFICIENCY </a:t>
            </a:r>
            <a:r>
              <a:rPr lang="en-GB" sz="4400" dirty="0">
                <a:solidFill>
                  <a:schemeClr val="bg1"/>
                </a:solidFill>
              </a:rPr>
              <a:t>OF EMERGENCY ASSESSMENT BAY (EAB) </a:t>
            </a:r>
            <a:r>
              <a:rPr lang="en-GB" sz="4400" dirty="0" smtClean="0">
                <a:solidFill>
                  <a:schemeClr val="bg1"/>
                </a:solidFill>
              </a:rPr>
              <a:t>MODEL</a:t>
            </a:r>
            <a:endParaRPr lang="en-GB" sz="4400" dirty="0">
              <a:solidFill>
                <a:schemeClr val="bg1"/>
              </a:solidFill>
            </a:endParaRPr>
          </a:p>
          <a:p>
            <a:pPr algn="ctr" defTabSz="3495675"/>
            <a:r>
              <a:rPr lang="en-US" sz="4400" dirty="0" smtClean="0">
                <a:solidFill>
                  <a:schemeClr val="bg1"/>
                </a:solidFill>
              </a:rPr>
              <a:t>FOR</a:t>
            </a:r>
            <a:r>
              <a:rPr lang="en-GB" sz="4400" dirty="0" smtClean="0">
                <a:solidFill>
                  <a:schemeClr val="bg1"/>
                </a:solidFill>
              </a:rPr>
              <a:t> </a:t>
            </a:r>
            <a:r>
              <a:rPr lang="en-GB" sz="4400" dirty="0">
                <a:solidFill>
                  <a:schemeClr val="bg1"/>
                </a:solidFill>
              </a:rPr>
              <a:t>ONCO-HAEMATOLOGICAL </a:t>
            </a:r>
            <a:r>
              <a:rPr lang="en-GB" sz="4400" dirty="0" smtClean="0">
                <a:solidFill>
                  <a:schemeClr val="bg1"/>
                </a:solidFill>
              </a:rPr>
              <a:t>RELATED EMERGENCIES </a:t>
            </a:r>
            <a:endParaRPr lang="en-GB" sz="4400" dirty="0">
              <a:solidFill>
                <a:schemeClr val="bg1"/>
              </a:solidFill>
            </a:endParaRPr>
          </a:p>
          <a:p>
            <a:pPr algn="ctr" defTabSz="3495675"/>
            <a:endParaRPr lang="en-GB" sz="1400" b="1" dirty="0">
              <a:solidFill>
                <a:schemeClr val="bg1"/>
              </a:solidFill>
            </a:endParaRPr>
          </a:p>
          <a:p>
            <a:pPr algn="ctr" defTabSz="3495675"/>
            <a:endParaRPr lang="en-GB" sz="3200" b="1" dirty="0">
              <a:solidFill>
                <a:schemeClr val="bg1"/>
              </a:solidFill>
            </a:endParaRPr>
          </a:p>
        </p:txBody>
      </p:sp>
      <p:sp>
        <p:nvSpPr>
          <p:cNvPr id="17415" name="Text Box 443"/>
          <p:cNvSpPr txBox="1">
            <a:spLocks noChangeArrowheads="1"/>
          </p:cNvSpPr>
          <p:nvPr/>
        </p:nvSpPr>
        <p:spPr bwMode="auto">
          <a:xfrm>
            <a:off x="381000" y="35139313"/>
            <a:ext cx="21296313" cy="7358062"/>
          </a:xfrm>
          <a:prstGeom prst="rect">
            <a:avLst/>
          </a:prstGeom>
          <a:solidFill>
            <a:srgbClr val="009999"/>
          </a:solidFill>
          <a:ln w="50800">
            <a:solidFill>
              <a:schemeClr val="bg1"/>
            </a:solidFill>
            <a:miter lim="800000"/>
            <a:headEnd/>
            <a:tailEnd/>
          </a:ln>
        </p:spPr>
        <p:txBody>
          <a:bodyPr lIns="162000" tIns="154800" rIns="144000" bIns="154800" anchor="ctr"/>
          <a:lstStyle/>
          <a:p>
            <a:pPr defTabSz="3495675"/>
            <a:r>
              <a:rPr lang="en-GB" sz="3200" b="1">
                <a:solidFill>
                  <a:schemeClr val="bg1"/>
                </a:solidFill>
              </a:rPr>
              <a:t>Summary</a:t>
            </a:r>
          </a:p>
          <a:p>
            <a:pPr defTabSz="3495675"/>
            <a:r>
              <a:rPr lang="en-GB" sz="3200"/>
              <a:t>The Emergency Assessment Bay has now been operational for over 3 years having being one of a kind with regard to a facility to accommodate emergency care and treatment for Haemato-Oncological patients within an acute Trust. Prior to the facility opening there was uncertainty about how the models of care, and patient pathways, would work and how the service would be received both by patients and the wider healthcare economy. All expectations have been exceeded with positive feedback from patients, carers and healthcare professionals accessing the facility and the Directorate is committed to constantly reviewing systems, processes and revising where required staffing models and resource requirements. </a:t>
            </a:r>
          </a:p>
          <a:p>
            <a:pPr defTabSz="3495675"/>
            <a:r>
              <a:rPr lang="en-GB" sz="3200"/>
              <a:t>The sustainability of the service is demonstrated through the ongoing auditing of this service as seen in the Directorate’s End of Year report.  Data supports the utilisation of the Emergency Assessment Bay with a continuing increase in the activity since the facility opened.</a:t>
            </a:r>
          </a:p>
          <a:p>
            <a:pPr defTabSz="3495675"/>
            <a:r>
              <a:rPr lang="en-GB" sz="3200"/>
              <a:t>The use of the 24 hour Telephone Assessment Tool has enabled appropriate triaging of patients to ensure safe, effective and appropriate clinical care and/or advice is given</a:t>
            </a:r>
            <a:r>
              <a:rPr lang="en-US" sz="3200"/>
              <a:t> and defined </a:t>
            </a:r>
            <a:r>
              <a:rPr lang="en-GB" sz="3200"/>
              <a:t>clinical pathways ensure ongoing relevance to patient management.     </a:t>
            </a:r>
            <a:endParaRPr lang="en-GB" sz="3200" b="1">
              <a:solidFill>
                <a:schemeClr val="bg1"/>
              </a:solidFill>
            </a:endParaRPr>
          </a:p>
          <a:p>
            <a:pPr defTabSz="3495675"/>
            <a:endParaRPr lang="en-GB" sz="1600">
              <a:solidFill>
                <a:schemeClr val="bg1"/>
              </a:solidFill>
            </a:endParaRPr>
          </a:p>
        </p:txBody>
      </p:sp>
      <p:sp>
        <p:nvSpPr>
          <p:cNvPr id="17416" name="AutoShape 975"/>
          <p:cNvSpPr>
            <a:spLocks noChangeArrowheads="1"/>
          </p:cNvSpPr>
          <p:nvPr/>
        </p:nvSpPr>
        <p:spPr bwMode="auto">
          <a:xfrm>
            <a:off x="21853525" y="39849425"/>
            <a:ext cx="4176713" cy="2325688"/>
          </a:xfrm>
          <a:prstGeom prst="flowChartAlternateProcess">
            <a:avLst/>
          </a:prstGeom>
          <a:solidFill>
            <a:srgbClr val="99CCFF"/>
          </a:solidFill>
          <a:ln w="9525">
            <a:solidFill>
              <a:schemeClr val="bg1"/>
            </a:solidFill>
            <a:miter lim="800000"/>
            <a:headEnd/>
            <a:tailEnd/>
          </a:ln>
        </p:spPr>
        <p:txBody>
          <a:bodyPr wrap="none" lIns="234000" anchor="ctr"/>
          <a:lstStyle/>
          <a:p>
            <a:pPr defTabSz="4419600">
              <a:tabLst>
                <a:tab pos="3179763" algn="l"/>
                <a:tab pos="7820025" algn="l"/>
                <a:tab pos="12358688" algn="l"/>
              </a:tabLst>
            </a:pPr>
            <a:r>
              <a:rPr lang="en-GB" sz="1800" u="sng"/>
              <a:t>Contact Details</a:t>
            </a:r>
          </a:p>
          <a:p>
            <a:pPr defTabSz="4419600">
              <a:tabLst>
                <a:tab pos="3179763" algn="l"/>
                <a:tab pos="7820025" algn="l"/>
                <a:tab pos="12358688" algn="l"/>
              </a:tabLst>
            </a:pPr>
            <a:r>
              <a:rPr lang="en-GB" sz="1800"/>
              <a:t>Rachael Morgan-Lovatt</a:t>
            </a:r>
          </a:p>
          <a:p>
            <a:pPr defTabSz="4419600">
              <a:tabLst>
                <a:tab pos="3179763" algn="l"/>
                <a:tab pos="7820025" algn="l"/>
                <a:tab pos="12358688" algn="l"/>
              </a:tabLst>
            </a:pPr>
            <a:r>
              <a:rPr lang="en-GB" sz="1800"/>
              <a:t>Oncology ANP</a:t>
            </a:r>
          </a:p>
          <a:p>
            <a:pPr defTabSz="4419600">
              <a:tabLst>
                <a:tab pos="3179763" algn="l"/>
                <a:tab pos="7820025" algn="l"/>
                <a:tab pos="12358688" algn="l"/>
              </a:tabLst>
            </a:pPr>
            <a:r>
              <a:rPr lang="en-GB" sz="1800"/>
              <a:t>Rachael.morganlovatt@uhns.nhs.uk</a:t>
            </a:r>
          </a:p>
          <a:p>
            <a:pPr defTabSz="4419600">
              <a:tabLst>
                <a:tab pos="3179763" algn="l"/>
                <a:tab pos="7820025" algn="l"/>
                <a:tab pos="12358688" algn="l"/>
              </a:tabLst>
            </a:pPr>
            <a:endParaRPr lang="en-GB" sz="800" b="1"/>
          </a:p>
        </p:txBody>
      </p:sp>
      <p:sp>
        <p:nvSpPr>
          <p:cNvPr id="17417" name="Line 986"/>
          <p:cNvSpPr>
            <a:spLocks noChangeShapeType="1"/>
          </p:cNvSpPr>
          <p:nvPr/>
        </p:nvSpPr>
        <p:spPr bwMode="auto">
          <a:xfrm>
            <a:off x="-36513" y="34851975"/>
            <a:ext cx="26282651" cy="0"/>
          </a:xfrm>
          <a:prstGeom prst="line">
            <a:avLst/>
          </a:prstGeom>
          <a:noFill/>
          <a:ln w="57150">
            <a:solidFill>
              <a:schemeClr val="bg1"/>
            </a:solidFill>
            <a:round/>
            <a:headEnd/>
            <a:tailEnd/>
          </a:ln>
        </p:spPr>
        <p:txBody>
          <a:bodyPr/>
          <a:lstStyle/>
          <a:p>
            <a:endParaRPr lang="en-US"/>
          </a:p>
        </p:txBody>
      </p:sp>
      <p:sp>
        <p:nvSpPr>
          <p:cNvPr id="17418" name="Rectangle 988"/>
          <p:cNvSpPr>
            <a:spLocks noChangeArrowheads="1"/>
          </p:cNvSpPr>
          <p:nvPr/>
        </p:nvSpPr>
        <p:spPr bwMode="auto">
          <a:xfrm>
            <a:off x="0" y="0"/>
            <a:ext cx="26282650" cy="42845038"/>
          </a:xfrm>
          <a:prstGeom prst="rect">
            <a:avLst/>
          </a:prstGeom>
          <a:noFill/>
          <a:ln w="57150">
            <a:solidFill>
              <a:schemeClr val="bg1"/>
            </a:solidFill>
            <a:miter lim="800000"/>
            <a:headEnd/>
            <a:tailEnd/>
          </a:ln>
        </p:spPr>
        <p:txBody>
          <a:bodyPr wrap="none" anchor="ctr"/>
          <a:lstStyle/>
          <a:p>
            <a:endParaRPr lang="en-US"/>
          </a:p>
        </p:txBody>
      </p:sp>
      <p:pic>
        <p:nvPicPr>
          <p:cNvPr id="17419" name="Picture 95"/>
          <p:cNvPicPr>
            <a:picLocks noChangeAspect="1" noChangeArrowheads="1"/>
          </p:cNvPicPr>
          <p:nvPr/>
        </p:nvPicPr>
        <p:blipFill>
          <a:blip r:embed="rId3"/>
          <a:srcRect/>
          <a:stretch>
            <a:fillRect/>
          </a:stretch>
        </p:blipFill>
        <p:spPr bwMode="auto">
          <a:xfrm>
            <a:off x="190500" y="581025"/>
            <a:ext cx="4121150" cy="952500"/>
          </a:xfrm>
          <a:prstGeom prst="rect">
            <a:avLst/>
          </a:prstGeom>
          <a:noFill/>
          <a:ln w="9525">
            <a:noFill/>
            <a:miter lim="800000"/>
            <a:headEnd/>
            <a:tailEnd/>
          </a:ln>
        </p:spPr>
      </p:pic>
      <p:sp>
        <p:nvSpPr>
          <p:cNvPr id="2488" name="Text Box 440"/>
          <p:cNvSpPr txBox="1">
            <a:spLocks noChangeArrowheads="1"/>
          </p:cNvSpPr>
          <p:nvPr/>
        </p:nvSpPr>
        <p:spPr bwMode="auto">
          <a:xfrm>
            <a:off x="0" y="3705225"/>
            <a:ext cx="17700625" cy="4357688"/>
          </a:xfrm>
          <a:prstGeom prst="rect">
            <a:avLst/>
          </a:prstGeom>
          <a:solidFill>
            <a:schemeClr val="bg1"/>
          </a:solidFill>
          <a:ln>
            <a:noFill/>
          </a:ln>
          <a:effectLst/>
          <a:extLst>
            <a:ext uri="{91240B29-F687-4F45-9708-019B960494DF}"/>
            <a:ext uri="{AF507438-7753-43E0-B8FC-AC1667EBCBE1}"/>
          </a:extLst>
        </p:spPr>
        <p:txBody>
          <a:bodyPr tIns="154800" rIns="144000" bIns="154800"/>
          <a:lstStyle/>
          <a:p>
            <a:pPr marL="169863" algn="just" defTabSz="3495675"/>
            <a:r>
              <a:rPr lang="en-GB" sz="3200" b="1" dirty="0"/>
              <a:t>Introduction</a:t>
            </a:r>
          </a:p>
          <a:p>
            <a:pPr marL="169863" defTabSz="3495675"/>
            <a:r>
              <a:rPr lang="en-GB" sz="3200" dirty="0"/>
              <a:t>The opening of the new Cancer Centre provided an opportunity to introduce a facility for</a:t>
            </a:r>
            <a:r>
              <a:rPr lang="en-US" sz="3200" dirty="0"/>
              <a:t> </a:t>
            </a:r>
            <a:r>
              <a:rPr lang="en-GB" sz="3200" dirty="0"/>
              <a:t>admission of oncology/haematology patients directly to the cancer centre, bypassing the  Emergency Department. The Emergency Assessment Bay (EAB), with a 24 hour helpline facility and dedicated medical and specialist nursing cover 24/7, affords patients access to more</a:t>
            </a:r>
            <a:r>
              <a:rPr lang="en-US" sz="3200" dirty="0"/>
              <a:t> </a:t>
            </a:r>
            <a:r>
              <a:rPr lang="en-GB" sz="3200" dirty="0" smtClean="0"/>
              <a:t>appropriate and timely </a:t>
            </a:r>
            <a:r>
              <a:rPr lang="en-GB" sz="3200" dirty="0"/>
              <a:t>care, early </a:t>
            </a:r>
            <a:r>
              <a:rPr lang="en-GB" sz="3200" dirty="0" smtClean="0"/>
              <a:t>implementation </a:t>
            </a:r>
            <a:r>
              <a:rPr lang="en-GB" sz="3200" dirty="0"/>
              <a:t>of treatment, reduction in risk by patients being appropriately managed by specialist teams, avoidance of inappropriate</a:t>
            </a:r>
            <a:r>
              <a:rPr lang="en-US" sz="3200" dirty="0"/>
              <a:t> </a:t>
            </a:r>
            <a:r>
              <a:rPr lang="en-GB" sz="3200" dirty="0"/>
              <a:t>admissions and the potential for reduction in length of </a:t>
            </a:r>
            <a:r>
              <a:rPr lang="en-GB" sz="3200" dirty="0" smtClean="0"/>
              <a:t>stay all of which serve to improve their experience.</a:t>
            </a:r>
            <a:endParaRPr lang="en-GB" sz="2000" b="1" dirty="0"/>
          </a:p>
          <a:p>
            <a:pPr marL="169863" algn="just" defTabSz="3495675"/>
            <a:endParaRPr lang="en-GB" sz="1000" b="1" dirty="0"/>
          </a:p>
          <a:p>
            <a:pPr marL="169863" algn="just" defTabSz="3495675"/>
            <a:endParaRPr lang="en-GB" sz="2000" dirty="0">
              <a:solidFill>
                <a:schemeClr val="accent2"/>
              </a:solidFill>
            </a:endParaRPr>
          </a:p>
        </p:txBody>
      </p:sp>
      <p:sp>
        <p:nvSpPr>
          <p:cNvPr id="17421" name="Line 983"/>
          <p:cNvSpPr>
            <a:spLocks noChangeShapeType="1"/>
          </p:cNvSpPr>
          <p:nvPr/>
        </p:nvSpPr>
        <p:spPr bwMode="auto">
          <a:xfrm>
            <a:off x="0" y="3409950"/>
            <a:ext cx="18240375" cy="1588"/>
          </a:xfrm>
          <a:prstGeom prst="line">
            <a:avLst/>
          </a:prstGeom>
          <a:noFill/>
          <a:ln w="57150">
            <a:solidFill>
              <a:schemeClr val="bg1"/>
            </a:solidFill>
            <a:round/>
            <a:headEnd/>
            <a:tailEnd/>
          </a:ln>
        </p:spPr>
        <p:txBody>
          <a:bodyPr/>
          <a:lstStyle/>
          <a:p>
            <a:endParaRPr lang="en-US"/>
          </a:p>
        </p:txBody>
      </p:sp>
      <p:sp>
        <p:nvSpPr>
          <p:cNvPr id="17422" name="Line 983"/>
          <p:cNvSpPr>
            <a:spLocks noChangeShapeType="1"/>
          </p:cNvSpPr>
          <p:nvPr/>
        </p:nvSpPr>
        <p:spPr bwMode="auto">
          <a:xfrm>
            <a:off x="14288" y="8245475"/>
            <a:ext cx="18240375" cy="22225"/>
          </a:xfrm>
          <a:prstGeom prst="line">
            <a:avLst/>
          </a:prstGeom>
          <a:noFill/>
          <a:ln w="57150">
            <a:solidFill>
              <a:schemeClr val="bg1"/>
            </a:solidFill>
            <a:round/>
            <a:headEnd/>
            <a:tailEnd/>
          </a:ln>
        </p:spPr>
        <p:txBody>
          <a:bodyPr/>
          <a:lstStyle/>
          <a:p>
            <a:endParaRPr lang="en-US"/>
          </a:p>
        </p:txBody>
      </p:sp>
      <p:sp>
        <p:nvSpPr>
          <p:cNvPr id="114" name="Rectangle 113"/>
          <p:cNvSpPr/>
          <p:nvPr/>
        </p:nvSpPr>
        <p:spPr>
          <a:xfrm>
            <a:off x="18240375" y="2798763"/>
            <a:ext cx="3732213" cy="5911850"/>
          </a:xfrm>
          <a:prstGeom prst="rect">
            <a:avLst/>
          </a:prstGeom>
          <a:solidFill>
            <a:srgbClr val="00999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15000"/>
              </a:lnSpc>
              <a:spcAft>
                <a:spcPts val="0"/>
              </a:spcAft>
              <a:defRPr/>
            </a:pPr>
            <a:r>
              <a:rPr lang="en-GB" sz="3200" b="1" dirty="0">
                <a:solidFill>
                  <a:schemeClr val="bg1"/>
                </a:solidFill>
                <a:ea typeface="Times New Roman"/>
              </a:rPr>
              <a:t>Patient benefit:-</a:t>
            </a:r>
          </a:p>
          <a:p>
            <a:pPr algn="ctr">
              <a:lnSpc>
                <a:spcPct val="115000"/>
              </a:lnSpc>
              <a:spcAft>
                <a:spcPts val="0"/>
              </a:spcAft>
              <a:defRPr/>
            </a:pPr>
            <a:r>
              <a:rPr lang="en-GB" sz="3200" dirty="0">
                <a:solidFill>
                  <a:schemeClr val="bg1"/>
                </a:solidFill>
                <a:ea typeface="Times New Roman"/>
              </a:rPr>
              <a:t>24hour direct access to expert medical and nursing advice, care and treatment</a:t>
            </a:r>
          </a:p>
        </p:txBody>
      </p:sp>
      <p:sp>
        <p:nvSpPr>
          <p:cNvPr id="115" name="Rectangle 114"/>
          <p:cNvSpPr/>
          <p:nvPr/>
        </p:nvSpPr>
        <p:spPr>
          <a:xfrm>
            <a:off x="22180550" y="2798763"/>
            <a:ext cx="3838575" cy="5911850"/>
          </a:xfrm>
          <a:prstGeom prst="rect">
            <a:avLst/>
          </a:prstGeom>
          <a:solidFill>
            <a:srgbClr val="99CC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15000"/>
              </a:lnSpc>
              <a:spcAft>
                <a:spcPts val="0"/>
              </a:spcAft>
              <a:defRPr/>
            </a:pPr>
            <a:r>
              <a:rPr lang="en-GB" sz="3200" b="1" dirty="0">
                <a:solidFill>
                  <a:srgbClr val="FFFFFF"/>
                </a:solidFill>
                <a:ea typeface="Times New Roman"/>
              </a:rPr>
              <a:t>Trust benefit:-</a:t>
            </a:r>
          </a:p>
          <a:p>
            <a:pPr algn="ctr">
              <a:lnSpc>
                <a:spcPct val="115000"/>
              </a:lnSpc>
              <a:spcAft>
                <a:spcPts val="0"/>
              </a:spcAft>
              <a:defRPr/>
            </a:pPr>
            <a:r>
              <a:rPr lang="en-GB" sz="3200" dirty="0">
                <a:solidFill>
                  <a:srgbClr val="FFFFFF"/>
                </a:solidFill>
                <a:ea typeface="Times New Roman"/>
              </a:rPr>
              <a:t>Sustained timely, effective management of </a:t>
            </a:r>
            <a:r>
              <a:rPr lang="en-GB" sz="3200" dirty="0" err="1" smtClean="0">
                <a:solidFill>
                  <a:srgbClr val="FFFFFF"/>
                </a:solidFill>
                <a:ea typeface="Times New Roman"/>
              </a:rPr>
              <a:t>Onco</a:t>
            </a:r>
            <a:r>
              <a:rPr lang="en-GB" sz="3200" dirty="0" smtClean="0">
                <a:solidFill>
                  <a:srgbClr val="FFFFFF"/>
                </a:solidFill>
                <a:ea typeface="Times New Roman"/>
              </a:rPr>
              <a:t>-Haematological </a:t>
            </a:r>
            <a:r>
              <a:rPr lang="en-GB" sz="3200" dirty="0">
                <a:solidFill>
                  <a:srgbClr val="FFFFFF"/>
                </a:solidFill>
                <a:ea typeface="Times New Roman"/>
              </a:rPr>
              <a:t>emergencies through improved patient pathways</a:t>
            </a:r>
          </a:p>
          <a:p>
            <a:pPr algn="ctr">
              <a:lnSpc>
                <a:spcPct val="115000"/>
              </a:lnSpc>
              <a:spcAft>
                <a:spcPts val="0"/>
              </a:spcAft>
              <a:defRPr/>
            </a:pPr>
            <a:endParaRPr lang="en-GB" sz="3200" dirty="0">
              <a:latin typeface="Times New Roman"/>
              <a:ea typeface="Times New Roman"/>
            </a:endParaRPr>
          </a:p>
        </p:txBody>
      </p:sp>
      <p:sp>
        <p:nvSpPr>
          <p:cNvPr id="17425" name="Text Box 441"/>
          <p:cNvSpPr txBox="1">
            <a:spLocks noChangeArrowheads="1"/>
          </p:cNvSpPr>
          <p:nvPr/>
        </p:nvSpPr>
        <p:spPr bwMode="auto">
          <a:xfrm>
            <a:off x="2354263" y="8705850"/>
            <a:ext cx="9301162" cy="5786438"/>
          </a:xfrm>
          <a:prstGeom prst="rect">
            <a:avLst/>
          </a:prstGeom>
          <a:solidFill>
            <a:schemeClr val="bg1"/>
          </a:solidFill>
          <a:ln w="9525">
            <a:solidFill>
              <a:srgbClr val="009999"/>
            </a:solidFill>
            <a:miter lim="800000"/>
            <a:headEnd/>
            <a:tailEnd/>
          </a:ln>
        </p:spPr>
        <p:txBody>
          <a:bodyPr lIns="126000" tIns="154800" rIns="144000" bIns="154800" anchor="ctr"/>
          <a:lstStyle/>
          <a:p>
            <a:pPr marL="261938" indent="-261938" algn="just" defTabSz="3495675"/>
            <a:endParaRPr lang="en-GB" sz="3200" dirty="0"/>
          </a:p>
          <a:p>
            <a:pPr marL="261938" indent="-261938" algn="just" defTabSz="3495675"/>
            <a:r>
              <a:rPr lang="en-GB" sz="2400" dirty="0"/>
              <a:t>T</a:t>
            </a:r>
            <a:r>
              <a:rPr lang="en-US" sz="2400" dirty="0"/>
              <a:t>he aims and objectives of the Emergency Assessment Bay were, and continue to be, t</a:t>
            </a:r>
            <a:r>
              <a:rPr lang="en-GB" sz="2400" dirty="0"/>
              <a:t>o ensure timely and effective management </a:t>
            </a:r>
            <a:r>
              <a:rPr lang="en-GB" sz="2400" dirty="0" smtClean="0"/>
              <a:t>of </a:t>
            </a:r>
            <a:r>
              <a:rPr lang="en-GB" sz="2400" dirty="0" err="1" smtClean="0"/>
              <a:t>onco</a:t>
            </a:r>
            <a:r>
              <a:rPr lang="en-GB" sz="2400" dirty="0" smtClean="0"/>
              <a:t>-haematological </a:t>
            </a:r>
            <a:r>
              <a:rPr lang="en-GB" sz="2400" dirty="0"/>
              <a:t>emergencies by providing direct access to the Cancer Centre; to act in accordance with national directives to provide urgent specialist treatment to patients receiving systemic anti-cancer treatment; to effectively manage bed pressures thereby reducing pressure on emergency portals; to improve the patient care pathway and access to an expert workforce positively affecting patient experience; to improve patient outcome associated with emergency management of oncology/haematology emergencies.</a:t>
            </a:r>
          </a:p>
          <a:p>
            <a:pPr marL="261938" indent="-261938" algn="just" defTabSz="3495675"/>
            <a:r>
              <a:rPr lang="en-GB" sz="2000" dirty="0"/>
              <a:t> </a:t>
            </a:r>
            <a:endParaRPr lang="en-GB" sz="2000" dirty="0">
              <a:solidFill>
                <a:schemeClr val="accent2"/>
              </a:solidFill>
            </a:endParaRPr>
          </a:p>
          <a:p>
            <a:pPr marL="261938" indent="-261938" defTabSz="3495675"/>
            <a:endParaRPr lang="en-GB" sz="2000" dirty="0">
              <a:solidFill>
                <a:schemeClr val="accent2"/>
              </a:solidFill>
            </a:endParaRPr>
          </a:p>
        </p:txBody>
      </p:sp>
      <p:grpSp>
        <p:nvGrpSpPr>
          <p:cNvPr id="17426" name="Group 4"/>
          <p:cNvGrpSpPr>
            <a:grpSpLocks/>
          </p:cNvGrpSpPr>
          <p:nvPr/>
        </p:nvGrpSpPr>
        <p:grpSpPr bwMode="auto">
          <a:xfrm>
            <a:off x="7140533" y="26637493"/>
            <a:ext cx="18411836" cy="7597775"/>
            <a:chOff x="7561947" y="15625911"/>
            <a:chExt cx="22321686" cy="3708000"/>
          </a:xfrm>
        </p:grpSpPr>
        <p:sp>
          <p:nvSpPr>
            <p:cNvPr id="17427" name="Text Box 441"/>
            <p:cNvSpPr txBox="1">
              <a:spLocks noChangeArrowheads="1"/>
            </p:cNvSpPr>
            <p:nvPr/>
          </p:nvSpPr>
          <p:spPr bwMode="auto">
            <a:xfrm>
              <a:off x="19474757" y="15625911"/>
              <a:ext cx="10408874" cy="3708000"/>
            </a:xfrm>
            <a:prstGeom prst="rect">
              <a:avLst/>
            </a:prstGeom>
            <a:solidFill>
              <a:schemeClr val="bg1"/>
            </a:solidFill>
            <a:ln w="9525">
              <a:noFill/>
              <a:miter lim="800000"/>
              <a:headEnd/>
              <a:tailEnd/>
            </a:ln>
          </p:spPr>
          <p:txBody>
            <a:bodyPr lIns="144000" tIns="154800" rIns="144000" bIns="154800" anchor="ctr"/>
            <a:lstStyle/>
            <a:p>
              <a:pPr algn="just" defTabSz="3495675"/>
              <a:endParaRPr lang="en-US" sz="2400"/>
            </a:p>
          </p:txBody>
        </p:sp>
        <p:sp>
          <p:nvSpPr>
            <p:cNvPr id="17428" name="Text Box 441"/>
            <p:cNvSpPr txBox="1">
              <a:spLocks noChangeArrowheads="1"/>
            </p:cNvSpPr>
            <p:nvPr/>
          </p:nvSpPr>
          <p:spPr bwMode="auto">
            <a:xfrm>
              <a:off x="7561947" y="15625911"/>
              <a:ext cx="11912810" cy="3708000"/>
            </a:xfrm>
            <a:prstGeom prst="rect">
              <a:avLst/>
            </a:prstGeom>
            <a:solidFill>
              <a:schemeClr val="bg1"/>
            </a:solidFill>
            <a:ln w="9525">
              <a:noFill/>
              <a:miter lim="800000"/>
              <a:headEnd/>
              <a:tailEnd/>
            </a:ln>
          </p:spPr>
          <p:txBody>
            <a:bodyPr lIns="144000" tIns="154800" rIns="144000" bIns="154800" anchor="ctr"/>
            <a:lstStyle/>
            <a:p>
              <a:pPr marL="261938" indent="-261938" algn="just" defTabSz="3495675"/>
              <a:endParaRPr lang="en-GB" sz="2000" b="1" u="sng"/>
            </a:p>
            <a:p>
              <a:pPr marL="261938" indent="-261938" algn="just" defTabSz="3495675"/>
              <a:endParaRPr lang="en-GB" sz="2000" u="sng"/>
            </a:p>
          </p:txBody>
        </p:sp>
        <p:sp>
          <p:nvSpPr>
            <p:cNvPr id="17429" name="Rectangle 132"/>
            <p:cNvSpPr>
              <a:spLocks noChangeArrowheads="1"/>
            </p:cNvSpPr>
            <p:nvPr/>
          </p:nvSpPr>
          <p:spPr bwMode="auto">
            <a:xfrm>
              <a:off x="7561947" y="15625911"/>
              <a:ext cx="22321686" cy="3708000"/>
            </a:xfrm>
            <a:prstGeom prst="rect">
              <a:avLst/>
            </a:prstGeom>
            <a:noFill/>
            <a:ln w="9525" algn="ctr">
              <a:solidFill>
                <a:srgbClr val="009999"/>
              </a:solidFill>
              <a:round/>
              <a:headEnd/>
              <a:tailEnd/>
            </a:ln>
          </p:spPr>
          <p:txBody>
            <a:bodyPr/>
            <a:lstStyle/>
            <a:p>
              <a:pPr defTabSz="4419600"/>
              <a:endParaRPr lang="en-US"/>
            </a:p>
          </p:txBody>
        </p:sp>
      </p:grpSp>
      <p:sp>
        <p:nvSpPr>
          <p:cNvPr id="17430" name="Rectangle 5"/>
          <p:cNvSpPr>
            <a:spLocks noChangeArrowheads="1"/>
          </p:cNvSpPr>
          <p:nvPr/>
        </p:nvSpPr>
        <p:spPr bwMode="auto">
          <a:xfrm>
            <a:off x="16141721" y="19565131"/>
            <a:ext cx="9215438" cy="5632311"/>
          </a:xfrm>
          <a:prstGeom prst="rect">
            <a:avLst/>
          </a:prstGeom>
          <a:solidFill>
            <a:schemeClr val="bg1"/>
          </a:solidFill>
          <a:ln w="9525">
            <a:noFill/>
            <a:miter lim="800000"/>
            <a:headEnd/>
            <a:tailEnd/>
          </a:ln>
        </p:spPr>
        <p:txBody>
          <a:bodyPr wrap="square" anchor="ctr">
            <a:spAutoFit/>
          </a:bodyPr>
          <a:lstStyle/>
          <a:p>
            <a:pPr algn="ctr"/>
            <a:endParaRPr lang="en-GB" sz="2400" b="1" i="1" dirty="0">
              <a:ea typeface="Calibri" pitchFamily="34" charset="0"/>
              <a:cs typeface="Times New Roman" pitchFamily="18" charset="0"/>
            </a:endParaRPr>
          </a:p>
          <a:p>
            <a:pPr algn="ctr"/>
            <a:r>
              <a:rPr lang="en-GB" sz="2800" b="1" i="1" dirty="0">
                <a:ea typeface="Calibri" pitchFamily="34" charset="0"/>
                <a:cs typeface="Times New Roman" pitchFamily="18" charset="0"/>
              </a:rPr>
              <a:t>Most proud of:</a:t>
            </a:r>
          </a:p>
          <a:p>
            <a:pPr eaLnBrk="0" hangingPunct="0"/>
            <a:r>
              <a:rPr lang="en-GB" sz="2800" dirty="0">
                <a:ea typeface="Calibri" pitchFamily="34" charset="0"/>
                <a:cs typeface="Times New Roman" pitchFamily="18" charset="0"/>
              </a:rPr>
              <a:t>•	</a:t>
            </a:r>
            <a:r>
              <a:rPr lang="en-GB" sz="2800" dirty="0" smtClean="0">
                <a:ea typeface="Calibri" pitchFamily="34" charset="0"/>
                <a:cs typeface="Times New Roman" pitchFamily="18" charset="0"/>
              </a:rPr>
              <a:t>2, 179 </a:t>
            </a:r>
            <a:r>
              <a:rPr lang="en-GB" sz="2800" dirty="0">
                <a:ea typeface="Calibri" pitchFamily="34" charset="0"/>
                <a:cs typeface="Times New Roman" pitchFamily="18" charset="0"/>
              </a:rPr>
              <a:t>contacts </a:t>
            </a:r>
            <a:r>
              <a:rPr lang="en-GB" sz="2800" dirty="0" smtClean="0">
                <a:ea typeface="Calibri" pitchFamily="34" charset="0"/>
                <a:cs typeface="Times New Roman" pitchFamily="18" charset="0"/>
              </a:rPr>
              <a:t>between April 2011 &amp; March 2012  </a:t>
            </a:r>
            <a:endParaRPr lang="en-GB" sz="2800" dirty="0">
              <a:ea typeface="Calibri" pitchFamily="34" charset="0"/>
              <a:cs typeface="Times New Roman" pitchFamily="18" charset="0"/>
            </a:endParaRPr>
          </a:p>
          <a:p>
            <a:pPr eaLnBrk="0" hangingPunct="0"/>
            <a:r>
              <a:rPr lang="en-GB" sz="2800" dirty="0">
                <a:ea typeface="Calibri" pitchFamily="34" charset="0"/>
                <a:cs typeface="Times New Roman" pitchFamily="18" charset="0"/>
              </a:rPr>
              <a:t>•	</a:t>
            </a:r>
            <a:r>
              <a:rPr lang="en-GB" sz="2800" dirty="0" smtClean="0">
                <a:ea typeface="Calibri" pitchFamily="34" charset="0"/>
                <a:cs typeface="Times New Roman" pitchFamily="18" charset="0"/>
              </a:rPr>
              <a:t>1, 236 </a:t>
            </a:r>
            <a:r>
              <a:rPr lang="en-GB" sz="2800" dirty="0">
                <a:ea typeface="Calibri" pitchFamily="34" charset="0"/>
                <a:cs typeface="Times New Roman" pitchFamily="18" charset="0"/>
              </a:rPr>
              <a:t>patients given advice or assessed, and </a:t>
            </a:r>
            <a:endParaRPr lang="en-GB" sz="2800" dirty="0" smtClean="0">
              <a:ea typeface="Calibri" pitchFamily="34" charset="0"/>
              <a:cs typeface="Times New Roman" pitchFamily="18" charset="0"/>
            </a:endParaRPr>
          </a:p>
          <a:p>
            <a:pPr eaLnBrk="0" hangingPunct="0"/>
            <a:r>
              <a:rPr lang="en-GB" sz="2800" dirty="0" smtClean="0">
                <a:ea typeface="Calibri" pitchFamily="34" charset="0"/>
                <a:cs typeface="Times New Roman" pitchFamily="18" charset="0"/>
              </a:rPr>
              <a:t>          discharged home</a:t>
            </a:r>
            <a:r>
              <a:rPr lang="en-GB" sz="2800" dirty="0">
                <a:ea typeface="Calibri" pitchFamily="34" charset="0"/>
                <a:cs typeface="Times New Roman" pitchFamily="18" charset="0"/>
              </a:rPr>
              <a:t>, therefore, avoiding admission</a:t>
            </a:r>
          </a:p>
          <a:p>
            <a:pPr eaLnBrk="0" hangingPunct="0"/>
            <a:r>
              <a:rPr lang="en-GB" sz="2800" dirty="0">
                <a:ea typeface="Calibri" pitchFamily="34" charset="0"/>
                <a:cs typeface="Times New Roman" pitchFamily="18" charset="0"/>
              </a:rPr>
              <a:t>•	Safe, appropriate care for all emergencies </a:t>
            </a:r>
          </a:p>
          <a:p>
            <a:pPr eaLnBrk="0" hangingPunct="0"/>
            <a:r>
              <a:rPr lang="en-GB" sz="2800" dirty="0">
                <a:ea typeface="Calibri" pitchFamily="34" charset="0"/>
                <a:cs typeface="Times New Roman" pitchFamily="18" charset="0"/>
              </a:rPr>
              <a:t>•	Strong working relationship of medical and </a:t>
            </a:r>
            <a:r>
              <a:rPr lang="en-GB" sz="2800" dirty="0" smtClean="0">
                <a:ea typeface="Calibri" pitchFamily="34" charset="0"/>
                <a:cs typeface="Times New Roman" pitchFamily="18" charset="0"/>
              </a:rPr>
              <a:t>nursing</a:t>
            </a:r>
          </a:p>
          <a:p>
            <a:pPr eaLnBrk="0" hangingPunct="0"/>
            <a:r>
              <a:rPr lang="en-GB" sz="2800" dirty="0" smtClean="0">
                <a:ea typeface="Calibri" pitchFamily="34" charset="0"/>
                <a:cs typeface="Times New Roman" pitchFamily="18" charset="0"/>
              </a:rPr>
              <a:t>          </a:t>
            </a:r>
            <a:r>
              <a:rPr lang="en-GB" sz="2800" dirty="0">
                <a:ea typeface="Calibri" pitchFamily="34" charset="0"/>
                <a:cs typeface="Times New Roman" pitchFamily="18" charset="0"/>
              </a:rPr>
              <a:t>teams </a:t>
            </a:r>
          </a:p>
          <a:p>
            <a:pPr eaLnBrk="0" hangingPunct="0"/>
            <a:r>
              <a:rPr lang="en-GB" sz="2800" dirty="0">
                <a:ea typeface="Calibri" pitchFamily="34" charset="0"/>
                <a:cs typeface="Times New Roman" pitchFamily="18" charset="0"/>
              </a:rPr>
              <a:t>•	</a:t>
            </a:r>
            <a:r>
              <a:rPr lang="en-GB" sz="2800" dirty="0" smtClean="0">
                <a:ea typeface="Calibri" pitchFamily="34" charset="0"/>
                <a:cs typeface="Times New Roman" pitchFamily="18" charset="0"/>
              </a:rPr>
              <a:t>Positive </a:t>
            </a:r>
            <a:r>
              <a:rPr lang="en-GB" sz="2800" dirty="0">
                <a:ea typeface="Calibri" pitchFamily="34" charset="0"/>
                <a:cs typeface="Times New Roman" pitchFamily="18" charset="0"/>
              </a:rPr>
              <a:t>patient feedback </a:t>
            </a:r>
          </a:p>
          <a:p>
            <a:pPr eaLnBrk="0" hangingPunct="0"/>
            <a:r>
              <a:rPr lang="en-GB" sz="2800" dirty="0">
                <a:ea typeface="Calibri" pitchFamily="34" charset="0"/>
                <a:cs typeface="Times New Roman" pitchFamily="18" charset="0"/>
              </a:rPr>
              <a:t>•	Example within the network and recognised as </a:t>
            </a:r>
            <a:endParaRPr lang="en-GB" sz="2800" dirty="0" smtClean="0">
              <a:ea typeface="Calibri" pitchFamily="34" charset="0"/>
              <a:cs typeface="Times New Roman" pitchFamily="18" charset="0"/>
            </a:endParaRPr>
          </a:p>
          <a:p>
            <a:pPr eaLnBrk="0" hangingPunct="0"/>
            <a:r>
              <a:rPr lang="en-GB" sz="2800" dirty="0" smtClean="0">
                <a:ea typeface="Calibri" pitchFamily="34" charset="0"/>
                <a:cs typeface="Times New Roman" pitchFamily="18" charset="0"/>
              </a:rPr>
              <a:t>          area </a:t>
            </a:r>
            <a:r>
              <a:rPr lang="en-GB" sz="2800" dirty="0">
                <a:ea typeface="Calibri" pitchFamily="34" charset="0"/>
                <a:cs typeface="Times New Roman" pitchFamily="18" charset="0"/>
              </a:rPr>
              <a:t>of good </a:t>
            </a:r>
            <a:r>
              <a:rPr lang="en-GB" sz="2800" dirty="0" smtClean="0">
                <a:ea typeface="Calibri" pitchFamily="34" charset="0"/>
                <a:cs typeface="Times New Roman" pitchFamily="18" charset="0"/>
              </a:rPr>
              <a:t>practice</a:t>
            </a:r>
            <a:endParaRPr lang="en-GB" sz="2800" dirty="0">
              <a:ea typeface="Calibri" pitchFamily="34" charset="0"/>
              <a:cs typeface="Times New Roman" pitchFamily="18" charset="0"/>
            </a:endParaRPr>
          </a:p>
          <a:p>
            <a:pPr eaLnBrk="0" hangingPunct="0"/>
            <a:r>
              <a:rPr lang="en-GB" sz="2800" dirty="0">
                <a:ea typeface="Calibri" pitchFamily="34" charset="0"/>
                <a:cs typeface="Times New Roman" pitchFamily="18" charset="0"/>
              </a:rPr>
              <a:t>•	Support and advice being requested of us from </a:t>
            </a:r>
            <a:endParaRPr lang="en-GB" sz="2800" dirty="0" smtClean="0">
              <a:ea typeface="Calibri" pitchFamily="34" charset="0"/>
              <a:cs typeface="Times New Roman" pitchFamily="18" charset="0"/>
            </a:endParaRPr>
          </a:p>
          <a:p>
            <a:pPr eaLnBrk="0" hangingPunct="0"/>
            <a:r>
              <a:rPr lang="en-GB" sz="2800" dirty="0" smtClean="0">
                <a:ea typeface="Calibri" pitchFamily="34" charset="0"/>
                <a:cs typeface="Times New Roman" pitchFamily="18" charset="0"/>
              </a:rPr>
              <a:t>          other </a:t>
            </a:r>
            <a:r>
              <a:rPr lang="en-GB" sz="2800" dirty="0">
                <a:ea typeface="Calibri" pitchFamily="34" charset="0"/>
                <a:cs typeface="Times New Roman" pitchFamily="18" charset="0"/>
              </a:rPr>
              <a:t>Trusts </a:t>
            </a:r>
          </a:p>
        </p:txBody>
      </p:sp>
      <p:sp>
        <p:nvSpPr>
          <p:cNvPr id="17431" name="Rectangle 6"/>
          <p:cNvSpPr>
            <a:spLocks noChangeArrowheads="1"/>
          </p:cNvSpPr>
          <p:nvPr/>
        </p:nvSpPr>
        <p:spPr bwMode="auto">
          <a:xfrm>
            <a:off x="7354847" y="27994815"/>
            <a:ext cx="8286750" cy="6124754"/>
          </a:xfrm>
          <a:prstGeom prst="rect">
            <a:avLst/>
          </a:prstGeom>
          <a:noFill/>
          <a:ln w="9525">
            <a:noFill/>
            <a:miter lim="800000"/>
            <a:headEnd/>
            <a:tailEnd/>
          </a:ln>
        </p:spPr>
        <p:txBody>
          <a:bodyPr anchor="ctr">
            <a:spAutoFit/>
          </a:bodyPr>
          <a:lstStyle/>
          <a:p>
            <a:r>
              <a:rPr lang="en-GB" sz="2800" dirty="0" smtClean="0"/>
              <a:t>The implementation of the EAB always had the care of the patient at the centre of its intended purpose. The provision of safe, effective and timely care in managing their Oncological/Haematological emergency has always been the intention for its use. The impact upon patient care has been proved to avoid admissions; be provided with appropriate medication, advice and on-going support; a reduction in length of stay and associated risks of hospital acquired infections and improves overall satisfaction and experience of the emergency care pathway for patients attending EAB at the Cancer Centre. </a:t>
            </a:r>
          </a:p>
          <a:p>
            <a:endParaRPr lang="en-GB" sz="2800" dirty="0">
              <a:ea typeface="Calibri" pitchFamily="34" charset="0"/>
              <a:cs typeface="Times New Roman" pitchFamily="18" charset="0"/>
            </a:endParaRPr>
          </a:p>
        </p:txBody>
      </p:sp>
      <p:sp>
        <p:nvSpPr>
          <p:cNvPr id="17432" name="TextBox 32"/>
          <p:cNvSpPr txBox="1">
            <a:spLocks noChangeArrowheads="1"/>
          </p:cNvSpPr>
          <p:nvPr/>
        </p:nvSpPr>
        <p:spPr bwMode="auto">
          <a:xfrm>
            <a:off x="9069388" y="26924000"/>
            <a:ext cx="16573500" cy="1076325"/>
          </a:xfrm>
          <a:prstGeom prst="rect">
            <a:avLst/>
          </a:prstGeom>
          <a:noFill/>
          <a:ln w="9525">
            <a:noFill/>
            <a:miter lim="800000"/>
            <a:headEnd/>
            <a:tailEnd/>
          </a:ln>
        </p:spPr>
        <p:txBody>
          <a:bodyPr>
            <a:spAutoFit/>
          </a:bodyPr>
          <a:lstStyle/>
          <a:p>
            <a:pPr algn="ctr"/>
            <a:r>
              <a:rPr lang="en-GB" sz="3200" b="1" i="1" u="sng" dirty="0" smtClean="0">
                <a:ea typeface="Calibri" pitchFamily="34" charset="0"/>
                <a:cs typeface="Times New Roman" pitchFamily="18" charset="0"/>
              </a:rPr>
              <a:t>What has been the impact of implementing the</a:t>
            </a:r>
            <a:endParaRPr lang="en-GB" sz="3200" b="1" i="1" u="sng" dirty="0">
              <a:ea typeface="Calibri" pitchFamily="34" charset="0"/>
              <a:cs typeface="Times New Roman" pitchFamily="18" charset="0"/>
            </a:endParaRPr>
          </a:p>
          <a:p>
            <a:pPr algn="ctr"/>
            <a:r>
              <a:rPr lang="en-GB" sz="3200" b="1" i="1" u="sng" dirty="0">
                <a:ea typeface="Calibri" pitchFamily="34" charset="0"/>
                <a:cs typeface="Times New Roman" pitchFamily="18" charset="0"/>
              </a:rPr>
              <a:t> Emergency Assessment Bay?</a:t>
            </a:r>
          </a:p>
        </p:txBody>
      </p:sp>
      <p:sp>
        <p:nvSpPr>
          <p:cNvPr id="17433" name="Rectangle 7"/>
          <p:cNvSpPr>
            <a:spLocks noChangeArrowheads="1"/>
          </p:cNvSpPr>
          <p:nvPr/>
        </p:nvSpPr>
        <p:spPr bwMode="auto">
          <a:xfrm>
            <a:off x="2139950" y="15492413"/>
            <a:ext cx="26354088" cy="523875"/>
          </a:xfrm>
          <a:prstGeom prst="rect">
            <a:avLst/>
          </a:prstGeom>
          <a:noFill/>
          <a:ln w="9525">
            <a:noFill/>
            <a:miter lim="800000"/>
            <a:headEnd/>
            <a:tailEnd/>
          </a:ln>
        </p:spPr>
        <p:txBody>
          <a:bodyPr anchor="ctr">
            <a:spAutoFit/>
          </a:bodyPr>
          <a:lstStyle/>
          <a:p>
            <a:endParaRPr lang="en-US" sz="2800"/>
          </a:p>
        </p:txBody>
      </p:sp>
      <p:sp>
        <p:nvSpPr>
          <p:cNvPr id="17434" name="Rectangle 34"/>
          <p:cNvSpPr>
            <a:spLocks noChangeArrowheads="1"/>
          </p:cNvSpPr>
          <p:nvPr/>
        </p:nvSpPr>
        <p:spPr bwMode="auto">
          <a:xfrm>
            <a:off x="15927408" y="28066253"/>
            <a:ext cx="9644130" cy="6555641"/>
          </a:xfrm>
          <a:prstGeom prst="rect">
            <a:avLst/>
          </a:prstGeom>
          <a:noFill/>
          <a:ln w="9525">
            <a:noFill/>
            <a:miter lim="800000"/>
            <a:headEnd/>
            <a:tailEnd/>
          </a:ln>
        </p:spPr>
        <p:txBody>
          <a:bodyPr wrap="square">
            <a:spAutoFit/>
          </a:bodyPr>
          <a:lstStyle/>
          <a:p>
            <a:r>
              <a:rPr lang="en-GB" sz="2800" dirty="0" smtClean="0"/>
              <a:t>The team, and Directorate as a whole, remains keen to promote how EAB has improved service to our patients, improved access to emergency advice, care and treatment and how it has also benefitted the Trust and wider healthcare economy. We have achieved this already through attendance at Urgent Care Conferences locally, receiving teams from visiting Trusts; poster presentations and sharing our experience through discussions. </a:t>
            </a:r>
          </a:p>
          <a:p>
            <a:r>
              <a:rPr lang="en-GB" sz="2800" dirty="0" smtClean="0"/>
              <a:t>However, marketing EAB continues to be a focus of the Directorate to ensure sharing aims and objectives and experiences of implementing new pathways, to benefit others, remains high on the meeting our patients needs and the service improvement agenda. </a:t>
            </a:r>
          </a:p>
          <a:p>
            <a:endParaRPr lang="en-GB" sz="2800" dirty="0">
              <a:ea typeface="Calibri" pitchFamily="34" charset="0"/>
              <a:cs typeface="Times New Roman" pitchFamily="18" charset="0"/>
            </a:endParaRPr>
          </a:p>
        </p:txBody>
      </p:sp>
      <p:pic>
        <p:nvPicPr>
          <p:cNvPr id="17435" name="Picture 2" descr="Z:\Documents\My Pictures\Pictures for Gill\Cancer%20Centre%20Exterior%20by%20Sentinel.JPG"/>
          <p:cNvPicPr>
            <a:picLocks noChangeAspect="1" noChangeArrowheads="1"/>
          </p:cNvPicPr>
          <p:nvPr/>
        </p:nvPicPr>
        <p:blipFill>
          <a:blip r:embed="rId4"/>
          <a:srcRect/>
          <a:stretch>
            <a:fillRect/>
          </a:stretch>
        </p:blipFill>
        <p:spPr bwMode="auto">
          <a:xfrm>
            <a:off x="14784399" y="8777993"/>
            <a:ext cx="10652110" cy="7459038"/>
          </a:xfrm>
          <a:prstGeom prst="rect">
            <a:avLst/>
          </a:prstGeom>
          <a:noFill/>
          <a:ln w="9525">
            <a:noFill/>
            <a:miter lim="800000"/>
            <a:headEnd/>
            <a:tailEnd/>
          </a:ln>
        </p:spPr>
      </p:pic>
      <p:sp>
        <p:nvSpPr>
          <p:cNvPr id="17436" name="TextBox 33"/>
          <p:cNvSpPr txBox="1">
            <a:spLocks noChangeArrowheads="1"/>
          </p:cNvSpPr>
          <p:nvPr/>
        </p:nvSpPr>
        <p:spPr bwMode="auto">
          <a:xfrm>
            <a:off x="1282700" y="25781000"/>
            <a:ext cx="6429375" cy="1430338"/>
          </a:xfrm>
          <a:prstGeom prst="rect">
            <a:avLst/>
          </a:prstGeom>
          <a:noFill/>
          <a:ln w="9525">
            <a:noFill/>
            <a:miter lim="800000"/>
            <a:headEnd/>
            <a:tailEnd/>
          </a:ln>
        </p:spPr>
        <p:txBody>
          <a:bodyPr>
            <a:spAutoFit/>
          </a:bodyPr>
          <a:lstStyle/>
          <a:p>
            <a:endParaRPr lang="en-US"/>
          </a:p>
        </p:txBody>
      </p:sp>
      <p:pic>
        <p:nvPicPr>
          <p:cNvPr id="17437" name="Picture 3" descr="Z:\Documents\My Pictures\Pictures for Gill\External 4.JPG"/>
          <p:cNvPicPr>
            <a:picLocks noChangeAspect="1" noChangeArrowheads="1"/>
          </p:cNvPicPr>
          <p:nvPr/>
        </p:nvPicPr>
        <p:blipFill>
          <a:blip r:embed="rId5"/>
          <a:srcRect/>
          <a:stretch>
            <a:fillRect/>
          </a:stretch>
        </p:blipFill>
        <p:spPr bwMode="auto">
          <a:xfrm>
            <a:off x="0" y="25852438"/>
            <a:ext cx="6189663" cy="8869362"/>
          </a:xfrm>
          <a:prstGeom prst="rect">
            <a:avLst/>
          </a:prstGeom>
          <a:noFill/>
          <a:ln w="9525">
            <a:noFill/>
            <a:miter lim="800000"/>
            <a:headEnd/>
            <a:tailEnd/>
          </a:ln>
        </p:spPr>
      </p:pic>
      <p:sp>
        <p:nvSpPr>
          <p:cNvPr id="3073" name="Rectangle 1"/>
          <p:cNvSpPr>
            <a:spLocks noChangeArrowheads="1"/>
          </p:cNvSpPr>
          <p:nvPr/>
        </p:nvSpPr>
        <p:spPr bwMode="auto">
          <a:xfrm>
            <a:off x="0" y="0"/>
            <a:ext cx="2628265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Efficiency of emergency assessment bay model for oncohaematological related emergencies</a:t>
            </a:r>
            <a:r>
              <a:rPr kumimoji="0" lang="en-GB" sz="2500" b="0" i="0" u="none" strike="noStrike" cap="none" normalizeH="0" baseline="0" smtClean="0">
                <a:ln>
                  <a:noFill/>
                </a:ln>
                <a:solidFill>
                  <a:schemeClr val="tx1"/>
                </a:solidFill>
                <a:effectLst/>
                <a:latin typeface="Arial" pitchFamily="34" charset="0"/>
              </a:rPr>
              <a:t> </a:t>
            </a:r>
            <a:endParaRPr kumimoji="0" lang="en-GB" sz="1800" b="0" i="0" u="none" strike="noStrike" cap="none" normalizeH="0" baseline="0" smtClean="0">
              <a:ln>
                <a:noFill/>
              </a:ln>
              <a:solidFill>
                <a:schemeClr val="tx1"/>
              </a:solidFill>
              <a:effectLst/>
              <a:latin typeface="Arial" pitchFamily="34" charset="0"/>
            </a:endParaRPr>
          </a:p>
        </p:txBody>
      </p:sp>
      <p:sp>
        <p:nvSpPr>
          <p:cNvPr id="33" name="TextBox 32"/>
          <p:cNvSpPr txBox="1"/>
          <p:nvPr/>
        </p:nvSpPr>
        <p:spPr>
          <a:xfrm>
            <a:off x="568237" y="14850223"/>
            <a:ext cx="13573220" cy="1431161"/>
          </a:xfrm>
          <a:prstGeom prst="rect">
            <a:avLst/>
          </a:prstGeom>
          <a:noFill/>
        </p:spPr>
        <p:txBody>
          <a:bodyPr wrap="square" rtlCol="0">
            <a:spAutoFit/>
          </a:bodyPr>
          <a:lstStyle/>
          <a:p>
            <a:endParaRPr lang="en-GB" dirty="0"/>
          </a:p>
        </p:txBody>
      </p:sp>
      <p:graphicFrame>
        <p:nvGraphicFramePr>
          <p:cNvPr id="34" name="Chart 33"/>
          <p:cNvGraphicFramePr/>
          <p:nvPr/>
        </p:nvGraphicFramePr>
        <p:xfrm>
          <a:off x="353923" y="14564471"/>
          <a:ext cx="16502178" cy="11072890"/>
        </p:xfrm>
        <a:graphic>
          <a:graphicData uri="http://schemas.openxmlformats.org/drawingml/2006/chart">
            <c:chart xmlns:c="http://schemas.openxmlformats.org/drawingml/2006/chart" xmlns:r="http://schemas.openxmlformats.org/officeDocument/2006/relationships" r:id="rId6"/>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32-Point Star 10"/>
          <p:cNvSpPr/>
          <p:nvPr/>
        </p:nvSpPr>
        <p:spPr bwMode="auto">
          <a:xfrm>
            <a:off x="16498911" y="4920341"/>
            <a:ext cx="9072626" cy="10001320"/>
          </a:xfrm>
          <a:prstGeom prst="star32">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3495675" rtl="0" eaLnBrk="1" fontAlgn="base" latinLnBrk="0" hangingPunct="1">
              <a:lnSpc>
                <a:spcPct val="100000"/>
              </a:lnSpc>
              <a:spcBef>
                <a:spcPct val="0"/>
              </a:spcBef>
              <a:spcAft>
                <a:spcPct val="0"/>
              </a:spcAft>
              <a:buClrTx/>
              <a:buSzTx/>
              <a:buFontTx/>
              <a:buNone/>
              <a:tabLst/>
            </a:pPr>
            <a:endParaRPr kumimoji="0" lang="en-GB" sz="6900" b="0" i="0" u="none" strike="noStrike" cap="none" normalizeH="0" baseline="0" smtClean="0">
              <a:ln>
                <a:noFill/>
              </a:ln>
              <a:solidFill>
                <a:schemeClr val="tx1"/>
              </a:solidFill>
              <a:effectLst/>
              <a:latin typeface="Arial" charset="0"/>
            </a:endParaRPr>
          </a:p>
        </p:txBody>
      </p:sp>
      <p:sp>
        <p:nvSpPr>
          <p:cNvPr id="9" name="7-Point Star 8"/>
          <p:cNvSpPr/>
          <p:nvPr/>
        </p:nvSpPr>
        <p:spPr bwMode="auto">
          <a:xfrm>
            <a:off x="3925823" y="17564867"/>
            <a:ext cx="9429816" cy="8501122"/>
          </a:xfrm>
          <a:prstGeom prst="star7">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3495675" rtl="0" eaLnBrk="1" fontAlgn="base" latinLnBrk="0" hangingPunct="1">
              <a:lnSpc>
                <a:spcPct val="100000"/>
              </a:lnSpc>
              <a:spcBef>
                <a:spcPct val="0"/>
              </a:spcBef>
              <a:spcAft>
                <a:spcPct val="0"/>
              </a:spcAft>
              <a:buClrTx/>
              <a:buSzTx/>
              <a:buFontTx/>
              <a:buNone/>
              <a:tabLst/>
            </a:pPr>
            <a:endParaRPr kumimoji="0" lang="en-GB" sz="6900" b="0" i="0" u="none" strike="noStrike" cap="none" normalizeH="0" baseline="0" smtClean="0">
              <a:ln>
                <a:noFill/>
              </a:ln>
              <a:solidFill>
                <a:schemeClr val="tx1"/>
              </a:solidFill>
              <a:effectLst/>
              <a:latin typeface="Arial" charset="0"/>
            </a:endParaRPr>
          </a:p>
        </p:txBody>
      </p:sp>
      <p:sp>
        <p:nvSpPr>
          <p:cNvPr id="2" name="TextBox 1"/>
          <p:cNvSpPr txBox="1"/>
          <p:nvPr/>
        </p:nvSpPr>
        <p:spPr>
          <a:xfrm>
            <a:off x="4140137" y="1062689"/>
            <a:ext cx="17502310" cy="2769989"/>
          </a:xfrm>
          <a:prstGeom prst="rect">
            <a:avLst/>
          </a:prstGeom>
          <a:noFill/>
        </p:spPr>
        <p:txBody>
          <a:bodyPr wrap="square" rtlCol="0">
            <a:spAutoFit/>
          </a:bodyPr>
          <a:lstStyle/>
          <a:p>
            <a:pPr algn="ctr"/>
            <a:r>
              <a:rPr lang="en-GB" b="1" i="1" u="sng" dirty="0" smtClean="0">
                <a:latin typeface="Calibri" pitchFamily="34" charset="0"/>
              </a:rPr>
              <a:t>UHNS Emergency Assessment Bay</a:t>
            </a:r>
          </a:p>
          <a:p>
            <a:pPr algn="ctr"/>
            <a:r>
              <a:rPr lang="en-GB" b="1" i="1" u="sng" dirty="0" smtClean="0">
                <a:latin typeface="Calibri" pitchFamily="34" charset="0"/>
              </a:rPr>
              <a:t>Enhancing the patients experience</a:t>
            </a:r>
            <a:endParaRPr lang="en-GB" b="1" i="1" u="sng" dirty="0">
              <a:latin typeface="Calibri" pitchFamily="34" charset="0"/>
            </a:endParaRPr>
          </a:p>
        </p:txBody>
      </p:sp>
      <p:sp>
        <p:nvSpPr>
          <p:cNvPr id="3" name="TextBox 2"/>
          <p:cNvSpPr txBox="1"/>
          <p:nvPr/>
        </p:nvSpPr>
        <p:spPr>
          <a:xfrm>
            <a:off x="18070547" y="7920737"/>
            <a:ext cx="5857916" cy="2769989"/>
          </a:xfrm>
          <a:prstGeom prst="rect">
            <a:avLst/>
          </a:prstGeom>
          <a:noFill/>
        </p:spPr>
        <p:txBody>
          <a:bodyPr wrap="square" rtlCol="0">
            <a:spAutoFit/>
          </a:bodyPr>
          <a:lstStyle/>
          <a:p>
            <a:pPr algn="ctr"/>
            <a:r>
              <a:rPr lang="en-GB" b="1" i="1" dirty="0" smtClean="0">
                <a:solidFill>
                  <a:srgbClr val="7030A0"/>
                </a:solidFill>
              </a:rPr>
              <a:t>24hour availability</a:t>
            </a:r>
            <a:endParaRPr lang="en-GB" b="1" i="1" dirty="0">
              <a:solidFill>
                <a:srgbClr val="7030A0"/>
              </a:solidFill>
            </a:endParaRPr>
          </a:p>
        </p:txBody>
      </p:sp>
      <p:pic>
        <p:nvPicPr>
          <p:cNvPr id="1026" name="8651b1b9-5c73-44b2-9413-4853d2ae3d0f" descr="27367746-D632-4972-ACDF-D2547576C42A"/>
          <p:cNvPicPr>
            <a:picLocks noChangeAspect="1" noChangeArrowheads="1"/>
          </p:cNvPicPr>
          <p:nvPr/>
        </p:nvPicPr>
        <p:blipFill>
          <a:blip r:embed="rId2"/>
          <a:srcRect/>
          <a:stretch>
            <a:fillRect/>
          </a:stretch>
        </p:blipFill>
        <p:spPr bwMode="auto">
          <a:xfrm>
            <a:off x="639675" y="4491713"/>
            <a:ext cx="15561707" cy="12573088"/>
          </a:xfrm>
          <a:prstGeom prst="rect">
            <a:avLst/>
          </a:prstGeom>
          <a:noFill/>
          <a:ln w="9525">
            <a:noFill/>
            <a:miter lim="800000"/>
            <a:headEnd/>
            <a:tailEnd/>
          </a:ln>
        </p:spPr>
      </p:pic>
      <p:sp>
        <p:nvSpPr>
          <p:cNvPr id="6" name="TextBox 5"/>
          <p:cNvSpPr txBox="1"/>
          <p:nvPr/>
        </p:nvSpPr>
        <p:spPr>
          <a:xfrm rot="20063410">
            <a:off x="3230828" y="20661253"/>
            <a:ext cx="11215766" cy="2308324"/>
          </a:xfrm>
          <a:prstGeom prst="rect">
            <a:avLst/>
          </a:prstGeom>
          <a:noFill/>
        </p:spPr>
        <p:txBody>
          <a:bodyPr wrap="square" rtlCol="0">
            <a:spAutoFit/>
          </a:bodyPr>
          <a:lstStyle/>
          <a:p>
            <a:pPr algn="ctr"/>
            <a:r>
              <a:rPr lang="en-GB" sz="7200" dirty="0" smtClean="0">
                <a:solidFill>
                  <a:schemeClr val="accent2">
                    <a:lumMod val="75000"/>
                  </a:schemeClr>
                </a:solidFill>
              </a:rPr>
              <a:t>Positive </a:t>
            </a:r>
            <a:r>
              <a:rPr lang="en-GB" sz="7200" dirty="0" smtClean="0">
                <a:solidFill>
                  <a:schemeClr val="accent2">
                    <a:lumMod val="75000"/>
                  </a:schemeClr>
                </a:solidFill>
              </a:rPr>
              <a:t>Feedback </a:t>
            </a:r>
          </a:p>
          <a:p>
            <a:pPr algn="ctr"/>
            <a:r>
              <a:rPr lang="en-GB" sz="7200" dirty="0" smtClean="0">
                <a:solidFill>
                  <a:schemeClr val="accent2">
                    <a:lumMod val="75000"/>
                  </a:schemeClr>
                </a:solidFill>
              </a:rPr>
              <a:t>through </a:t>
            </a:r>
            <a:r>
              <a:rPr lang="en-GB" sz="7200" dirty="0" smtClean="0">
                <a:solidFill>
                  <a:schemeClr val="accent2">
                    <a:lumMod val="75000"/>
                  </a:schemeClr>
                </a:solidFill>
              </a:rPr>
              <a:t>Audit</a:t>
            </a:r>
            <a:endParaRPr lang="en-GB" sz="7200" dirty="0">
              <a:solidFill>
                <a:schemeClr val="accent2">
                  <a:lumMod val="75000"/>
                </a:schemeClr>
              </a:solidFill>
            </a:endParaRPr>
          </a:p>
        </p:txBody>
      </p:sp>
      <p:sp>
        <p:nvSpPr>
          <p:cNvPr id="7" name="TextBox 6"/>
          <p:cNvSpPr txBox="1"/>
          <p:nvPr/>
        </p:nvSpPr>
        <p:spPr>
          <a:xfrm>
            <a:off x="15998845" y="20350949"/>
            <a:ext cx="8929750" cy="9094797"/>
          </a:xfrm>
          <a:prstGeom prst="rect">
            <a:avLst/>
          </a:prstGeom>
          <a:noFill/>
        </p:spPr>
        <p:txBody>
          <a:bodyPr wrap="square" rtlCol="0">
            <a:spAutoFit/>
          </a:bodyPr>
          <a:lstStyle/>
          <a:p>
            <a:endParaRPr lang="en-GB" sz="6600" dirty="0" smtClean="0"/>
          </a:p>
          <a:p>
            <a:pPr algn="ctr"/>
            <a:r>
              <a:rPr lang="en-GB" sz="5400" dirty="0" smtClean="0"/>
              <a:t>What our patients really think of us.</a:t>
            </a:r>
          </a:p>
          <a:p>
            <a:pPr algn="ctr"/>
            <a:r>
              <a:rPr lang="en-GB" sz="5400" dirty="0" smtClean="0"/>
              <a:t>If you have attended the Emergency Assessment Bay at the Cancer Centre please use this short questionnaire to tell us about your experience.</a:t>
            </a:r>
          </a:p>
          <a:p>
            <a:endParaRPr lang="en-GB" dirty="0"/>
          </a:p>
        </p:txBody>
      </p:sp>
      <p:pic>
        <p:nvPicPr>
          <p:cNvPr id="1027" name="Picture 3" descr="External 5"/>
          <p:cNvPicPr>
            <a:picLocks noChangeAspect="1" noChangeArrowheads="1"/>
          </p:cNvPicPr>
          <p:nvPr/>
        </p:nvPicPr>
        <p:blipFill>
          <a:blip r:embed="rId3"/>
          <a:srcRect/>
          <a:stretch>
            <a:fillRect/>
          </a:stretch>
        </p:blipFill>
        <p:spPr bwMode="auto">
          <a:xfrm>
            <a:off x="17356167" y="16850487"/>
            <a:ext cx="6288286" cy="4410090"/>
          </a:xfrm>
          <a:prstGeom prst="rect">
            <a:avLst/>
          </a:prstGeom>
          <a:noFill/>
          <a:ln w="63500" algn="in">
            <a:solidFill>
              <a:srgbClr val="F2F2F2"/>
            </a:solidFill>
            <a:miter lim="800000"/>
            <a:headEnd/>
            <a:tailEnd/>
          </a:ln>
          <a:effectLst>
            <a:outerShdw dist="99190" dir="3011666" algn="ctr" rotWithShape="0">
              <a:srgbClr val="6600FF">
                <a:alpha val="50000"/>
              </a:srgbClr>
            </a:outerShdw>
          </a:effectLst>
        </p:spPr>
      </p:pic>
      <p:sp>
        <p:nvSpPr>
          <p:cNvPr id="24" name="TextBox 23"/>
          <p:cNvSpPr txBox="1"/>
          <p:nvPr/>
        </p:nvSpPr>
        <p:spPr>
          <a:xfrm>
            <a:off x="12712697" y="24994419"/>
            <a:ext cx="10858576" cy="1431161"/>
          </a:xfrm>
          <a:prstGeom prst="rect">
            <a:avLst/>
          </a:prstGeom>
          <a:noFill/>
        </p:spPr>
        <p:txBody>
          <a:bodyPr wrap="square" rtlCol="0">
            <a:spAutoFit/>
          </a:bodyPr>
          <a:lstStyle/>
          <a:p>
            <a:endParaRPr lang="en-GB" dirty="0"/>
          </a:p>
        </p:txBody>
      </p:sp>
      <p:sp>
        <p:nvSpPr>
          <p:cNvPr id="13" name="Explosion 2 12"/>
          <p:cNvSpPr/>
          <p:nvPr/>
        </p:nvSpPr>
        <p:spPr bwMode="auto">
          <a:xfrm>
            <a:off x="13855705" y="30638021"/>
            <a:ext cx="10287072" cy="10206753"/>
          </a:xfrm>
          <a:prstGeom prst="irregularSeal2">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3495675" rtl="0" eaLnBrk="1" fontAlgn="base" latinLnBrk="0" hangingPunct="1">
              <a:lnSpc>
                <a:spcPct val="100000"/>
              </a:lnSpc>
              <a:spcBef>
                <a:spcPct val="0"/>
              </a:spcBef>
              <a:spcAft>
                <a:spcPct val="0"/>
              </a:spcAft>
              <a:buClrTx/>
              <a:buSzTx/>
              <a:buFontTx/>
              <a:buNone/>
              <a:tabLst/>
            </a:pPr>
            <a:endParaRPr kumimoji="0" lang="en-GB" sz="6900" b="0" i="0" u="none" strike="noStrike" cap="none" normalizeH="0" baseline="0" smtClean="0">
              <a:ln>
                <a:noFill/>
              </a:ln>
              <a:solidFill>
                <a:schemeClr val="tx1"/>
              </a:solidFill>
              <a:effectLst/>
              <a:latin typeface="Arial" charset="0"/>
            </a:endParaRPr>
          </a:p>
        </p:txBody>
      </p:sp>
      <p:sp>
        <p:nvSpPr>
          <p:cNvPr id="14" name="TextBox 13"/>
          <p:cNvSpPr txBox="1"/>
          <p:nvPr/>
        </p:nvSpPr>
        <p:spPr>
          <a:xfrm>
            <a:off x="15641655" y="33781293"/>
            <a:ext cx="6357982" cy="4708981"/>
          </a:xfrm>
          <a:prstGeom prst="rect">
            <a:avLst/>
          </a:prstGeom>
          <a:noFill/>
        </p:spPr>
        <p:txBody>
          <a:bodyPr wrap="square" rtlCol="0">
            <a:spAutoFit/>
          </a:bodyPr>
          <a:lstStyle/>
          <a:p>
            <a:pPr algn="ctr"/>
            <a:r>
              <a:rPr lang="en-GB" sz="6000" dirty="0" smtClean="0">
                <a:solidFill>
                  <a:schemeClr val="bg1"/>
                </a:solidFill>
              </a:rPr>
              <a:t>Enhanced </a:t>
            </a:r>
          </a:p>
          <a:p>
            <a:pPr algn="ctr"/>
            <a:r>
              <a:rPr lang="en-GB" sz="6000" dirty="0" smtClean="0">
                <a:solidFill>
                  <a:schemeClr val="bg1"/>
                </a:solidFill>
              </a:rPr>
              <a:t>Patient </a:t>
            </a:r>
          </a:p>
          <a:p>
            <a:pPr algn="ctr"/>
            <a:r>
              <a:rPr lang="en-GB" sz="6000" dirty="0" smtClean="0">
                <a:solidFill>
                  <a:schemeClr val="bg1"/>
                </a:solidFill>
              </a:rPr>
              <a:t>Experience for Emergency </a:t>
            </a:r>
          </a:p>
          <a:p>
            <a:pPr algn="ctr"/>
            <a:r>
              <a:rPr lang="en-GB" sz="6000" dirty="0" smtClean="0">
                <a:solidFill>
                  <a:schemeClr val="bg1"/>
                </a:solidFill>
              </a:rPr>
              <a:t>Care </a:t>
            </a:r>
            <a:endParaRPr lang="en-GB" sz="6000" dirty="0">
              <a:solidFill>
                <a:schemeClr val="bg1"/>
              </a:solidFill>
            </a:endParaRPr>
          </a:p>
        </p:txBody>
      </p:sp>
      <p:sp>
        <p:nvSpPr>
          <p:cNvPr id="15" name="Rectangle 14"/>
          <p:cNvSpPr/>
          <p:nvPr/>
        </p:nvSpPr>
        <p:spPr bwMode="auto">
          <a:xfrm>
            <a:off x="8640731" y="29352137"/>
            <a:ext cx="1714512" cy="1143008"/>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4400" b="0" i="0" u="none" strike="noStrike" cap="none" normalizeH="0" baseline="0" dirty="0" smtClean="0">
                <a:ln>
                  <a:noFill/>
                </a:ln>
                <a:solidFill>
                  <a:schemeClr val="tx1"/>
                </a:solidFill>
                <a:effectLst/>
                <a:latin typeface="Arial" charset="0"/>
              </a:rPr>
              <a:t>A&amp;E</a:t>
            </a:r>
            <a:endParaRPr kumimoji="0" lang="en-GB" sz="4400" b="0" i="0" u="none" strike="noStrike" cap="none" normalizeH="0" baseline="0" dirty="0" smtClean="0">
              <a:ln>
                <a:noFill/>
              </a:ln>
              <a:solidFill>
                <a:schemeClr val="tx1"/>
              </a:solidFill>
              <a:effectLst/>
              <a:latin typeface="Arial" charset="0"/>
            </a:endParaRPr>
          </a:p>
        </p:txBody>
      </p:sp>
      <p:sp>
        <p:nvSpPr>
          <p:cNvPr id="16" name="Rectangle 15"/>
          <p:cNvSpPr/>
          <p:nvPr/>
        </p:nvSpPr>
        <p:spPr bwMode="auto">
          <a:xfrm>
            <a:off x="4568765" y="29352137"/>
            <a:ext cx="1428760" cy="1143008"/>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4400" b="0" i="0" u="none" strike="noStrike" cap="none" normalizeH="0" baseline="0" dirty="0" smtClean="0">
                <a:ln>
                  <a:noFill/>
                </a:ln>
                <a:solidFill>
                  <a:schemeClr val="tx1"/>
                </a:solidFill>
                <a:effectLst/>
                <a:latin typeface="Arial" charset="0"/>
              </a:rPr>
              <a:t>GP</a:t>
            </a:r>
            <a:endParaRPr kumimoji="0" lang="en-GB" sz="4400" b="0" i="0" u="none" strike="noStrike" cap="none" normalizeH="0" baseline="0" dirty="0" smtClean="0">
              <a:ln>
                <a:noFill/>
              </a:ln>
              <a:solidFill>
                <a:schemeClr val="tx1"/>
              </a:solidFill>
              <a:effectLst/>
              <a:latin typeface="Arial" charset="0"/>
            </a:endParaRPr>
          </a:p>
        </p:txBody>
      </p:sp>
      <p:sp>
        <p:nvSpPr>
          <p:cNvPr id="17" name="Rectangle 16"/>
          <p:cNvSpPr/>
          <p:nvPr/>
        </p:nvSpPr>
        <p:spPr bwMode="auto">
          <a:xfrm>
            <a:off x="6569029" y="29352137"/>
            <a:ext cx="1643074" cy="1143008"/>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4400" b="0" i="0" u="none" strike="noStrike" cap="none" normalizeH="0" baseline="0" dirty="0" smtClean="0">
                <a:ln>
                  <a:noFill/>
                </a:ln>
                <a:solidFill>
                  <a:schemeClr val="tx1"/>
                </a:solidFill>
                <a:effectLst/>
                <a:latin typeface="Arial" charset="0"/>
              </a:rPr>
              <a:t>Clinic</a:t>
            </a:r>
            <a:endParaRPr kumimoji="0" lang="en-GB" sz="4400" b="0" i="0" u="none" strike="noStrike" cap="none" normalizeH="0" baseline="0" dirty="0" smtClean="0">
              <a:ln>
                <a:noFill/>
              </a:ln>
              <a:solidFill>
                <a:schemeClr val="tx1"/>
              </a:solidFill>
              <a:effectLst/>
              <a:latin typeface="Arial" charset="0"/>
            </a:endParaRPr>
          </a:p>
        </p:txBody>
      </p:sp>
      <p:sp>
        <p:nvSpPr>
          <p:cNvPr id="18" name="Rectangle 17"/>
          <p:cNvSpPr/>
          <p:nvPr/>
        </p:nvSpPr>
        <p:spPr bwMode="auto">
          <a:xfrm>
            <a:off x="2782815" y="29352137"/>
            <a:ext cx="1357322" cy="1143008"/>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4800" b="0" i="0" u="none" strike="noStrike" cap="none" normalizeH="0" baseline="0" dirty="0" smtClean="0">
                <a:ln>
                  <a:noFill/>
                </a:ln>
                <a:solidFill>
                  <a:schemeClr val="tx1"/>
                </a:solidFill>
                <a:effectLst/>
                <a:latin typeface="Arial" charset="0"/>
              </a:rPr>
              <a:t>Self</a:t>
            </a:r>
            <a:endParaRPr kumimoji="0" lang="en-GB" sz="4800" b="0" i="0" u="none" strike="noStrike" cap="none" normalizeH="0" baseline="0" dirty="0" smtClean="0">
              <a:ln>
                <a:noFill/>
              </a:ln>
              <a:solidFill>
                <a:schemeClr val="tx1"/>
              </a:solidFill>
              <a:effectLst/>
              <a:latin typeface="Arial" charset="0"/>
            </a:endParaRPr>
          </a:p>
        </p:txBody>
      </p:sp>
      <p:sp>
        <p:nvSpPr>
          <p:cNvPr id="25" name="Flowchart: Alternate Process 24"/>
          <p:cNvSpPr/>
          <p:nvPr/>
        </p:nvSpPr>
        <p:spPr bwMode="auto">
          <a:xfrm>
            <a:off x="4140137" y="31280963"/>
            <a:ext cx="2857520" cy="1500198"/>
          </a:xfrm>
          <a:prstGeom prst="flowChartAlternateProcess">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Arial" charset="0"/>
              </a:rPr>
              <a:t>Telephone triage</a:t>
            </a:r>
            <a:endParaRPr kumimoji="0" lang="en-GB" sz="4000" b="0" i="0" u="none" strike="noStrike" cap="none" normalizeH="0" baseline="0" dirty="0" smtClean="0">
              <a:ln>
                <a:noFill/>
              </a:ln>
              <a:solidFill>
                <a:schemeClr val="tx1"/>
              </a:solidFill>
              <a:effectLst/>
              <a:latin typeface="Arial" charset="0"/>
            </a:endParaRPr>
          </a:p>
        </p:txBody>
      </p:sp>
      <p:sp>
        <p:nvSpPr>
          <p:cNvPr id="26" name="Flowchart: Decision 25"/>
          <p:cNvSpPr/>
          <p:nvPr/>
        </p:nvSpPr>
        <p:spPr bwMode="auto">
          <a:xfrm>
            <a:off x="4068699" y="33638417"/>
            <a:ext cx="2928958" cy="2428892"/>
          </a:xfrm>
          <a:prstGeom prst="flowChartDecision">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smtClean="0">
                <a:ln>
                  <a:noFill/>
                </a:ln>
                <a:solidFill>
                  <a:schemeClr val="tx1"/>
                </a:solidFill>
                <a:effectLst/>
                <a:latin typeface="Arial" charset="0"/>
              </a:rPr>
              <a:t>Admit to</a:t>
            </a:r>
            <a:r>
              <a:rPr kumimoji="0" lang="en-GB" sz="3200" b="0" i="0" u="none" strike="noStrike" cap="none" normalizeH="0" dirty="0" smtClean="0">
                <a:ln>
                  <a:noFill/>
                </a:ln>
                <a:solidFill>
                  <a:schemeClr val="tx1"/>
                </a:solidFill>
                <a:effectLst/>
                <a:latin typeface="Arial" charset="0"/>
              </a:rPr>
              <a:t> EAB?</a:t>
            </a:r>
            <a:endParaRPr kumimoji="0" lang="en-GB" sz="3200" b="0" i="0" u="none" strike="noStrike" cap="none" normalizeH="0" baseline="0" dirty="0" smtClean="0">
              <a:ln>
                <a:noFill/>
              </a:ln>
              <a:solidFill>
                <a:schemeClr val="tx1"/>
              </a:solidFill>
              <a:effectLst/>
              <a:latin typeface="Arial" charset="0"/>
            </a:endParaRPr>
          </a:p>
        </p:txBody>
      </p:sp>
      <p:sp>
        <p:nvSpPr>
          <p:cNvPr id="27" name="Flowchart: Alternate Process 26"/>
          <p:cNvSpPr/>
          <p:nvPr/>
        </p:nvSpPr>
        <p:spPr bwMode="auto">
          <a:xfrm>
            <a:off x="8497855" y="33424103"/>
            <a:ext cx="2786082" cy="1857388"/>
          </a:xfrm>
          <a:prstGeom prst="flowChartAlternateProcess">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Arial" charset="0"/>
              </a:rPr>
              <a:t>Refer to appropriate specialty</a:t>
            </a:r>
            <a:endParaRPr kumimoji="0" lang="en-GB" sz="3600" b="0" i="0" u="none" strike="noStrike" cap="none" normalizeH="0" baseline="0" dirty="0" smtClean="0">
              <a:ln>
                <a:noFill/>
              </a:ln>
              <a:solidFill>
                <a:schemeClr val="tx1"/>
              </a:solidFill>
              <a:effectLst/>
              <a:latin typeface="Arial" charset="0"/>
            </a:endParaRPr>
          </a:p>
        </p:txBody>
      </p:sp>
      <p:sp>
        <p:nvSpPr>
          <p:cNvPr id="28" name="Rectangle 27"/>
          <p:cNvSpPr/>
          <p:nvPr/>
        </p:nvSpPr>
        <p:spPr bwMode="auto">
          <a:xfrm>
            <a:off x="7283409" y="33995607"/>
            <a:ext cx="857256" cy="71438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Arial" charset="0"/>
              </a:rPr>
              <a:t>No</a:t>
            </a:r>
            <a:endParaRPr kumimoji="0" lang="en-GB" sz="3600" b="0" i="0" u="none" strike="noStrike" cap="none" normalizeH="0" baseline="0" dirty="0" smtClean="0">
              <a:ln>
                <a:noFill/>
              </a:ln>
              <a:solidFill>
                <a:schemeClr val="tx1"/>
              </a:solidFill>
              <a:effectLst/>
              <a:latin typeface="Arial" charset="0"/>
            </a:endParaRPr>
          </a:p>
        </p:txBody>
      </p:sp>
      <p:sp>
        <p:nvSpPr>
          <p:cNvPr id="29" name="Rectangle 28"/>
          <p:cNvSpPr/>
          <p:nvPr/>
        </p:nvSpPr>
        <p:spPr bwMode="auto">
          <a:xfrm>
            <a:off x="4068699" y="35852995"/>
            <a:ext cx="1071570" cy="642942"/>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Arial" charset="0"/>
              </a:rPr>
              <a:t>Yes</a:t>
            </a:r>
            <a:endParaRPr kumimoji="0" lang="en-GB" sz="3600" b="0" i="0" u="none" strike="noStrike" cap="none" normalizeH="0" baseline="0" dirty="0" smtClean="0">
              <a:ln>
                <a:noFill/>
              </a:ln>
              <a:solidFill>
                <a:schemeClr val="tx1"/>
              </a:solidFill>
              <a:effectLst/>
              <a:latin typeface="Arial" charset="0"/>
            </a:endParaRPr>
          </a:p>
        </p:txBody>
      </p:sp>
      <p:sp>
        <p:nvSpPr>
          <p:cNvPr id="30" name="Rectangle 29"/>
          <p:cNvSpPr/>
          <p:nvPr/>
        </p:nvSpPr>
        <p:spPr bwMode="auto">
          <a:xfrm>
            <a:off x="4068699" y="36924565"/>
            <a:ext cx="3429024" cy="1357322"/>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4000" b="0" i="0" u="none" strike="noStrike" cap="none" normalizeH="0" baseline="0" dirty="0" smtClean="0">
                <a:ln>
                  <a:noFill/>
                </a:ln>
                <a:solidFill>
                  <a:schemeClr val="tx1"/>
                </a:solidFill>
                <a:effectLst/>
                <a:latin typeface="Arial" charset="0"/>
              </a:rPr>
              <a:t>Patient assessed</a:t>
            </a:r>
            <a:endParaRPr kumimoji="0" lang="en-GB" sz="4000" b="0" i="0" u="none" strike="noStrike" cap="none" normalizeH="0" baseline="0" dirty="0" smtClean="0">
              <a:ln>
                <a:noFill/>
              </a:ln>
              <a:solidFill>
                <a:schemeClr val="tx1"/>
              </a:solidFill>
              <a:effectLst/>
              <a:latin typeface="Arial" charset="0"/>
            </a:endParaRPr>
          </a:p>
        </p:txBody>
      </p:sp>
      <p:sp>
        <p:nvSpPr>
          <p:cNvPr id="31" name="Flowchart: Alternate Process 30"/>
          <p:cNvSpPr/>
          <p:nvPr/>
        </p:nvSpPr>
        <p:spPr bwMode="auto">
          <a:xfrm>
            <a:off x="8212103" y="38639077"/>
            <a:ext cx="2786082" cy="1857388"/>
          </a:xfrm>
          <a:prstGeom prst="flowChartAlternateProcess">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Arial" charset="0"/>
              </a:rPr>
              <a:t>Transfer</a:t>
            </a:r>
            <a:r>
              <a:rPr kumimoji="0" lang="en-GB" sz="3600" b="0" i="0" u="none" strike="noStrike" cap="none" normalizeH="0" dirty="0" smtClean="0">
                <a:ln>
                  <a:noFill/>
                </a:ln>
                <a:solidFill>
                  <a:schemeClr val="tx1"/>
                </a:solidFill>
                <a:effectLst/>
                <a:latin typeface="Arial" charset="0"/>
              </a:rPr>
              <a:t> to appropriate Specialty</a:t>
            </a:r>
            <a:endParaRPr kumimoji="0" lang="en-GB" sz="3600" b="0" i="0" u="none" strike="noStrike" cap="none" normalizeH="0" baseline="0" dirty="0" smtClean="0">
              <a:ln>
                <a:noFill/>
              </a:ln>
              <a:solidFill>
                <a:schemeClr val="tx1"/>
              </a:solidFill>
              <a:effectLst/>
              <a:latin typeface="Arial" charset="0"/>
            </a:endParaRPr>
          </a:p>
        </p:txBody>
      </p:sp>
      <p:sp>
        <p:nvSpPr>
          <p:cNvPr id="32" name="Flowchart: Alternate Process 31"/>
          <p:cNvSpPr/>
          <p:nvPr/>
        </p:nvSpPr>
        <p:spPr bwMode="auto">
          <a:xfrm>
            <a:off x="4711641" y="39139143"/>
            <a:ext cx="2571768" cy="1428760"/>
          </a:xfrm>
          <a:prstGeom prst="flowChartAlternateProcess">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Arial" charset="0"/>
              </a:rPr>
              <a:t>Discharge home</a:t>
            </a:r>
            <a:endParaRPr kumimoji="0" lang="en-GB" sz="3600" b="0" i="0" u="none" strike="noStrike" cap="none" normalizeH="0" baseline="0" dirty="0" smtClean="0">
              <a:ln>
                <a:noFill/>
              </a:ln>
              <a:solidFill>
                <a:schemeClr val="tx1"/>
              </a:solidFill>
              <a:effectLst/>
              <a:latin typeface="Arial" charset="0"/>
            </a:endParaRPr>
          </a:p>
        </p:txBody>
      </p:sp>
      <p:sp>
        <p:nvSpPr>
          <p:cNvPr id="33" name="Flowchart: Alternate Process 32"/>
          <p:cNvSpPr/>
          <p:nvPr/>
        </p:nvSpPr>
        <p:spPr bwMode="auto">
          <a:xfrm>
            <a:off x="1425493" y="38639077"/>
            <a:ext cx="2286016" cy="1857388"/>
          </a:xfrm>
          <a:prstGeom prst="flowChartAlternateProcess">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3495675" rtl="0" eaLnBrk="1" fontAlgn="base" latinLnBrk="0" hangingPunct="1">
              <a:lnSpc>
                <a:spcPct val="100000"/>
              </a:lnSpc>
              <a:spcBef>
                <a:spcPct val="0"/>
              </a:spcBef>
              <a:spcAft>
                <a:spcPct val="0"/>
              </a:spcAft>
              <a:buClrTx/>
              <a:buSzTx/>
              <a:buFontTx/>
              <a:buNone/>
              <a:tabLst/>
            </a:pPr>
            <a:r>
              <a:rPr kumimoji="0" lang="en-GB" sz="3600" b="0" i="0" u="none" strike="noStrike" cap="none" normalizeH="0" baseline="0" dirty="0" smtClean="0">
                <a:ln>
                  <a:noFill/>
                </a:ln>
                <a:solidFill>
                  <a:schemeClr val="tx1"/>
                </a:solidFill>
                <a:effectLst/>
                <a:latin typeface="Arial" charset="0"/>
              </a:rPr>
              <a:t>Admit to Ward 201</a:t>
            </a:r>
            <a:endParaRPr kumimoji="0" lang="en-GB" sz="3600" b="0" i="0" u="none" strike="noStrike" cap="none" normalizeH="0" baseline="0" dirty="0" smtClean="0">
              <a:ln>
                <a:noFill/>
              </a:ln>
              <a:solidFill>
                <a:schemeClr val="tx1"/>
              </a:solidFill>
              <a:effectLst/>
              <a:latin typeface="Arial" charset="0"/>
            </a:endParaRPr>
          </a:p>
        </p:txBody>
      </p:sp>
      <p:sp>
        <p:nvSpPr>
          <p:cNvPr id="34" name="TextBox 33"/>
          <p:cNvSpPr txBox="1"/>
          <p:nvPr/>
        </p:nvSpPr>
        <p:spPr>
          <a:xfrm>
            <a:off x="2354187" y="27208997"/>
            <a:ext cx="8429684" cy="1938992"/>
          </a:xfrm>
          <a:prstGeom prst="rect">
            <a:avLst/>
          </a:prstGeom>
          <a:solidFill>
            <a:schemeClr val="accent5"/>
          </a:solidFill>
        </p:spPr>
        <p:txBody>
          <a:bodyPr wrap="square" rtlCol="0">
            <a:spAutoFit/>
          </a:bodyPr>
          <a:lstStyle/>
          <a:p>
            <a:pPr algn="ctr"/>
            <a:r>
              <a:rPr lang="en-GB" sz="6000" dirty="0" smtClean="0"/>
              <a:t>Defined Patient Pathway</a:t>
            </a:r>
            <a:endParaRPr lang="en-GB" sz="6000" dirty="0"/>
          </a:p>
        </p:txBody>
      </p:sp>
      <p:cxnSp>
        <p:nvCxnSpPr>
          <p:cNvPr id="36" name="Straight Connector 35"/>
          <p:cNvCxnSpPr>
            <a:stCxn id="18" idx="2"/>
          </p:cNvCxnSpPr>
          <p:nvPr/>
        </p:nvCxnSpPr>
        <p:spPr bwMode="auto">
          <a:xfrm rot="5400000">
            <a:off x="2622080" y="31298823"/>
            <a:ext cx="1643074" cy="35719"/>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8" name="Straight Connector 37"/>
          <p:cNvCxnSpPr/>
          <p:nvPr/>
        </p:nvCxnSpPr>
        <p:spPr bwMode="auto">
          <a:xfrm rot="5400000">
            <a:off x="8784401" y="31137293"/>
            <a:ext cx="1428760" cy="158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1" name="Straight Arrow Connector 40"/>
          <p:cNvCxnSpPr>
            <a:stCxn id="16" idx="2"/>
          </p:cNvCxnSpPr>
          <p:nvPr/>
        </p:nvCxnSpPr>
        <p:spPr bwMode="auto">
          <a:xfrm rot="5400000">
            <a:off x="4890236" y="30888054"/>
            <a:ext cx="785818"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2" name="Straight Connector 41"/>
          <p:cNvCxnSpPr/>
          <p:nvPr/>
        </p:nvCxnSpPr>
        <p:spPr bwMode="auto">
          <a:xfrm rot="5400000">
            <a:off x="6890500" y="31173806"/>
            <a:ext cx="1357322" cy="158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4" name="Straight Arrow Connector 43"/>
          <p:cNvCxnSpPr/>
          <p:nvPr/>
        </p:nvCxnSpPr>
        <p:spPr bwMode="auto">
          <a:xfrm rot="10800000">
            <a:off x="6997657" y="31852467"/>
            <a:ext cx="2500330"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48" name="Straight Arrow Connector 47"/>
          <p:cNvCxnSpPr/>
          <p:nvPr/>
        </p:nvCxnSpPr>
        <p:spPr bwMode="auto">
          <a:xfrm>
            <a:off x="3425757" y="32138219"/>
            <a:ext cx="785818"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50" name="Straight Arrow Connector 49"/>
          <p:cNvCxnSpPr/>
          <p:nvPr/>
        </p:nvCxnSpPr>
        <p:spPr bwMode="auto">
          <a:xfrm rot="5400000">
            <a:off x="5105344" y="33173276"/>
            <a:ext cx="785818"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52" name="Straight Connector 51"/>
          <p:cNvCxnSpPr/>
          <p:nvPr/>
        </p:nvCxnSpPr>
        <p:spPr bwMode="auto">
          <a:xfrm>
            <a:off x="7497723" y="37567507"/>
            <a:ext cx="2214578" cy="158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53" name="Straight Arrow Connector 52"/>
          <p:cNvCxnSpPr/>
          <p:nvPr/>
        </p:nvCxnSpPr>
        <p:spPr bwMode="auto">
          <a:xfrm>
            <a:off x="7069095" y="34852863"/>
            <a:ext cx="1428760"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57" name="Straight Arrow Connector 56"/>
          <p:cNvCxnSpPr>
            <a:stCxn id="26" idx="2"/>
          </p:cNvCxnSpPr>
          <p:nvPr/>
        </p:nvCxnSpPr>
        <p:spPr bwMode="auto">
          <a:xfrm rot="5400000">
            <a:off x="5122410" y="36442361"/>
            <a:ext cx="785820" cy="35717"/>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61" name="Straight Connector 60"/>
          <p:cNvCxnSpPr/>
          <p:nvPr/>
        </p:nvCxnSpPr>
        <p:spPr bwMode="auto">
          <a:xfrm>
            <a:off x="2568501" y="37638945"/>
            <a:ext cx="1428760" cy="158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63" name="Straight Arrow Connector 62"/>
          <p:cNvCxnSpPr>
            <a:endCxn id="33" idx="0"/>
          </p:cNvCxnSpPr>
          <p:nvPr/>
        </p:nvCxnSpPr>
        <p:spPr bwMode="auto">
          <a:xfrm rot="5400000">
            <a:off x="2069229" y="38138217"/>
            <a:ext cx="1000132"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65" name="Straight Arrow Connector 64"/>
          <p:cNvCxnSpPr/>
          <p:nvPr/>
        </p:nvCxnSpPr>
        <p:spPr bwMode="auto">
          <a:xfrm rot="5400000">
            <a:off x="9213029" y="38066779"/>
            <a:ext cx="1000132"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66" name="Straight Arrow Connector 65"/>
          <p:cNvCxnSpPr/>
          <p:nvPr/>
        </p:nvCxnSpPr>
        <p:spPr bwMode="auto">
          <a:xfrm rot="5400000">
            <a:off x="5391096" y="38745440"/>
            <a:ext cx="785818" cy="1588"/>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95675" rtl="0" eaLnBrk="1" fontAlgn="base" latinLnBrk="0" hangingPunct="1">
          <a:lnSpc>
            <a:spcPct val="100000"/>
          </a:lnSpc>
          <a:spcBef>
            <a:spcPct val="0"/>
          </a:spcBef>
          <a:spcAft>
            <a:spcPct val="0"/>
          </a:spcAft>
          <a:buClrTx/>
          <a:buSzTx/>
          <a:buFontTx/>
          <a:buNone/>
          <a:tabLst/>
          <a:defRPr kumimoji="0" lang="en-GB" sz="6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3495675" rtl="0" eaLnBrk="1" fontAlgn="base" latinLnBrk="0" hangingPunct="1">
          <a:lnSpc>
            <a:spcPct val="100000"/>
          </a:lnSpc>
          <a:spcBef>
            <a:spcPct val="0"/>
          </a:spcBef>
          <a:spcAft>
            <a:spcPct val="0"/>
          </a:spcAft>
          <a:buClrTx/>
          <a:buSzTx/>
          <a:buFontTx/>
          <a:buNone/>
          <a:tabLst/>
          <a:defRPr kumimoji="0" lang="en-GB" sz="69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3775</TotalTime>
  <Words>747</Words>
  <Application>Microsoft Office PowerPoint</Application>
  <PresentationFormat>Custom</PresentationFormat>
  <Paragraphs>65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Slide 1</vt:lpstr>
      <vt:lpstr>Slide 2</vt:lpstr>
    </vt:vector>
  </TitlesOfParts>
  <Company>uhnst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Hospital of North Staffordshire</dc:creator>
  <cp:lastModifiedBy>morgrl</cp:lastModifiedBy>
  <cp:revision>152</cp:revision>
  <dcterms:created xsi:type="dcterms:W3CDTF">2009-10-08T11:14:29Z</dcterms:created>
  <dcterms:modified xsi:type="dcterms:W3CDTF">2012-09-18T11:32:37Z</dcterms:modified>
</cp:coreProperties>
</file>