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388388" cy="30238700"/>
  <p:notesSz cx="6858000" cy="9144000"/>
  <p:defaultTextStyle>
    <a:defPPr>
      <a:defRPr lang="en-US"/>
    </a:defPPr>
    <a:lvl1pPr marL="0" algn="l" defTabSz="1475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5019" algn="l" defTabSz="1475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0037" algn="l" defTabSz="1475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5056" algn="l" defTabSz="1475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0075" algn="l" defTabSz="1475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5093" algn="l" defTabSz="1475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0112" algn="l" defTabSz="1475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5130" algn="l" defTabSz="1475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0149" algn="l" defTabSz="1475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24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014" autoAdjust="0"/>
  </p:normalViewPr>
  <p:slideViewPr>
    <p:cSldViewPr snapToGrid="0" snapToObjects="1" showGuides="1">
      <p:cViewPr>
        <p:scale>
          <a:sx n="33" d="100"/>
          <a:sy n="33" d="100"/>
        </p:scale>
        <p:origin x="-1518" y="1314"/>
      </p:cViewPr>
      <p:guideLst>
        <p:guide orient="horz" pos="9524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9393599"/>
            <a:ext cx="18180130" cy="64817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258" y="17135263"/>
            <a:ext cx="14971872" cy="77276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5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5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0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71142" y="5340773"/>
            <a:ext cx="11254898" cy="11375910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2739" y="5340773"/>
            <a:ext cx="33411930" cy="11375910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5" y="19431167"/>
            <a:ext cx="18180130" cy="6005742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535" y="12816454"/>
            <a:ext cx="18180130" cy="6614713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01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003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505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00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50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011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513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014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740" y="31113667"/>
            <a:ext cx="22331556" cy="8798621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0769" y="31113667"/>
            <a:ext cx="22335271" cy="8798621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0" y="1210950"/>
            <a:ext cx="19249549" cy="503978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6768711"/>
            <a:ext cx="9450252" cy="282087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019" indent="0">
              <a:buNone/>
              <a:defRPr sz="6500" b="1"/>
            </a:lvl2pPr>
            <a:lvl3pPr marL="2950037" indent="0">
              <a:buNone/>
              <a:defRPr sz="5800" b="1"/>
            </a:lvl3pPr>
            <a:lvl4pPr marL="4425056" indent="0">
              <a:buNone/>
              <a:defRPr sz="5200" b="1"/>
            </a:lvl4pPr>
            <a:lvl5pPr marL="5900075" indent="0">
              <a:buNone/>
              <a:defRPr sz="5200" b="1"/>
            </a:lvl5pPr>
            <a:lvl6pPr marL="7375093" indent="0">
              <a:buNone/>
              <a:defRPr sz="5200" b="1"/>
            </a:lvl6pPr>
            <a:lvl7pPr marL="8850112" indent="0">
              <a:buNone/>
              <a:defRPr sz="5200" b="1"/>
            </a:lvl7pPr>
            <a:lvl8pPr marL="10325130" indent="0">
              <a:buNone/>
              <a:defRPr sz="5200" b="1"/>
            </a:lvl8pPr>
            <a:lvl9pPr marL="11800149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420" y="9589588"/>
            <a:ext cx="9450252" cy="17422253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5005" y="6768711"/>
            <a:ext cx="9453965" cy="282087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019" indent="0">
              <a:buNone/>
              <a:defRPr sz="6500" b="1"/>
            </a:lvl2pPr>
            <a:lvl3pPr marL="2950037" indent="0">
              <a:buNone/>
              <a:defRPr sz="5800" b="1"/>
            </a:lvl3pPr>
            <a:lvl4pPr marL="4425056" indent="0">
              <a:buNone/>
              <a:defRPr sz="5200" b="1"/>
            </a:lvl4pPr>
            <a:lvl5pPr marL="5900075" indent="0">
              <a:buNone/>
              <a:defRPr sz="5200" b="1"/>
            </a:lvl5pPr>
            <a:lvl6pPr marL="7375093" indent="0">
              <a:buNone/>
              <a:defRPr sz="5200" b="1"/>
            </a:lvl6pPr>
            <a:lvl7pPr marL="8850112" indent="0">
              <a:buNone/>
              <a:defRPr sz="5200" b="1"/>
            </a:lvl7pPr>
            <a:lvl8pPr marL="10325130" indent="0">
              <a:buNone/>
              <a:defRPr sz="5200" b="1"/>
            </a:lvl8pPr>
            <a:lvl9pPr marL="11800149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5005" y="9589588"/>
            <a:ext cx="9453965" cy="17422253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1" y="1203948"/>
            <a:ext cx="7036632" cy="512378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266" y="1203950"/>
            <a:ext cx="11956703" cy="25807893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421" y="6327730"/>
            <a:ext cx="7036632" cy="20684113"/>
          </a:xfrm>
        </p:spPr>
        <p:txBody>
          <a:bodyPr/>
          <a:lstStyle>
            <a:lvl1pPr marL="0" indent="0">
              <a:buNone/>
              <a:defRPr sz="4500"/>
            </a:lvl1pPr>
            <a:lvl2pPr marL="1475019" indent="0">
              <a:buNone/>
              <a:defRPr sz="3900"/>
            </a:lvl2pPr>
            <a:lvl3pPr marL="2950037" indent="0">
              <a:buNone/>
              <a:defRPr sz="3200"/>
            </a:lvl3pPr>
            <a:lvl4pPr marL="4425056" indent="0">
              <a:buNone/>
              <a:defRPr sz="2900"/>
            </a:lvl4pPr>
            <a:lvl5pPr marL="5900075" indent="0">
              <a:buNone/>
              <a:defRPr sz="2900"/>
            </a:lvl5pPr>
            <a:lvl6pPr marL="7375093" indent="0">
              <a:buNone/>
              <a:defRPr sz="2900"/>
            </a:lvl6pPr>
            <a:lvl7pPr marL="8850112" indent="0">
              <a:buNone/>
              <a:defRPr sz="2900"/>
            </a:lvl7pPr>
            <a:lvl8pPr marL="10325130" indent="0">
              <a:buNone/>
              <a:defRPr sz="2900"/>
            </a:lvl8pPr>
            <a:lvl9pPr marL="11800149" indent="0">
              <a:buNone/>
              <a:defRPr sz="2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274" y="21167090"/>
            <a:ext cx="12833033" cy="249889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274" y="2701884"/>
            <a:ext cx="12833033" cy="18143220"/>
          </a:xfrm>
        </p:spPr>
        <p:txBody>
          <a:bodyPr/>
          <a:lstStyle>
            <a:lvl1pPr marL="0" indent="0">
              <a:buNone/>
              <a:defRPr sz="10300"/>
            </a:lvl1pPr>
            <a:lvl2pPr marL="1475019" indent="0">
              <a:buNone/>
              <a:defRPr sz="9000"/>
            </a:lvl2pPr>
            <a:lvl3pPr marL="2950037" indent="0">
              <a:buNone/>
              <a:defRPr sz="7700"/>
            </a:lvl3pPr>
            <a:lvl4pPr marL="4425056" indent="0">
              <a:buNone/>
              <a:defRPr sz="6500"/>
            </a:lvl4pPr>
            <a:lvl5pPr marL="5900075" indent="0">
              <a:buNone/>
              <a:defRPr sz="6500"/>
            </a:lvl5pPr>
            <a:lvl6pPr marL="7375093" indent="0">
              <a:buNone/>
              <a:defRPr sz="6500"/>
            </a:lvl6pPr>
            <a:lvl7pPr marL="8850112" indent="0">
              <a:buNone/>
              <a:defRPr sz="6500"/>
            </a:lvl7pPr>
            <a:lvl8pPr marL="10325130" indent="0">
              <a:buNone/>
              <a:defRPr sz="6500"/>
            </a:lvl8pPr>
            <a:lvl9pPr marL="11800149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274" y="23665985"/>
            <a:ext cx="12833033" cy="3548845"/>
          </a:xfrm>
        </p:spPr>
        <p:txBody>
          <a:bodyPr/>
          <a:lstStyle>
            <a:lvl1pPr marL="0" indent="0">
              <a:buNone/>
              <a:defRPr sz="4500"/>
            </a:lvl1pPr>
            <a:lvl2pPr marL="1475019" indent="0">
              <a:buNone/>
              <a:defRPr sz="3900"/>
            </a:lvl2pPr>
            <a:lvl3pPr marL="2950037" indent="0">
              <a:buNone/>
              <a:defRPr sz="3200"/>
            </a:lvl3pPr>
            <a:lvl4pPr marL="4425056" indent="0">
              <a:buNone/>
              <a:defRPr sz="2900"/>
            </a:lvl4pPr>
            <a:lvl5pPr marL="5900075" indent="0">
              <a:buNone/>
              <a:defRPr sz="2900"/>
            </a:lvl5pPr>
            <a:lvl6pPr marL="7375093" indent="0">
              <a:buNone/>
              <a:defRPr sz="2900"/>
            </a:lvl6pPr>
            <a:lvl7pPr marL="8850112" indent="0">
              <a:buNone/>
              <a:defRPr sz="2900"/>
            </a:lvl7pPr>
            <a:lvl8pPr marL="10325130" indent="0">
              <a:buNone/>
              <a:defRPr sz="2900"/>
            </a:lvl8pPr>
            <a:lvl9pPr marL="11800149" indent="0">
              <a:buNone/>
              <a:defRPr sz="2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420" y="1210950"/>
            <a:ext cx="19249549" cy="5039783"/>
          </a:xfrm>
          <a:prstGeom prst="rect">
            <a:avLst/>
          </a:prstGeom>
        </p:spPr>
        <p:txBody>
          <a:bodyPr vert="horz" lIns="295004" tIns="147502" rIns="295004" bIns="147502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7055699"/>
            <a:ext cx="19249549" cy="19956144"/>
          </a:xfrm>
          <a:prstGeom prst="rect">
            <a:avLst/>
          </a:prstGeom>
        </p:spPr>
        <p:txBody>
          <a:bodyPr vert="horz" lIns="295004" tIns="147502" rIns="295004" bIns="147502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419" y="28026797"/>
            <a:ext cx="4990624" cy="1609931"/>
          </a:xfrm>
          <a:prstGeom prst="rect">
            <a:avLst/>
          </a:prstGeom>
        </p:spPr>
        <p:txBody>
          <a:bodyPr vert="horz" lIns="295004" tIns="147502" rIns="295004" bIns="147502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5EF3-339B-0F4F-ACB0-CDE1C42DE454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699" y="28026797"/>
            <a:ext cx="6772990" cy="1609931"/>
          </a:xfrm>
          <a:prstGeom prst="rect">
            <a:avLst/>
          </a:prstGeom>
        </p:spPr>
        <p:txBody>
          <a:bodyPr vert="horz" lIns="295004" tIns="147502" rIns="295004" bIns="147502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8345" y="28026797"/>
            <a:ext cx="4990624" cy="1609931"/>
          </a:xfrm>
          <a:prstGeom prst="rect">
            <a:avLst/>
          </a:prstGeom>
        </p:spPr>
        <p:txBody>
          <a:bodyPr vert="horz" lIns="295004" tIns="147502" rIns="295004" bIns="147502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C2E5-900C-E64D-BB86-1C0BD072A0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0 Poster Template (1) copy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1388388" cy="30238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019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264" indent="-1106264" algn="l" defTabSz="1475019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6905" indent="-921887" algn="l" defTabSz="1475019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7547" indent="-737509" algn="l" defTabSz="1475019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2565" indent="-737509" algn="l" defTabSz="1475019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37584" indent="-737509" algn="l" defTabSz="1475019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2603" indent="-737509" algn="l" defTabSz="1475019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7621" indent="-737509" algn="l" defTabSz="1475019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2640" indent="-737509" algn="l" defTabSz="1475019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7658" indent="-737509" algn="l" defTabSz="1475019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019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0037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5056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0075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5093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0112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5130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0149" algn="l" defTabSz="147501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42333" y="2730119"/>
            <a:ext cx="17458066" cy="3135087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/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6600" b="1" dirty="0">
                <a:solidFill>
                  <a:schemeClr val="bg1"/>
                </a:solidFill>
              </a:rPr>
              <a:t>Pre-clinic Questionnaire-What do young adults with type 1 diabetes want to discuss?</a:t>
            </a:r>
            <a:r>
              <a:rPr lang="en-GB" sz="6600" dirty="0"/>
              <a:t/>
            </a:r>
            <a:br>
              <a:rPr lang="en-GB" sz="6600" dirty="0"/>
            </a:br>
            <a:r>
              <a:rPr lang="en-GB" sz="3600" dirty="0" err="1">
                <a:solidFill>
                  <a:schemeClr val="bg1"/>
                </a:solidFill>
              </a:rPr>
              <a:t>A.Scroxton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F.Cook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N.Kelly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D.Kalathil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T.S.Purewal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R.Zaidi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3800" i="1" dirty="0">
                <a:solidFill>
                  <a:schemeClr val="bg1"/>
                </a:solidFill>
              </a:rPr>
              <a:t>Royal Liverpool and Broadgreen University Hospitals NHS Trust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9420" y="7946573"/>
            <a:ext cx="19249549" cy="2037641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4300" dirty="0"/>
              <a:t> 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247440" y="7954205"/>
            <a:ext cx="9252520" cy="914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atin typeface="+mj-lt"/>
              </a:rPr>
              <a:t>Introduction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7440" y="11748774"/>
            <a:ext cx="9292619" cy="914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atin typeface="+mj-lt"/>
              </a:rPr>
              <a:t>Aims and method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595696" y="7974887"/>
            <a:ext cx="10311050" cy="92985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atin typeface="+mj-lt"/>
              </a:rPr>
              <a:t>Results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383507" y="24295711"/>
            <a:ext cx="10523239" cy="914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atin typeface="+mj-lt"/>
              </a:rPr>
              <a:t>Conclusion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5707" y="8933051"/>
            <a:ext cx="873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/>
          </a:p>
        </p:txBody>
      </p:sp>
      <p:sp>
        <p:nvSpPr>
          <p:cNvPr id="29" name="TextBox 5"/>
          <p:cNvSpPr txBox="1"/>
          <p:nvPr/>
        </p:nvSpPr>
        <p:spPr>
          <a:xfrm>
            <a:off x="293637" y="9114910"/>
            <a:ext cx="9206323" cy="23698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Patient engagement during  young adult diabetes clinics can be </a:t>
            </a:r>
            <a:r>
              <a:rPr lang="en-GB" sz="2400" dirty="0" smtClean="0"/>
              <a:t>challenging and  </a:t>
            </a:r>
            <a:r>
              <a:rPr lang="en-GB" sz="2400" dirty="0"/>
              <a:t>multifactorial. In addition, the clinic dropout and non-attendance rates are some of the highest nationally. We aim to focus consultations by using a pre-clinic questionnaire to identify popular lifestyle and diabetes topics among the young adult diabetes clinic patient population</a:t>
            </a:r>
            <a:r>
              <a:rPr lang="en-GB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3811" y="17830800"/>
            <a:ext cx="1847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4" name="TextBox 5"/>
          <p:cNvSpPr txBox="1"/>
          <p:nvPr/>
        </p:nvSpPr>
        <p:spPr>
          <a:xfrm>
            <a:off x="382072" y="12953980"/>
            <a:ext cx="9157987" cy="421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Aims: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analyse the common lifestyle and diabetes related issues our cohort of young adults with type 1 diabetes wanted to discuss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identify common themes and topics chosen by male and female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b="1" dirty="0"/>
              <a:t>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 this qualitative study we analysed 29 pre-clinic questionnaires over 4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Each questionnaire had 16 lifestyle related and 11 diabetes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 There was no limit to choosing the discussion topics</a:t>
            </a:r>
          </a:p>
          <a:p>
            <a:endParaRPr lang="en-GB" sz="2400" b="1" dirty="0"/>
          </a:p>
          <a:p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83077" y="25524517"/>
            <a:ext cx="10523239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Introduction of this pre-clinic questionnaire has given us an insight into the issues young adults with type 1 diabetes most commonly wanted to discuss, highlighted some differences in topics between men and women and, in general, made the clinic consultation more stream-lined.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40" y="8902378"/>
            <a:ext cx="10499056" cy="52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07261" y="14330997"/>
            <a:ext cx="10499056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Lifestyle topics </a:t>
            </a:r>
            <a:r>
              <a:rPr lang="en-GB" sz="2400" dirty="0"/>
              <a:t>chosen on pre clinic questionnaire by male and female patients. Bars show percentage of overall patients who selected topics (m=male, f=female). men more commonly wanted to discuss </a:t>
            </a:r>
            <a:r>
              <a:rPr lang="en-GB" sz="2400" i="1" dirty="0"/>
              <a:t>alcohol</a:t>
            </a:r>
            <a:r>
              <a:rPr lang="en-GB" sz="2400" dirty="0"/>
              <a:t> (20%) and </a:t>
            </a:r>
            <a:r>
              <a:rPr lang="en-GB" sz="2400" i="1" dirty="0"/>
              <a:t>drugs</a:t>
            </a:r>
            <a:r>
              <a:rPr lang="en-GB" sz="2400" dirty="0"/>
              <a:t> (10%) whilst</a:t>
            </a:r>
            <a:r>
              <a:rPr lang="en-GB" sz="2400" i="1" dirty="0"/>
              <a:t> job related issues</a:t>
            </a:r>
            <a:r>
              <a:rPr lang="en-GB" sz="2400" dirty="0"/>
              <a:t> (26.31%) and </a:t>
            </a:r>
            <a:r>
              <a:rPr lang="en-GB" sz="2400" i="1" dirty="0"/>
              <a:t>hormonal problems</a:t>
            </a:r>
            <a:r>
              <a:rPr lang="en-GB" sz="2400" dirty="0"/>
              <a:t> (15.80%) were more commonly discussed amongst women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60" y="16704485"/>
            <a:ext cx="10499056" cy="523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83077" y="22097409"/>
            <a:ext cx="10503476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Diabetes and Diabetes management related</a:t>
            </a:r>
            <a:r>
              <a:rPr lang="en-GB" sz="2400" dirty="0"/>
              <a:t> topics chosen on pre clinic questionnaire. Bars represent overall percentage of patients who selected topics. Common topics for discussion amongst all patients were </a:t>
            </a:r>
            <a:r>
              <a:rPr lang="en-GB" sz="2400" i="1" dirty="0"/>
              <a:t>hypoglycaemia</a:t>
            </a:r>
            <a:r>
              <a:rPr lang="en-GB" sz="2400" dirty="0"/>
              <a:t> (31%), </a:t>
            </a:r>
            <a:r>
              <a:rPr lang="en-GB" sz="2400" i="1" dirty="0"/>
              <a:t>carbohydrate counting</a:t>
            </a:r>
            <a:r>
              <a:rPr lang="en-GB" sz="2400" dirty="0"/>
              <a:t> (31%), </a:t>
            </a:r>
            <a:r>
              <a:rPr lang="en-GB" sz="2400" i="1" dirty="0"/>
              <a:t>injection sites</a:t>
            </a:r>
            <a:r>
              <a:rPr lang="en-GB" sz="2400" dirty="0"/>
              <a:t> (27.6%), </a:t>
            </a:r>
            <a:r>
              <a:rPr lang="en-GB" sz="2400" i="1" dirty="0"/>
              <a:t>glucometer related problems</a:t>
            </a:r>
            <a:r>
              <a:rPr lang="en-GB" sz="2400" dirty="0"/>
              <a:t> (13.8%). Additionally, 10.5% women wanted to discuss </a:t>
            </a:r>
            <a:r>
              <a:rPr lang="en-GB" sz="2400" i="1" dirty="0"/>
              <a:t>infections</a:t>
            </a:r>
            <a:endParaRPr lang="en-GB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31232"/>
              </p:ext>
            </p:extLst>
          </p:nvPr>
        </p:nvGraphicFramePr>
        <p:xfrm>
          <a:off x="293637" y="18844849"/>
          <a:ext cx="5301452" cy="86947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650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0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Issue: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Anything specific?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Sports and exercise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Travel and holiday advice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Alcohol 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Tattoos and body piercing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Driving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Sex/pre-conception advice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Attending music festivals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Drugs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Smoking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Food and diet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Weight issues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Hormonal problems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5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Moving home/ University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Job related issues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34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Need more information resources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82446"/>
              </p:ext>
            </p:extLst>
          </p:nvPr>
        </p:nvGraphicFramePr>
        <p:xfrm>
          <a:off x="5799881" y="18815685"/>
          <a:ext cx="4378834" cy="86492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665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3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9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Issue: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Anything specific?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Hypoglycaemia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Injection sites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Carbohydrate counting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Unpredictable glucose patterns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4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Glucose meter related issues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47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Illness and glucose/ketone monitoring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4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Compliance/missing doses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8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Frequent infections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03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Worsening retinopathy/nephropathy/neuropathy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Insulin regimen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94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Other: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2072" y="17626138"/>
            <a:ext cx="9157987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Figure 1: Pre clinic Diabetes questionnaire. Containing consultation topics on both diabetes and lifestyle issues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388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Pre-clinic Questionnaire-What do young adults with type 1 diabetes want to discuss? A.Scroxton, F.Cook, N.Kelly, D.Kalathil, T.S.Purewal, R.Zaidi  Royal Liverpool and Broadgreen University Hospitals NHS Trust</vt:lpstr>
    </vt:vector>
  </TitlesOfParts>
  <Company>RLBUHT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Gill Rycroft</dc:creator>
  <cp:lastModifiedBy>Zaidi Reza (RQ6) RLBUHT</cp:lastModifiedBy>
  <cp:revision>61</cp:revision>
  <dcterms:created xsi:type="dcterms:W3CDTF">2016-05-12T09:32:57Z</dcterms:created>
  <dcterms:modified xsi:type="dcterms:W3CDTF">2017-05-16T14:30:26Z</dcterms:modified>
</cp:coreProperties>
</file>