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1362" y="2676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4C5D20-EEBE-483E-AFC6-EBBF243C47F2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1"/>
      <dgm:spPr/>
    </dgm:pt>
    <dgm:pt modelId="{D11866CC-B9B4-4BBF-A3BE-1CB63D103B50}">
      <dgm:prSet phldrT="[Text]"/>
      <dgm:spPr>
        <a:ln>
          <a:solidFill>
            <a:srgbClr val="C00000"/>
          </a:solidFill>
        </a:ln>
      </dgm:spPr>
      <dgm:t>
        <a:bodyPr/>
        <a:lstStyle/>
        <a:p>
          <a:r>
            <a:rPr lang="en-GB" dirty="0" smtClean="0"/>
            <a:t>CCG</a:t>
          </a:r>
          <a:endParaRPr lang="en-GB" dirty="0"/>
        </a:p>
      </dgm:t>
    </dgm:pt>
    <dgm:pt modelId="{101B5F6A-88BF-40C8-A517-1BA5F245D82F}" type="parTrans" cxnId="{BA79D285-90A7-489A-9818-4BDC9328B530}">
      <dgm:prSet/>
      <dgm:spPr/>
      <dgm:t>
        <a:bodyPr/>
        <a:lstStyle/>
        <a:p>
          <a:endParaRPr lang="en-GB"/>
        </a:p>
      </dgm:t>
    </dgm:pt>
    <dgm:pt modelId="{F35AFD17-CC16-49C0-91BC-E1DEE14838BE}" type="sibTrans" cxnId="{BA79D285-90A7-489A-9818-4BDC9328B530}">
      <dgm:prSet/>
      <dgm:spPr/>
      <dgm:t>
        <a:bodyPr/>
        <a:lstStyle/>
        <a:p>
          <a:endParaRPr lang="en-GB"/>
        </a:p>
      </dgm:t>
    </dgm:pt>
    <dgm:pt modelId="{02EC9155-F4DC-4422-83DA-4C12836DF0F6}">
      <dgm:prSet phldrT="[Text]"/>
      <dgm:spPr>
        <a:ln>
          <a:solidFill>
            <a:srgbClr val="C00000"/>
          </a:solidFill>
        </a:ln>
      </dgm:spPr>
      <dgm:t>
        <a:bodyPr/>
        <a:lstStyle/>
        <a:p>
          <a:r>
            <a:rPr lang="en-GB" dirty="0" smtClean="0"/>
            <a:t>NHS Trust Hospital</a:t>
          </a:r>
          <a:endParaRPr lang="en-GB" dirty="0"/>
        </a:p>
      </dgm:t>
    </dgm:pt>
    <dgm:pt modelId="{83BA3C16-3CFA-496D-90A8-23165E6145BE}" type="parTrans" cxnId="{36FEA168-9506-4097-94DE-5DBDF4E1BC0F}">
      <dgm:prSet/>
      <dgm:spPr/>
      <dgm:t>
        <a:bodyPr/>
        <a:lstStyle/>
        <a:p>
          <a:endParaRPr lang="en-GB"/>
        </a:p>
      </dgm:t>
    </dgm:pt>
    <dgm:pt modelId="{688B1AD1-FA6A-4699-9A2F-3042ED18F9DE}" type="sibTrans" cxnId="{36FEA168-9506-4097-94DE-5DBDF4E1BC0F}">
      <dgm:prSet/>
      <dgm:spPr/>
      <dgm:t>
        <a:bodyPr/>
        <a:lstStyle/>
        <a:p>
          <a:endParaRPr lang="en-GB"/>
        </a:p>
      </dgm:t>
    </dgm:pt>
    <dgm:pt modelId="{40A047D4-B7A1-47B5-950E-7383D9CADE11}">
      <dgm:prSet phldrT="[Text]"/>
      <dgm:spPr>
        <a:ln>
          <a:solidFill>
            <a:srgbClr val="C00000"/>
          </a:solidFill>
        </a:ln>
      </dgm:spPr>
      <dgm:t>
        <a:bodyPr/>
        <a:lstStyle/>
        <a:p>
          <a:r>
            <a:rPr lang="en-GB" dirty="0" smtClean="0"/>
            <a:t>Social enterprise</a:t>
          </a:r>
          <a:endParaRPr lang="en-GB" dirty="0"/>
        </a:p>
      </dgm:t>
    </dgm:pt>
    <dgm:pt modelId="{DCCE7896-043E-455B-AB75-CB70EA6CC938}" type="parTrans" cxnId="{1FACB880-7241-4816-9873-6EFBBF651154}">
      <dgm:prSet/>
      <dgm:spPr/>
      <dgm:t>
        <a:bodyPr/>
        <a:lstStyle/>
        <a:p>
          <a:endParaRPr lang="en-GB"/>
        </a:p>
      </dgm:t>
    </dgm:pt>
    <dgm:pt modelId="{84B82B2C-953B-4C88-B3AC-74CABAD4B6BD}" type="sibTrans" cxnId="{1FACB880-7241-4816-9873-6EFBBF651154}">
      <dgm:prSet/>
      <dgm:spPr/>
      <dgm:t>
        <a:bodyPr/>
        <a:lstStyle/>
        <a:p>
          <a:endParaRPr lang="en-GB"/>
        </a:p>
      </dgm:t>
    </dgm:pt>
    <dgm:pt modelId="{C3E16F48-46D4-4BE3-96B9-60ED7835907B}">
      <dgm:prSet/>
      <dgm:spPr>
        <a:ln>
          <a:solidFill>
            <a:srgbClr val="C00000"/>
          </a:solidFill>
        </a:ln>
      </dgm:spPr>
      <dgm:t>
        <a:bodyPr/>
        <a:lstStyle/>
        <a:p>
          <a:r>
            <a:rPr lang="en-GB" dirty="0" smtClean="0"/>
            <a:t>General</a:t>
          </a:r>
        </a:p>
        <a:p>
          <a:r>
            <a:rPr lang="en-GB" dirty="0" smtClean="0"/>
            <a:t>Practice</a:t>
          </a:r>
          <a:endParaRPr lang="en-GB" dirty="0"/>
        </a:p>
      </dgm:t>
    </dgm:pt>
    <dgm:pt modelId="{1D4FF4F6-CAF6-495A-8795-5C0616C247B5}" type="parTrans" cxnId="{14383166-A0CA-41FE-BF6F-74CAF3F8CFFD}">
      <dgm:prSet/>
      <dgm:spPr/>
      <dgm:t>
        <a:bodyPr/>
        <a:lstStyle/>
        <a:p>
          <a:endParaRPr lang="en-GB"/>
        </a:p>
      </dgm:t>
    </dgm:pt>
    <dgm:pt modelId="{DD832A11-E62F-44BA-A5BA-33BB83E5936F}" type="sibTrans" cxnId="{14383166-A0CA-41FE-BF6F-74CAF3F8CFFD}">
      <dgm:prSet/>
      <dgm:spPr/>
      <dgm:t>
        <a:bodyPr/>
        <a:lstStyle/>
        <a:p>
          <a:endParaRPr lang="en-GB"/>
        </a:p>
      </dgm:t>
    </dgm:pt>
    <dgm:pt modelId="{44AA70ED-74AF-445B-A753-3908598E1268}">
      <dgm:prSet/>
      <dgm:spPr>
        <a:ln>
          <a:solidFill>
            <a:srgbClr val="C00000"/>
          </a:solidFill>
        </a:ln>
      </dgm:spPr>
      <dgm:t>
        <a:bodyPr/>
        <a:lstStyle/>
        <a:p>
          <a:r>
            <a:rPr lang="en-GB" dirty="0" smtClean="0"/>
            <a:t>Nursing and residential homes</a:t>
          </a:r>
          <a:endParaRPr lang="en-GB" dirty="0"/>
        </a:p>
      </dgm:t>
    </dgm:pt>
    <dgm:pt modelId="{109C44E9-296F-4684-9F04-8B401F092B35}" type="parTrans" cxnId="{A974E24A-9FE0-42FE-83E5-31E757E647F1}">
      <dgm:prSet/>
      <dgm:spPr/>
      <dgm:t>
        <a:bodyPr/>
        <a:lstStyle/>
        <a:p>
          <a:endParaRPr lang="en-GB"/>
        </a:p>
      </dgm:t>
    </dgm:pt>
    <dgm:pt modelId="{874A2CE4-976D-4F87-853E-7D25FEEAE4A4}" type="sibTrans" cxnId="{A974E24A-9FE0-42FE-83E5-31E757E647F1}">
      <dgm:prSet/>
      <dgm:spPr/>
      <dgm:t>
        <a:bodyPr/>
        <a:lstStyle/>
        <a:p>
          <a:endParaRPr lang="en-GB"/>
        </a:p>
      </dgm:t>
    </dgm:pt>
    <dgm:pt modelId="{9766B69B-EEEA-4BF2-808A-F37E76E4D5F0}">
      <dgm:prSet/>
      <dgm:spPr>
        <a:ln>
          <a:solidFill>
            <a:srgbClr val="C00000"/>
          </a:solidFill>
        </a:ln>
      </dgm:spPr>
      <dgm:t>
        <a:bodyPr/>
        <a:lstStyle/>
        <a:p>
          <a:r>
            <a:rPr lang="en-GB" dirty="0" smtClean="0">
              <a:solidFill>
                <a:srgbClr val="FF0000"/>
              </a:solidFill>
            </a:rPr>
            <a:t>Patient</a:t>
          </a:r>
        </a:p>
        <a:p>
          <a:r>
            <a:rPr lang="en-GB" dirty="0" smtClean="0">
              <a:solidFill>
                <a:srgbClr val="FF0000"/>
              </a:solidFill>
            </a:rPr>
            <a:t>and carer</a:t>
          </a:r>
          <a:endParaRPr lang="en-GB" dirty="0">
            <a:solidFill>
              <a:srgbClr val="FF0000"/>
            </a:solidFill>
          </a:endParaRPr>
        </a:p>
      </dgm:t>
    </dgm:pt>
    <dgm:pt modelId="{DA9E7E2D-FDC0-4EFE-B923-981DEFDBC235}" type="parTrans" cxnId="{AF78DE31-57B2-47B3-9712-EE4B20ED18D9}">
      <dgm:prSet/>
      <dgm:spPr/>
      <dgm:t>
        <a:bodyPr/>
        <a:lstStyle/>
        <a:p>
          <a:endParaRPr lang="en-GB"/>
        </a:p>
      </dgm:t>
    </dgm:pt>
    <dgm:pt modelId="{53FA39E4-FAC7-4F8B-AC6E-95D256664A19}" type="sibTrans" cxnId="{AF78DE31-57B2-47B3-9712-EE4B20ED18D9}">
      <dgm:prSet/>
      <dgm:spPr/>
      <dgm:t>
        <a:bodyPr/>
        <a:lstStyle/>
        <a:p>
          <a:endParaRPr lang="en-GB"/>
        </a:p>
      </dgm:t>
    </dgm:pt>
    <dgm:pt modelId="{1FC4A50E-74D0-4173-AA50-F2EE9AF53058}" type="pres">
      <dgm:prSet presAssocID="{E24C5D20-EEBE-483E-AFC6-EBBF243C47F2}" presName="Name0" presStyleCnt="0">
        <dgm:presLayoutVars>
          <dgm:chMax val="7"/>
          <dgm:dir/>
          <dgm:resizeHandles val="exact"/>
        </dgm:presLayoutVars>
      </dgm:prSet>
      <dgm:spPr/>
    </dgm:pt>
    <dgm:pt modelId="{02D1FF66-999E-430E-B13C-E45592389B58}" type="pres">
      <dgm:prSet presAssocID="{E24C5D20-EEBE-483E-AFC6-EBBF243C47F2}" presName="ellipse1" presStyleLbl="vennNode1" presStyleIdx="0" presStyleCnt="6" custLinFactX="95658" custLinFactNeighborX="100000" custLinFactNeighborY="3511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C398D2D-997F-47FA-8558-711D789BA09E}" type="pres">
      <dgm:prSet presAssocID="{E24C5D20-EEBE-483E-AFC6-EBBF243C47F2}" presName="ellipse2" presStyleLbl="vennNode1" presStyleIdx="1" presStyleCnt="6" custLinFactNeighborX="-48362" custLinFactNeighborY="-6635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A81C53-0DC6-434D-AF49-25EF8DBEC9F7}" type="pres">
      <dgm:prSet presAssocID="{E24C5D20-EEBE-483E-AFC6-EBBF243C47F2}" presName="ellipse3" presStyleLbl="vennNode1" presStyleIdx="2" presStyleCnt="6" custLinFactNeighborX="-31042" custLinFactNeighborY="2862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0A31F8-E8C4-47D8-BEA1-EE054C840281}" type="pres">
      <dgm:prSet presAssocID="{E24C5D20-EEBE-483E-AFC6-EBBF243C47F2}" presName="ellipse4" presStyleLbl="vennNode1" presStyleIdx="3" presStyleCnt="6" custLinFactNeighborX="-14812" custLinFactNeighborY="1389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125BDEC-CB38-48EE-BF6B-04000EB0A210}" type="pres">
      <dgm:prSet presAssocID="{E24C5D20-EEBE-483E-AFC6-EBBF243C47F2}" presName="ellipse5" presStyleLbl="vennNode1" presStyleIdx="4" presStyleCnt="6" custLinFactNeighborX="-65683" custLinFactNeighborY="-1543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9C94F9-8853-406F-92BB-B450DCA808FC}" type="pres">
      <dgm:prSet presAssocID="{E24C5D20-EEBE-483E-AFC6-EBBF243C47F2}" presName="ellipse6" presStyleLbl="vennNode1" presStyleIdx="5" presStyleCnt="6" custLinFactX="-100000" custLinFactNeighborX="-156113" custLinFactNeighborY="113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A8CCD0A-D28E-42B4-864D-9ACBB6E6C49A}" type="presOf" srcId="{C3E16F48-46D4-4BE3-96B9-60ED7835907B}" destId="{AC398D2D-997F-47FA-8558-711D789BA09E}" srcOrd="0" destOrd="0" presId="urn:microsoft.com/office/officeart/2005/8/layout/rings+Icon"/>
    <dgm:cxn modelId="{59C4BB71-2E2F-4C33-9B28-CA995F6B9424}" type="presOf" srcId="{40A047D4-B7A1-47B5-950E-7383D9CADE11}" destId="{B125BDEC-CB38-48EE-BF6B-04000EB0A210}" srcOrd="0" destOrd="0" presId="urn:microsoft.com/office/officeart/2005/8/layout/rings+Icon"/>
    <dgm:cxn modelId="{36FEA168-9506-4097-94DE-5DBDF4E1BC0F}" srcId="{E24C5D20-EEBE-483E-AFC6-EBBF243C47F2}" destId="{02EC9155-F4DC-4422-83DA-4C12836DF0F6}" srcOrd="3" destOrd="0" parTransId="{83BA3C16-3CFA-496D-90A8-23165E6145BE}" sibTransId="{688B1AD1-FA6A-4699-9A2F-3042ED18F9DE}"/>
    <dgm:cxn modelId="{A974E24A-9FE0-42FE-83E5-31E757E647F1}" srcId="{E24C5D20-EEBE-483E-AFC6-EBBF243C47F2}" destId="{44AA70ED-74AF-445B-A753-3908598E1268}" srcOrd="5" destOrd="0" parTransId="{109C44E9-296F-4684-9F04-8B401F092B35}" sibTransId="{874A2CE4-976D-4F87-853E-7D25FEEAE4A4}"/>
    <dgm:cxn modelId="{14383166-A0CA-41FE-BF6F-74CAF3F8CFFD}" srcId="{E24C5D20-EEBE-483E-AFC6-EBBF243C47F2}" destId="{C3E16F48-46D4-4BE3-96B9-60ED7835907B}" srcOrd="1" destOrd="0" parTransId="{1D4FF4F6-CAF6-495A-8795-5C0616C247B5}" sibTransId="{DD832A11-E62F-44BA-A5BA-33BB83E5936F}"/>
    <dgm:cxn modelId="{139A2F48-A625-4E04-BE4C-93FACF2B5B00}" type="presOf" srcId="{E24C5D20-EEBE-483E-AFC6-EBBF243C47F2}" destId="{1FC4A50E-74D0-4173-AA50-F2EE9AF53058}" srcOrd="0" destOrd="0" presId="urn:microsoft.com/office/officeart/2005/8/layout/rings+Icon"/>
    <dgm:cxn modelId="{1FACB880-7241-4816-9873-6EFBBF651154}" srcId="{E24C5D20-EEBE-483E-AFC6-EBBF243C47F2}" destId="{40A047D4-B7A1-47B5-950E-7383D9CADE11}" srcOrd="4" destOrd="0" parTransId="{DCCE7896-043E-455B-AB75-CB70EA6CC938}" sibTransId="{84B82B2C-953B-4C88-B3AC-74CABAD4B6BD}"/>
    <dgm:cxn modelId="{CA47E7C1-CC87-474E-937D-93B6ADDB88C7}" type="presOf" srcId="{D11866CC-B9B4-4BBF-A3BE-1CB63D103B50}" destId="{02D1FF66-999E-430E-B13C-E45592389B58}" srcOrd="0" destOrd="0" presId="urn:microsoft.com/office/officeart/2005/8/layout/rings+Icon"/>
    <dgm:cxn modelId="{912AE5DE-5595-4FB9-946C-BD9F2403C7A0}" type="presOf" srcId="{44AA70ED-74AF-445B-A753-3908598E1268}" destId="{9E9C94F9-8853-406F-92BB-B450DCA808FC}" srcOrd="0" destOrd="0" presId="urn:microsoft.com/office/officeart/2005/8/layout/rings+Icon"/>
    <dgm:cxn modelId="{5CC51826-E4E1-4D13-A0EE-772A8E8DE5BD}" type="presOf" srcId="{02EC9155-F4DC-4422-83DA-4C12836DF0F6}" destId="{310A31F8-E8C4-47D8-BEA1-EE054C840281}" srcOrd="0" destOrd="0" presId="urn:microsoft.com/office/officeart/2005/8/layout/rings+Icon"/>
    <dgm:cxn modelId="{AF78DE31-57B2-47B3-9712-EE4B20ED18D9}" srcId="{E24C5D20-EEBE-483E-AFC6-EBBF243C47F2}" destId="{9766B69B-EEEA-4BF2-808A-F37E76E4D5F0}" srcOrd="2" destOrd="0" parTransId="{DA9E7E2D-FDC0-4EFE-B923-981DEFDBC235}" sibTransId="{53FA39E4-FAC7-4F8B-AC6E-95D256664A19}"/>
    <dgm:cxn modelId="{01900DB3-6C4D-42E1-AE7A-1E29B161DBAE}" type="presOf" srcId="{9766B69B-EEEA-4BF2-808A-F37E76E4D5F0}" destId="{4DA81C53-0DC6-434D-AF49-25EF8DBEC9F7}" srcOrd="0" destOrd="0" presId="urn:microsoft.com/office/officeart/2005/8/layout/rings+Icon"/>
    <dgm:cxn modelId="{BA79D285-90A7-489A-9818-4BDC9328B530}" srcId="{E24C5D20-EEBE-483E-AFC6-EBBF243C47F2}" destId="{D11866CC-B9B4-4BBF-A3BE-1CB63D103B50}" srcOrd="0" destOrd="0" parTransId="{101B5F6A-88BF-40C8-A517-1BA5F245D82F}" sibTransId="{F35AFD17-CC16-49C0-91BC-E1DEE14838BE}"/>
    <dgm:cxn modelId="{EF0C1F3F-2668-453D-95C8-C156559854ED}" type="presParOf" srcId="{1FC4A50E-74D0-4173-AA50-F2EE9AF53058}" destId="{02D1FF66-999E-430E-B13C-E45592389B58}" srcOrd="0" destOrd="0" presId="urn:microsoft.com/office/officeart/2005/8/layout/rings+Icon"/>
    <dgm:cxn modelId="{D44821DE-1771-40E3-9124-5AC2CD0417AF}" type="presParOf" srcId="{1FC4A50E-74D0-4173-AA50-F2EE9AF53058}" destId="{AC398D2D-997F-47FA-8558-711D789BA09E}" srcOrd="1" destOrd="0" presId="urn:microsoft.com/office/officeart/2005/8/layout/rings+Icon"/>
    <dgm:cxn modelId="{4A2FD106-B00B-4751-8F63-C84C515F5D78}" type="presParOf" srcId="{1FC4A50E-74D0-4173-AA50-F2EE9AF53058}" destId="{4DA81C53-0DC6-434D-AF49-25EF8DBEC9F7}" srcOrd="2" destOrd="0" presId="urn:microsoft.com/office/officeart/2005/8/layout/rings+Icon"/>
    <dgm:cxn modelId="{61B563FD-95EE-4566-B53A-05C6EA60C8D3}" type="presParOf" srcId="{1FC4A50E-74D0-4173-AA50-F2EE9AF53058}" destId="{310A31F8-E8C4-47D8-BEA1-EE054C840281}" srcOrd="3" destOrd="0" presId="urn:microsoft.com/office/officeart/2005/8/layout/rings+Icon"/>
    <dgm:cxn modelId="{C44861A0-1524-4FEE-99E3-325D1C4D1B0D}" type="presParOf" srcId="{1FC4A50E-74D0-4173-AA50-F2EE9AF53058}" destId="{B125BDEC-CB38-48EE-BF6B-04000EB0A210}" srcOrd="4" destOrd="0" presId="urn:microsoft.com/office/officeart/2005/8/layout/rings+Icon"/>
    <dgm:cxn modelId="{251A731A-95FD-4F04-A79E-CA475818D215}" type="presParOf" srcId="{1FC4A50E-74D0-4173-AA50-F2EE9AF53058}" destId="{9E9C94F9-8853-406F-92BB-B450DCA808FC}" srcOrd="5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1FF66-999E-430E-B13C-E45592389B58}">
      <dsp:nvSpPr>
        <dsp:cNvPr id="0" name=""/>
        <dsp:cNvSpPr/>
      </dsp:nvSpPr>
      <dsp:spPr>
        <a:xfrm>
          <a:off x="4476320" y="1753593"/>
          <a:ext cx="2287828" cy="2287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CCG</a:t>
          </a:r>
          <a:endParaRPr lang="en-GB" sz="2500" kern="1200" dirty="0"/>
        </a:p>
      </dsp:txBody>
      <dsp:txXfrm>
        <a:off x="4811365" y="2088654"/>
        <a:ext cx="1617738" cy="1617821"/>
      </dsp:txXfrm>
    </dsp:sp>
    <dsp:sp modelId="{AC398D2D-997F-47FA-8558-711D789BA09E}">
      <dsp:nvSpPr>
        <dsp:cNvPr id="0" name=""/>
        <dsp:cNvSpPr/>
      </dsp:nvSpPr>
      <dsp:spPr>
        <a:xfrm>
          <a:off x="81914" y="906542"/>
          <a:ext cx="2287828" cy="2287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General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Practice</a:t>
          </a:r>
          <a:endParaRPr lang="en-GB" sz="2500" kern="1200" dirty="0"/>
        </a:p>
      </dsp:txBody>
      <dsp:txXfrm>
        <a:off x="416959" y="1241603"/>
        <a:ext cx="1617738" cy="1617821"/>
      </dsp:txXfrm>
    </dsp:sp>
    <dsp:sp modelId="{4DA81C53-0DC6-434D-AF49-25EF8DBEC9F7}">
      <dsp:nvSpPr>
        <dsp:cNvPr id="0" name=""/>
        <dsp:cNvSpPr/>
      </dsp:nvSpPr>
      <dsp:spPr>
        <a:xfrm>
          <a:off x="1666520" y="1605060"/>
          <a:ext cx="2287828" cy="2287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>
              <a:solidFill>
                <a:srgbClr val="FF0000"/>
              </a:solidFill>
            </a:rPr>
            <a:t>Patient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>
              <a:solidFill>
                <a:srgbClr val="FF0000"/>
              </a:solidFill>
            </a:rPr>
            <a:t>and carer</a:t>
          </a:r>
          <a:endParaRPr lang="en-GB" sz="2500" kern="1200" dirty="0">
            <a:solidFill>
              <a:srgbClr val="FF0000"/>
            </a:solidFill>
          </a:endParaRPr>
        </a:p>
      </dsp:txBody>
      <dsp:txXfrm>
        <a:off x="2001565" y="1940121"/>
        <a:ext cx="1617738" cy="1617821"/>
      </dsp:txXfrm>
    </dsp:sp>
    <dsp:sp modelId="{310A31F8-E8C4-47D8-BEA1-EE054C840281}">
      <dsp:nvSpPr>
        <dsp:cNvPr id="0" name=""/>
        <dsp:cNvSpPr/>
      </dsp:nvSpPr>
      <dsp:spPr>
        <a:xfrm>
          <a:off x="3226189" y="2742617"/>
          <a:ext cx="2287828" cy="2287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NHS Trust Hospital</a:t>
          </a:r>
          <a:endParaRPr lang="en-GB" sz="2500" kern="1200" dirty="0"/>
        </a:p>
      </dsp:txBody>
      <dsp:txXfrm>
        <a:off x="3561234" y="3077678"/>
        <a:ext cx="1617738" cy="1617821"/>
      </dsp:txXfrm>
    </dsp:sp>
    <dsp:sp modelId="{B125BDEC-CB38-48EE-BF6B-04000EB0A210}">
      <dsp:nvSpPr>
        <dsp:cNvPr id="0" name=""/>
        <dsp:cNvSpPr/>
      </dsp:nvSpPr>
      <dsp:spPr>
        <a:xfrm>
          <a:off x="3250702" y="596946"/>
          <a:ext cx="2287828" cy="2287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Social enterprise</a:t>
          </a:r>
          <a:endParaRPr lang="en-GB" sz="2500" kern="1200" dirty="0"/>
        </a:p>
      </dsp:txBody>
      <dsp:txXfrm>
        <a:off x="3585747" y="932007"/>
        <a:ext cx="1617738" cy="1617821"/>
      </dsp:txXfrm>
    </dsp:sp>
    <dsp:sp modelId="{9E9C94F9-8853-406F-92BB-B450DCA808FC}">
      <dsp:nvSpPr>
        <dsp:cNvPr id="0" name=""/>
        <dsp:cNvSpPr/>
      </dsp:nvSpPr>
      <dsp:spPr>
        <a:xfrm>
          <a:off x="82344" y="2685190"/>
          <a:ext cx="2287828" cy="22879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Nursing and residential homes</a:t>
          </a:r>
          <a:endParaRPr lang="en-GB" sz="2500" kern="1200" dirty="0"/>
        </a:p>
      </dsp:txBody>
      <dsp:txXfrm>
        <a:off x="417389" y="3020251"/>
        <a:ext cx="1617738" cy="1617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33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26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552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47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12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0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436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44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3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490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88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189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7033-CB60-4D48-8BD2-23F5F68B36A3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3"/>
            <a:ext cx="6772487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F8EB7-161E-4398-B834-ADBD777D9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07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2520" y="594371"/>
            <a:ext cx="15816748" cy="2520280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>HES data, patient experience and local statistics</a:t>
            </a:r>
            <a:br>
              <a:rPr lang="en-GB" sz="3600" b="1" dirty="0" smtClean="0"/>
            </a:br>
            <a:r>
              <a:rPr lang="en-GB" sz="3600" b="1" dirty="0" smtClean="0"/>
              <a:t> in diabetes foot care in the South West- </a:t>
            </a:r>
            <a:r>
              <a:rPr lang="en-GB" sz="3600" b="1" dirty="0"/>
              <a:t>can peer reviews of diabetes foot care services improve outcomes?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2400" dirty="0" smtClean="0"/>
              <a:t>R B Paisey, D Browne, M </a:t>
            </a:r>
            <a:r>
              <a:rPr lang="en-GB" sz="2400" dirty="0" err="1" smtClean="0"/>
              <a:t>Bamford</a:t>
            </a:r>
            <a:r>
              <a:rPr lang="en-GB" sz="2400" dirty="0"/>
              <a:t> </a:t>
            </a:r>
            <a:r>
              <a:rPr lang="en-GB" sz="2400" dirty="0" smtClean="0"/>
              <a:t>of the South West Strategic Clinical Network (Cardiovascular)</a:t>
            </a:r>
            <a:endParaRPr lang="en-GB" sz="2400" dirty="0"/>
          </a:p>
        </p:txBody>
      </p:sp>
      <p:pic>
        <p:nvPicPr>
          <p:cNvPr id="6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541" y="4292039"/>
            <a:ext cx="4419600" cy="6305550"/>
          </a:xfrm>
        </p:spPr>
      </p:pic>
      <p:sp>
        <p:nvSpPr>
          <p:cNvPr id="7" name="Rectangle 6"/>
          <p:cNvSpPr/>
          <p:nvPr/>
        </p:nvSpPr>
        <p:spPr>
          <a:xfrm>
            <a:off x="5940872" y="5637700"/>
            <a:ext cx="3762524" cy="31085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 defTabSz="914400">
              <a:spcBef>
                <a:spcPct val="20000"/>
              </a:spcBef>
            </a:pPr>
            <a:r>
              <a:rPr lang="en-GB" sz="2800" dirty="0">
                <a:solidFill>
                  <a:prstClr val="black"/>
                </a:solidFill>
              </a:rPr>
              <a:t>Excuses or challenges!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</a:rPr>
              <a:t>Age 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</a:rPr>
              <a:t>Ethnicity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</a:rPr>
              <a:t>Legacy effect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</a:rPr>
              <a:t>Rural population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</a:rPr>
              <a:t>Lack of detail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3" y="287451"/>
            <a:ext cx="2662041" cy="67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0261352" y="3719756"/>
            <a:ext cx="10693400" cy="138499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>
            <a:spAutoFit/>
          </a:bodyPr>
          <a:lstStyle/>
          <a:p>
            <a:r>
              <a:rPr lang="en-GB" sz="2800" dirty="0" smtClean="0"/>
              <a:t>To make multidisciplinary team peer review visits to all 11 CCGs (14 acute trusts) in the SW 2014-2015</a:t>
            </a:r>
          </a:p>
          <a:p>
            <a:r>
              <a:rPr lang="en-GB" sz="2800" dirty="0" smtClean="0"/>
              <a:t>To chart progress from previous NHS Diabetes reviews 2012-2013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933117" y="292669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Aims</a:t>
            </a:r>
            <a:endParaRPr lang="en-GB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4699132" y="3298180"/>
            <a:ext cx="2514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Introduction</a:t>
            </a:r>
            <a:endParaRPr lang="en-GB" sz="3600" dirty="0"/>
          </a:p>
        </p:txBody>
      </p:sp>
      <p:sp>
        <p:nvSpPr>
          <p:cNvPr id="13" name="Rectangle 12"/>
          <p:cNvSpPr/>
          <p:nvPr/>
        </p:nvSpPr>
        <p:spPr>
          <a:xfrm>
            <a:off x="10255617" y="6018174"/>
            <a:ext cx="10693400" cy="267765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>
            <a:spAutoFit/>
          </a:bodyPr>
          <a:lstStyle/>
          <a:p>
            <a:r>
              <a:rPr lang="en-GB" sz="2800" b="1" dirty="0" smtClean="0"/>
              <a:t>Acquisition of preliminary information including:</a:t>
            </a:r>
          </a:p>
          <a:p>
            <a:r>
              <a:rPr lang="en-GB" sz="2800" dirty="0" smtClean="0"/>
              <a:t>Report of previous NHS Diabetes review  </a:t>
            </a:r>
          </a:p>
          <a:p>
            <a:r>
              <a:rPr lang="en-GB" sz="2800" dirty="0" smtClean="0"/>
              <a:t>Within area variation in amputation rates  </a:t>
            </a:r>
          </a:p>
          <a:p>
            <a:r>
              <a:rPr lang="en-GB" sz="2800" dirty="0" smtClean="0"/>
              <a:t>CCG and MDT patient and staff profiles</a:t>
            </a:r>
          </a:p>
          <a:p>
            <a:r>
              <a:rPr lang="en-GB" sz="2800" dirty="0" smtClean="0"/>
              <a:t>Pathways and guidelines   </a:t>
            </a:r>
          </a:p>
          <a:p>
            <a:r>
              <a:rPr lang="en-GB" sz="2800" dirty="0" smtClean="0"/>
              <a:t>Historical HES data                                                                                                                                  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11030367" y="5314534"/>
            <a:ext cx="6913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Methods 1-preliminary information </a:t>
            </a:r>
            <a:endParaRPr lang="en-GB" sz="3600" dirty="0"/>
          </a:p>
        </p:txBody>
      </p:sp>
      <p:sp>
        <p:nvSpPr>
          <p:cNvPr id="15" name="Rectangle 14"/>
          <p:cNvSpPr/>
          <p:nvPr/>
        </p:nvSpPr>
        <p:spPr>
          <a:xfrm>
            <a:off x="10098771" y="9702808"/>
            <a:ext cx="10693400" cy="353943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>
            <a:spAutoFit/>
          </a:bodyPr>
          <a:lstStyle/>
          <a:p>
            <a:r>
              <a:rPr lang="en-GB" sz="2800" b="1" dirty="0" smtClean="0"/>
              <a:t>Reviewers-Podiatry leads; diabetologists; surgeons; SW SCN Quality Improvement Lead </a:t>
            </a:r>
          </a:p>
          <a:p>
            <a:r>
              <a:rPr lang="en-GB" sz="2800" dirty="0" smtClean="0"/>
              <a:t>4 patient interviews</a:t>
            </a:r>
          </a:p>
          <a:p>
            <a:r>
              <a:rPr lang="en-GB" sz="2800" dirty="0" smtClean="0"/>
              <a:t>10 case note reviews</a:t>
            </a:r>
          </a:p>
          <a:p>
            <a:r>
              <a:rPr lang="en-GB" sz="2800" dirty="0" smtClean="0"/>
              <a:t>Primary care and CCG perspective</a:t>
            </a:r>
          </a:p>
          <a:p>
            <a:r>
              <a:rPr lang="en-GB" sz="2800" dirty="0" smtClean="0"/>
              <a:t>Community podiatry provision skill mix and waiting times</a:t>
            </a:r>
          </a:p>
          <a:p>
            <a:r>
              <a:rPr lang="en-GB" sz="2800" dirty="0" smtClean="0"/>
              <a:t>MDT and Hospital staff and facilities</a:t>
            </a:r>
          </a:p>
          <a:p>
            <a:r>
              <a:rPr lang="en-GB" sz="2800" dirty="0" smtClean="0"/>
              <a:t>Admin support and communication</a:t>
            </a:r>
            <a:endParaRPr lang="en-GB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12672351" y="9029237"/>
            <a:ext cx="3936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Methods 2- the visit</a:t>
            </a:r>
            <a:endParaRPr lang="en-GB" sz="3600" dirty="0"/>
          </a:p>
        </p:txBody>
      </p:sp>
      <p:graphicFrame>
        <p:nvGraphicFramePr>
          <p:cNvPr id="1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9784609"/>
              </p:ext>
            </p:extLst>
          </p:nvPr>
        </p:nvGraphicFramePr>
        <p:xfrm>
          <a:off x="828304" y="11906505"/>
          <a:ext cx="8229600" cy="56626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210031" y="16522947"/>
            <a:ext cx="6216830" cy="46166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+mj-lt"/>
              </a:rPr>
              <a:t>Specialised 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commissioning</a:t>
            </a:r>
            <a:r>
              <a:rPr lang="en-GB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+mj-lt"/>
              </a:rPr>
              <a:t>for vascular services</a:t>
            </a:r>
            <a:endParaRPr lang="en-GB" sz="24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4719" y="11652092"/>
            <a:ext cx="8323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Results 1 heterogeneity of service provision</a:t>
            </a:r>
            <a:endParaRPr lang="en-GB" sz="3600" dirty="0"/>
          </a:p>
        </p:txBody>
      </p:sp>
      <p:sp>
        <p:nvSpPr>
          <p:cNvPr id="20" name="Rectangle 19"/>
          <p:cNvSpPr/>
          <p:nvPr/>
        </p:nvSpPr>
        <p:spPr>
          <a:xfrm>
            <a:off x="12672351" y="14623732"/>
            <a:ext cx="6859054" cy="397031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GB" sz="2800" dirty="0" smtClean="0"/>
              <a:t>Practice referral of all high risk patients</a:t>
            </a:r>
          </a:p>
          <a:p>
            <a:r>
              <a:rPr lang="en-GB" sz="2800" dirty="0" smtClean="0"/>
              <a:t>Virtual clinics and community staff education</a:t>
            </a:r>
          </a:p>
          <a:p>
            <a:r>
              <a:rPr lang="en-GB" sz="2800" dirty="0" smtClean="0"/>
              <a:t>Summary sheets for new ulcer cases</a:t>
            </a:r>
          </a:p>
          <a:p>
            <a:r>
              <a:rPr lang="en-GB" sz="2800" dirty="0" smtClean="0"/>
              <a:t>Accessible electronic records</a:t>
            </a:r>
          </a:p>
          <a:p>
            <a:r>
              <a:rPr lang="en-GB" sz="2800" dirty="0" smtClean="0"/>
              <a:t>Early curative surgery for osteomyelitis</a:t>
            </a:r>
          </a:p>
          <a:p>
            <a:r>
              <a:rPr lang="en-GB" sz="2800" dirty="0" smtClean="0"/>
              <a:t>Podiatrist prescribers</a:t>
            </a:r>
          </a:p>
          <a:p>
            <a:r>
              <a:rPr lang="en-GB" sz="2800" dirty="0" smtClean="0"/>
              <a:t>Integrated care pathways and liaison</a:t>
            </a:r>
          </a:p>
          <a:p>
            <a:r>
              <a:rPr lang="en-GB" sz="2800" dirty="0" smtClean="0"/>
              <a:t>Orthotics available and prompt</a:t>
            </a:r>
          </a:p>
          <a:p>
            <a:r>
              <a:rPr lang="en-GB" sz="2800" dirty="0" smtClean="0"/>
              <a:t>Vascular surgery support to Spoke Hospitals</a:t>
            </a:r>
            <a:endParaRPr lang="en-GB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13732417" y="13860300"/>
            <a:ext cx="46153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Results 2-Good Practice</a:t>
            </a:r>
            <a:endParaRPr lang="en-GB" sz="3600" dirty="0"/>
          </a:p>
        </p:txBody>
      </p:sp>
      <p:sp>
        <p:nvSpPr>
          <p:cNvPr id="22" name="Rectangle 21"/>
          <p:cNvSpPr/>
          <p:nvPr/>
        </p:nvSpPr>
        <p:spPr>
          <a:xfrm>
            <a:off x="12597163" y="29455072"/>
            <a:ext cx="106934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800" dirty="0" smtClean="0"/>
              <a:t>R B Paisey, SW Strategic Clinical Network March 2015</a:t>
            </a:r>
            <a:endParaRPr lang="en-GB" sz="2800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90259"/>
              </p:ext>
            </p:extLst>
          </p:nvPr>
        </p:nvGraphicFramePr>
        <p:xfrm>
          <a:off x="201679" y="18411263"/>
          <a:ext cx="11499833" cy="5605575"/>
        </p:xfrm>
        <a:graphic>
          <a:graphicData uri="http://schemas.openxmlformats.org/drawingml/2006/table">
            <a:tbl>
              <a:tblPr firstRow="1" bandRow="1"/>
              <a:tblGrid>
                <a:gridCol w="1940482"/>
                <a:gridCol w="1605299"/>
                <a:gridCol w="1054154"/>
                <a:gridCol w="1767502"/>
                <a:gridCol w="2065776"/>
                <a:gridCol w="1727733"/>
                <a:gridCol w="1338887"/>
              </a:tblGrid>
              <a:tr h="103357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centre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Data base</a:t>
                      </a:r>
                    </a:p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MDT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Orthotics</a:t>
                      </a:r>
                    </a:p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In clinics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Pod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</a:rPr>
                        <a:t> lead for foot service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Com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GB" sz="2400" baseline="0" dirty="0" smtClean="0">
                          <a:solidFill>
                            <a:schemeClr val="tx1"/>
                          </a:solidFill>
                        </a:rPr>
                        <a:t>podiatry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rowSpan="11"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+/-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+/-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9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95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10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+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GB" sz="2400" dirty="0" smtClean="0"/>
                        <a:t>-</a:t>
                      </a:r>
                      <a:endParaRPr lang="en-GB" sz="2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Down Arrow 24"/>
          <p:cNvSpPr/>
          <p:nvPr/>
        </p:nvSpPr>
        <p:spPr>
          <a:xfrm>
            <a:off x="10693400" y="18422600"/>
            <a:ext cx="866275" cy="5327907"/>
          </a:xfrm>
          <a:prstGeom prst="downArrow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26777" y="17732275"/>
            <a:ext cx="7684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Results 3 service provision and outcome</a:t>
            </a:r>
            <a:endParaRPr lang="en-GB" sz="3600" dirty="0"/>
          </a:p>
        </p:txBody>
      </p:sp>
      <p:sp>
        <p:nvSpPr>
          <p:cNvPr id="28" name="TextBox 27"/>
          <p:cNvSpPr txBox="1"/>
          <p:nvPr/>
        </p:nvSpPr>
        <p:spPr>
          <a:xfrm>
            <a:off x="12757476" y="19024937"/>
            <a:ext cx="7836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Results 4 changes  from 1</a:t>
            </a:r>
            <a:r>
              <a:rPr lang="en-GB" sz="3600" baseline="30000" dirty="0" smtClean="0"/>
              <a:t>st</a:t>
            </a:r>
            <a:r>
              <a:rPr lang="en-GB" sz="3600" dirty="0" smtClean="0"/>
              <a:t> to 2</a:t>
            </a:r>
            <a:r>
              <a:rPr lang="en-GB" sz="3600" baseline="30000" dirty="0" smtClean="0"/>
              <a:t>nd</a:t>
            </a:r>
            <a:r>
              <a:rPr lang="en-GB" sz="3600" dirty="0" smtClean="0"/>
              <a:t> review</a:t>
            </a:r>
            <a:endParaRPr lang="en-GB" sz="3600" dirty="0"/>
          </a:p>
        </p:txBody>
      </p:sp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8254" y="25328245"/>
            <a:ext cx="7680960" cy="39174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12831490" y="24502994"/>
            <a:ext cx="7608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Results 5-changes from 1</a:t>
            </a:r>
            <a:r>
              <a:rPr lang="en-GB" sz="3600" baseline="30000" dirty="0" smtClean="0"/>
              <a:t>st</a:t>
            </a:r>
            <a:r>
              <a:rPr lang="en-GB" sz="3600" dirty="0" smtClean="0"/>
              <a:t> to 2</a:t>
            </a:r>
            <a:r>
              <a:rPr lang="en-GB" sz="3600" baseline="30000" dirty="0" smtClean="0"/>
              <a:t>nd</a:t>
            </a:r>
            <a:r>
              <a:rPr lang="en-GB" sz="3600" dirty="0" smtClean="0"/>
              <a:t> review</a:t>
            </a:r>
            <a:endParaRPr lang="en-GB" sz="3600" dirty="0"/>
          </a:p>
        </p:txBody>
      </p:sp>
      <p:sp>
        <p:nvSpPr>
          <p:cNvPr id="31" name="Rectangle 30"/>
          <p:cNvSpPr/>
          <p:nvPr/>
        </p:nvSpPr>
        <p:spPr>
          <a:xfrm>
            <a:off x="326503" y="25328245"/>
            <a:ext cx="11807057" cy="440120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GB" sz="2800" b="1" dirty="0" smtClean="0"/>
              <a:t>Patient education at Practice annual review</a:t>
            </a:r>
          </a:p>
          <a:p>
            <a:r>
              <a:rPr lang="en-GB" sz="2800" b="1" dirty="0" smtClean="0"/>
              <a:t>Rolling education programme for community health care professionals</a:t>
            </a:r>
          </a:p>
          <a:p>
            <a:r>
              <a:rPr lang="en-GB" sz="2800" b="1" dirty="0" smtClean="0"/>
              <a:t>Adequate community podiatry numbers and skill mix and rotation into </a:t>
            </a:r>
            <a:r>
              <a:rPr lang="en-GB" sz="2800" b="1" dirty="0" smtClean="0"/>
              <a:t>MDT</a:t>
            </a:r>
          </a:p>
          <a:p>
            <a:r>
              <a:rPr lang="en-GB" sz="2800" b="1" dirty="0"/>
              <a:t>Pathways and communication</a:t>
            </a:r>
          </a:p>
          <a:p>
            <a:r>
              <a:rPr lang="en-GB" sz="2800" b="1" dirty="0"/>
              <a:t>Identification of diabetic in-patients and their foot checks</a:t>
            </a:r>
          </a:p>
          <a:p>
            <a:r>
              <a:rPr lang="en-GB" sz="2800" b="1" dirty="0"/>
              <a:t>Ulcer data base and root cause analysis 3 monthly of all </a:t>
            </a:r>
            <a:r>
              <a:rPr lang="en-GB" sz="2800" b="1" dirty="0" smtClean="0"/>
              <a:t>amputations</a:t>
            </a:r>
            <a:endParaRPr lang="en-GB" sz="2800" b="1" dirty="0" smtClean="0"/>
          </a:p>
          <a:p>
            <a:r>
              <a:rPr lang="en-GB" sz="2800" b="1" dirty="0" smtClean="0"/>
              <a:t>Job planned MDT weekly</a:t>
            </a:r>
          </a:p>
          <a:p>
            <a:r>
              <a:rPr lang="en-GB" sz="2800" b="1" dirty="0" smtClean="0"/>
              <a:t>Admin and IT support</a:t>
            </a:r>
          </a:p>
          <a:p>
            <a:r>
              <a:rPr lang="en-GB" sz="2800" b="1" dirty="0" err="1" smtClean="0"/>
              <a:t>Orthotist</a:t>
            </a:r>
            <a:r>
              <a:rPr lang="en-GB" sz="2800" b="1" dirty="0" smtClean="0"/>
              <a:t> </a:t>
            </a:r>
            <a:r>
              <a:rPr lang="en-GB" sz="2800" b="1" dirty="0" smtClean="0"/>
              <a:t>an integral part of MDT</a:t>
            </a:r>
          </a:p>
          <a:p>
            <a:r>
              <a:rPr lang="en-GB" sz="2800" b="1" dirty="0" smtClean="0"/>
              <a:t>Vascular presence in Spoke </a:t>
            </a:r>
            <a:r>
              <a:rPr lang="en-GB" sz="2800" b="1" dirty="0" smtClean="0"/>
              <a:t>Hospitals</a:t>
            </a:r>
            <a:endParaRPr lang="en-GB" sz="2800" b="1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1322319" y="24619822"/>
            <a:ext cx="8381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Conclusions-the necessary service provision</a:t>
            </a:r>
            <a:endParaRPr lang="en-GB" sz="3600" dirty="0"/>
          </a:p>
        </p:txBody>
      </p:sp>
      <p:sp>
        <p:nvSpPr>
          <p:cNvPr id="3" name="Rectangle 2"/>
          <p:cNvSpPr/>
          <p:nvPr/>
        </p:nvSpPr>
        <p:spPr>
          <a:xfrm>
            <a:off x="12249450" y="19964523"/>
            <a:ext cx="7704856" cy="357020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GB" dirty="0"/>
              <a:t> </a:t>
            </a:r>
            <a:r>
              <a:rPr lang="en-GB" dirty="0" smtClean="0"/>
              <a:t>       </a:t>
            </a:r>
            <a:r>
              <a:rPr lang="en-GB" sz="2800" dirty="0" smtClean="0"/>
              <a:t>All </a:t>
            </a:r>
            <a:r>
              <a:rPr lang="en-GB" sz="2800" dirty="0"/>
              <a:t>14 Trusts visited</a:t>
            </a:r>
          </a:p>
          <a:p>
            <a:r>
              <a:rPr lang="en-GB" sz="2800" dirty="0"/>
              <a:t>8 have increased podiatry staffing</a:t>
            </a:r>
          </a:p>
          <a:p>
            <a:r>
              <a:rPr lang="en-GB" sz="2800" dirty="0"/>
              <a:t>6 have consolidated or started MDT’s</a:t>
            </a:r>
          </a:p>
          <a:p>
            <a:r>
              <a:rPr lang="en-GB" sz="2800" dirty="0"/>
              <a:t>6 rotate podiatrists between community and MDT</a:t>
            </a:r>
          </a:p>
          <a:p>
            <a:r>
              <a:rPr lang="en-GB" sz="2800" dirty="0"/>
              <a:t>5 have job planning for MDT team</a:t>
            </a:r>
          </a:p>
          <a:p>
            <a:r>
              <a:rPr lang="en-GB" sz="2800" dirty="0"/>
              <a:t>8 have rationalised information trails</a:t>
            </a:r>
          </a:p>
          <a:p>
            <a:r>
              <a:rPr lang="en-GB" sz="2800" dirty="0"/>
              <a:t>2</a:t>
            </a:r>
            <a:r>
              <a:rPr lang="en-GB" sz="2800" dirty="0" smtClean="0"/>
              <a:t> </a:t>
            </a:r>
            <a:r>
              <a:rPr lang="en-GB" sz="2800" dirty="0"/>
              <a:t>have sufficient A&amp;C </a:t>
            </a:r>
            <a:r>
              <a:rPr lang="en-GB" sz="2800" dirty="0" smtClean="0"/>
              <a:t>and </a:t>
            </a:r>
            <a:r>
              <a:rPr lang="en-GB" sz="2800" dirty="0"/>
              <a:t>IT support</a:t>
            </a:r>
          </a:p>
        </p:txBody>
      </p:sp>
    </p:spTree>
    <p:extLst>
      <p:ext uri="{BB962C8B-B14F-4D97-AF65-F5344CB8AC3E}">
        <p14:creationId xmlns:p14="http://schemas.microsoft.com/office/powerpoint/2010/main" val="322567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437</Words>
  <Application>Microsoft Office PowerPoint</Application>
  <PresentationFormat>Custom</PresentationFormat>
  <Paragraphs>151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HES data, patient experience and local statistics  in diabetes foot care in the South West- can peer reviews of diabetes foot care services improve outcomes? R B Paisey, D Browne, M Bamford of the South West Strategic Clinical Network (Cardiovascular)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Michelle Roe</cp:lastModifiedBy>
  <cp:revision>30</cp:revision>
  <dcterms:created xsi:type="dcterms:W3CDTF">2015-03-27T20:23:22Z</dcterms:created>
  <dcterms:modified xsi:type="dcterms:W3CDTF">2015-04-07T09:03:57Z</dcterms:modified>
</cp:coreProperties>
</file>