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386800" cy="30279975"/>
  <p:notesSz cx="6858000" cy="9144000"/>
  <p:defaultTextStyle>
    <a:defPPr>
      <a:defRPr lang="en-US"/>
    </a:defPPr>
    <a:lvl1pPr marL="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162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32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485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647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808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97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3131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929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27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25" d="100"/>
          <a:sy n="25" d="100"/>
        </p:scale>
        <p:origin x="-3978" y="-156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9406424"/>
            <a:ext cx="18178780" cy="64905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086F-EF0C-4E21-8A95-AF50DC180014}" type="datetimeFigureOut">
              <a:rPr lang="en-GB" smtClean="0"/>
              <a:t>22/04/2012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913C-6605-451E-9112-AAF17F3A9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032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086F-EF0C-4E21-8A95-AF50DC180014}" type="datetimeFigureOut">
              <a:rPr lang="en-GB" smtClean="0"/>
              <a:t>22/04/2012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913C-6605-451E-9112-AAF17F3A9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534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29071" y="1619141"/>
            <a:ext cx="3609024" cy="3444347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007" y="1619141"/>
            <a:ext cx="10470622" cy="3444347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086F-EF0C-4E21-8A95-AF50DC180014}" type="datetimeFigureOut">
              <a:rPr lang="en-GB" smtClean="0"/>
              <a:t>22/04/2012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913C-6605-451E-9112-AAF17F3A9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50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086F-EF0C-4E21-8A95-AF50DC180014}" type="datetimeFigureOut">
              <a:rPr lang="en-GB" smtClean="0"/>
              <a:t>22/04/2012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913C-6605-451E-9112-AAF17F3A9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19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1" y="19457689"/>
            <a:ext cx="18178780" cy="601393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1" y="12833949"/>
            <a:ext cx="18178780" cy="662374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086F-EF0C-4E21-8A95-AF50DC180014}" type="datetimeFigureOut">
              <a:rPr lang="en-GB" smtClean="0"/>
              <a:t>22/04/2012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913C-6605-451E-9112-AAF17F3A9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863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2006" y="9420438"/>
            <a:ext cx="7039822" cy="26642176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8275" y="9420438"/>
            <a:ext cx="7039822" cy="26642176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086F-EF0C-4E21-8A95-AF50DC180014}" type="datetimeFigureOut">
              <a:rPr lang="en-GB" smtClean="0"/>
              <a:t>22/04/2012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913C-6605-451E-9112-AAF17F3A9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63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1" y="6777949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341" y="9602676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200" y="6777949"/>
            <a:ext cx="9453262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200" y="9602676"/>
            <a:ext cx="9453262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086F-EF0C-4E21-8A95-AF50DC180014}" type="datetimeFigureOut">
              <a:rPr lang="en-GB" smtClean="0"/>
              <a:t>22/04/2012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913C-6605-451E-9112-AAF17F3A9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670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086F-EF0C-4E21-8A95-AF50DC180014}" type="datetimeFigureOut">
              <a:rPr lang="en-GB" smtClean="0"/>
              <a:t>22/04/2012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913C-6605-451E-9112-AAF17F3A9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865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086F-EF0C-4E21-8A95-AF50DC180014}" type="datetimeFigureOut">
              <a:rPr lang="en-GB" smtClean="0"/>
              <a:t>22/04/2012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913C-6605-451E-9112-AAF17F3A9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57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1" y="1205592"/>
            <a:ext cx="7036111" cy="51307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7" cy="25843121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341" y="6336368"/>
            <a:ext cx="7036111" cy="20712347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086F-EF0C-4E21-8A95-AF50DC180014}" type="datetimeFigureOut">
              <a:rPr lang="en-GB" smtClean="0"/>
              <a:t>22/04/2012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913C-6605-451E-9112-AAF17F3A9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471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962" y="21195984"/>
            <a:ext cx="12832080" cy="250230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962" y="2705571"/>
            <a:ext cx="12832080" cy="18167985"/>
          </a:xfrm>
        </p:spPr>
        <p:txBody>
          <a:bodyPr/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962" y="23698291"/>
            <a:ext cx="12832080" cy="3553688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086F-EF0C-4E21-8A95-AF50DC180014}" type="datetimeFigureOut">
              <a:rPr lang="en-GB" smtClean="0"/>
              <a:t>22/04/2012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913C-6605-451E-9112-AAF17F3A9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675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  <a:prstGeom prst="rect">
            <a:avLst/>
          </a:prstGeom>
        </p:spPr>
        <p:txBody>
          <a:bodyPr vert="horz" lIns="295232" tIns="147616" rIns="295232" bIns="14761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7065332"/>
            <a:ext cx="19248120" cy="19983383"/>
          </a:xfrm>
          <a:prstGeom prst="rect">
            <a:avLst/>
          </a:prstGeom>
        </p:spPr>
        <p:txBody>
          <a:bodyPr vert="horz" lIns="295232" tIns="147616" rIns="295232" bIns="14761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340" y="28065055"/>
            <a:ext cx="4990253" cy="1612127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0086F-EF0C-4E21-8A95-AF50DC180014}" type="datetimeFigureOut">
              <a:rPr lang="en-GB" smtClean="0"/>
              <a:t>22/04/2012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7157" y="28065055"/>
            <a:ext cx="6772487" cy="1612127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7207" y="28065055"/>
            <a:ext cx="4990253" cy="1612127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0913C-6605-451E-9112-AAF17F3A9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1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2323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121" indent="-1107121" algn="l" defTabSz="2952323" rtl="0" eaLnBrk="1" latinLnBrk="0" hangingPunct="1">
        <a:spcBef>
          <a:spcPct val="20000"/>
        </a:spcBef>
        <a:buFont typeface="Arial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63" indent="-922601" algn="l" defTabSz="2952323" rtl="0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40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566" indent="-738081" algn="l" defTabSz="2952323" rtl="0" eaLnBrk="1" latinLnBrk="0" hangingPunct="1">
        <a:spcBef>
          <a:spcPct val="20000"/>
        </a:spcBef>
        <a:buFont typeface="Arial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727" indent="-738081" algn="l" defTabSz="2952323" rtl="0" eaLnBrk="1" latinLnBrk="0" hangingPunct="1">
        <a:spcBef>
          <a:spcPct val="20000"/>
        </a:spcBef>
        <a:buFont typeface="Arial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6255" y="378347"/>
            <a:ext cx="20719959" cy="443198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r>
              <a:rPr lang="en-GB" sz="7200" b="1" dirty="0" smtClean="0"/>
              <a:t>PROCEED</a:t>
            </a:r>
          </a:p>
          <a:p>
            <a:r>
              <a:rPr lang="en-GB" sz="4400" dirty="0" smtClean="0"/>
              <a:t>Preconception Care for Diabetes in Derby / Derbyshire</a:t>
            </a:r>
          </a:p>
          <a:p>
            <a:r>
              <a:rPr lang="en-GB" sz="3600" b="1" dirty="0" smtClean="0">
                <a:solidFill>
                  <a:srgbClr val="DF2790"/>
                </a:solidFill>
              </a:rPr>
              <a:t>A “teams without walls” approach to preconception care</a:t>
            </a:r>
          </a:p>
          <a:p>
            <a:endParaRPr lang="en-GB" sz="3600" b="1" dirty="0">
              <a:solidFill>
                <a:srgbClr val="DF2790"/>
              </a:solidFill>
            </a:endParaRPr>
          </a:p>
          <a:p>
            <a:endParaRPr lang="en-GB" sz="3600" b="1" dirty="0">
              <a:solidFill>
                <a:srgbClr val="DF279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9944" y="738387"/>
            <a:ext cx="4341249" cy="904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13680" y="445330"/>
            <a:ext cx="1979537" cy="1979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392549" y="4789571"/>
            <a:ext cx="20090232" cy="0"/>
          </a:xfrm>
          <a:prstGeom prst="line">
            <a:avLst/>
          </a:prstGeom>
          <a:ln w="63500">
            <a:solidFill>
              <a:srgbClr val="DF27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801" y="28260887"/>
            <a:ext cx="20094575" cy="6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549" y="26387566"/>
            <a:ext cx="20094575" cy="6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" name="Straight Connector 10"/>
          <p:cNvCxnSpPr/>
          <p:nvPr/>
        </p:nvCxnSpPr>
        <p:spPr>
          <a:xfrm>
            <a:off x="15193217" y="2548172"/>
            <a:ext cx="0" cy="1794830"/>
          </a:xfrm>
          <a:prstGeom prst="line">
            <a:avLst/>
          </a:prstGeom>
          <a:ln w="63500">
            <a:solidFill>
              <a:srgbClr val="DF27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373920" y="2404010"/>
            <a:ext cx="48965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Author</a:t>
            </a:r>
          </a:p>
          <a:p>
            <a:r>
              <a:rPr lang="en-GB" sz="3600" b="1" dirty="0" smtClean="0">
                <a:solidFill>
                  <a:srgbClr val="DF2790"/>
                </a:solidFill>
              </a:rPr>
              <a:t>Paromita King</a:t>
            </a:r>
          </a:p>
          <a:p>
            <a:r>
              <a:rPr lang="en-GB" sz="2800" b="1" i="1" dirty="0" smtClean="0"/>
              <a:t>Consultant physician</a:t>
            </a:r>
          </a:p>
          <a:p>
            <a:r>
              <a:rPr lang="en-GB" sz="2800" dirty="0" smtClean="0"/>
              <a:t>On behalf of the PROCEED Team</a:t>
            </a:r>
            <a:endParaRPr lang="en-GB" sz="2800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801" y="28848013"/>
            <a:ext cx="4292987" cy="853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0945" y="28591034"/>
            <a:ext cx="1611669" cy="1287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5048" y="29195471"/>
            <a:ext cx="3183260" cy="524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12416055" y="28516203"/>
            <a:ext cx="0" cy="1516904"/>
          </a:xfrm>
          <a:prstGeom prst="line">
            <a:avLst/>
          </a:prstGeom>
          <a:ln w="63500">
            <a:solidFill>
              <a:srgbClr val="DF27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96255" y="28321212"/>
            <a:ext cx="515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smtClean="0">
                <a:solidFill>
                  <a:srgbClr val="DF2790"/>
                </a:solidFill>
              </a:rPr>
              <a:t>In partnership with:</a:t>
            </a:r>
            <a:endParaRPr lang="en-GB" sz="2400" i="1" dirty="0">
              <a:solidFill>
                <a:srgbClr val="DF279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3263593" y="28329424"/>
            <a:ext cx="515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smtClean="0">
                <a:solidFill>
                  <a:srgbClr val="DF2790"/>
                </a:solidFill>
              </a:rPr>
              <a:t>and support from:</a:t>
            </a:r>
            <a:endParaRPr lang="en-GB" sz="2400" i="1" dirty="0">
              <a:solidFill>
                <a:srgbClr val="DF2790"/>
              </a:solidFill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4332" y="29258973"/>
            <a:ext cx="4615606" cy="397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315559" y="5050829"/>
            <a:ext cx="6767055" cy="231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rgbClr val="DF2790"/>
                </a:solidFill>
              </a:rPr>
              <a:t>The Problem</a:t>
            </a:r>
            <a:endParaRPr lang="en-GB" sz="3200" b="1" dirty="0">
              <a:solidFill>
                <a:srgbClr val="DF2790"/>
              </a:solidFill>
            </a:endParaRPr>
          </a:p>
          <a:p>
            <a:pPr marL="457200" indent="-457200">
              <a:spcAft>
                <a:spcPts val="1200"/>
              </a:spcAft>
              <a:buFont typeface="Wingdings" pitchFamily="2" charset="2"/>
              <a:buChar char="v"/>
            </a:pPr>
            <a:r>
              <a:rPr lang="en-GB" sz="2400" dirty="0" smtClean="0"/>
              <a:t>Women with diabetes are 2-4 times as likely to have a baby with a congenital abnormality, and 5 times as likely to experience  a stillbirth compared to a woman without diabetes.</a:t>
            </a:r>
          </a:p>
          <a:p>
            <a:pPr marL="457200" indent="-457200">
              <a:spcAft>
                <a:spcPts val="1200"/>
              </a:spcAft>
              <a:buFont typeface="Wingdings" pitchFamily="2" charset="2"/>
              <a:buChar char="v"/>
            </a:pPr>
            <a:r>
              <a:rPr lang="en-GB" sz="2400" dirty="0" smtClean="0"/>
              <a:t>Effective preconception care  (PCC), particularly tightening glucose control, reduces these risks, but nationally only 34% access PCC.</a:t>
            </a:r>
          </a:p>
          <a:p>
            <a:pPr marL="457200" indent="-457200">
              <a:spcAft>
                <a:spcPts val="1200"/>
              </a:spcAft>
              <a:buFont typeface="Wingdings" pitchFamily="2" charset="2"/>
              <a:buChar char="v"/>
            </a:pPr>
            <a:r>
              <a:rPr lang="en-GB" sz="2400" dirty="0" smtClean="0"/>
              <a:t>Locally, we raised awareness  of the need for PCC in primary care  and set up dedicated multidisciplinary slots in our antenatal clinic </a:t>
            </a:r>
            <a:r>
              <a:rPr lang="en-GB" sz="2400" dirty="0" smtClean="0"/>
              <a:t>which increased </a:t>
            </a:r>
            <a:r>
              <a:rPr lang="en-GB" sz="2400" dirty="0" smtClean="0"/>
              <a:t>PCC rates from 32% in 2002/3 to 68% in 2006/7.  Abnormality rates fell from 10% to  2% and still births from 4% to 0.</a:t>
            </a:r>
          </a:p>
          <a:p>
            <a:pPr marL="457200" indent="-457200">
              <a:spcAft>
                <a:spcPts val="1200"/>
              </a:spcAft>
              <a:buFont typeface="Wingdings" pitchFamily="2" charset="2"/>
              <a:buChar char="v"/>
            </a:pPr>
            <a:r>
              <a:rPr lang="en-GB" sz="2400" dirty="0" smtClean="0"/>
              <a:t>With a reduction in capacity following diabetes service reconfiguration, rates progressively dropped and by 2009/10 , adverse pregnancy outcomes  had increased, with a 6% stillbirths rate.</a:t>
            </a:r>
          </a:p>
          <a:p>
            <a:pPr marL="457200" indent="-457200">
              <a:spcAft>
                <a:spcPts val="1200"/>
              </a:spcAft>
              <a:buFont typeface="Wingdings" pitchFamily="2" charset="2"/>
              <a:buChar char="v"/>
            </a:pPr>
            <a:r>
              <a:rPr lang="en-GB" sz="2400" dirty="0" smtClean="0"/>
              <a:t>In addition some users found the antenatal clinic setting was a stressful environment for those  with infertility or a history of miscarriage</a:t>
            </a:r>
            <a:endParaRPr lang="en-GB" sz="3200" b="1" dirty="0" smtClean="0">
              <a:solidFill>
                <a:srgbClr val="DF2790"/>
              </a:solidFill>
            </a:endParaRPr>
          </a:p>
          <a:p>
            <a:pPr>
              <a:spcAft>
                <a:spcPts val="600"/>
              </a:spcAft>
            </a:pPr>
            <a:endParaRPr lang="en-GB" sz="3200" b="1" dirty="0" smtClean="0">
              <a:solidFill>
                <a:srgbClr val="DF2790"/>
              </a:solidFill>
            </a:endParaRPr>
          </a:p>
          <a:p>
            <a:pPr>
              <a:spcAft>
                <a:spcPts val="600"/>
              </a:spcAft>
            </a:pPr>
            <a:r>
              <a:rPr lang="en-GB" sz="3200" b="1" dirty="0" smtClean="0">
                <a:solidFill>
                  <a:srgbClr val="DF2790"/>
                </a:solidFill>
              </a:rPr>
              <a:t>The solution: PROCEED</a:t>
            </a:r>
          </a:p>
          <a:p>
            <a:pPr marL="457200" indent="-457200">
              <a:spcAft>
                <a:spcPts val="1200"/>
              </a:spcAft>
              <a:buFont typeface="Wingdings" pitchFamily="2" charset="2"/>
              <a:buChar char="v"/>
            </a:pPr>
            <a:r>
              <a:rPr lang="en-GB" sz="2400" dirty="0" smtClean="0"/>
              <a:t>We raised </a:t>
            </a:r>
            <a:r>
              <a:rPr lang="en-GB" sz="2400" dirty="0" smtClean="0"/>
              <a:t>awareness of </a:t>
            </a:r>
            <a:r>
              <a:rPr lang="en-GB" sz="2400" dirty="0" smtClean="0"/>
              <a:t>the </a:t>
            </a:r>
            <a:r>
              <a:rPr lang="en-GB" sz="2400" dirty="0" smtClean="0"/>
              <a:t>need for PCC </a:t>
            </a:r>
            <a:r>
              <a:rPr lang="en-GB" sz="2400" dirty="0" smtClean="0"/>
              <a:t>amongst all </a:t>
            </a:r>
            <a:r>
              <a:rPr lang="en-GB" sz="2400" dirty="0" smtClean="0"/>
              <a:t>professionals in contact with women with </a:t>
            </a:r>
            <a:r>
              <a:rPr lang="en-GB" sz="2400" dirty="0" smtClean="0"/>
              <a:t>diabetes, and also sent written </a:t>
            </a:r>
            <a:r>
              <a:rPr lang="en-GB" sz="2400" dirty="0" smtClean="0"/>
              <a:t>information </a:t>
            </a:r>
            <a:r>
              <a:rPr lang="en-GB" sz="2400" dirty="0" smtClean="0"/>
              <a:t>to women </a:t>
            </a:r>
            <a:r>
              <a:rPr lang="en-GB" sz="2400" dirty="0" smtClean="0"/>
              <a:t>with diabetes aged </a:t>
            </a:r>
            <a:r>
              <a:rPr lang="en-GB" sz="2400" dirty="0" smtClean="0"/>
              <a:t>18-45. (Fig </a:t>
            </a:r>
            <a:r>
              <a:rPr lang="en-GB" sz="2400" dirty="0" smtClean="0"/>
              <a:t>1)</a:t>
            </a:r>
          </a:p>
          <a:p>
            <a:pPr marL="457200" indent="-457200">
              <a:spcAft>
                <a:spcPts val="1200"/>
              </a:spcAft>
              <a:buFont typeface="Wingdings" pitchFamily="2" charset="2"/>
              <a:buChar char="v"/>
            </a:pPr>
            <a:r>
              <a:rPr lang="en-GB" sz="2400" dirty="0" smtClean="0"/>
              <a:t>Developed an innovative model for PCC</a:t>
            </a:r>
            <a:r>
              <a:rPr lang="en-GB" sz="2400" dirty="0" smtClean="0"/>
              <a:t> </a:t>
            </a:r>
            <a:r>
              <a:rPr lang="en-GB" sz="2400" dirty="0" smtClean="0"/>
              <a:t>(Fig 2,3): 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sz="2400" dirty="0" smtClean="0"/>
              <a:t>We utilised all resources with the appropriate competencies across primary and secondary </a:t>
            </a:r>
            <a:r>
              <a:rPr lang="en-GB" sz="2400" dirty="0" smtClean="0"/>
              <a:t>care, </a:t>
            </a:r>
            <a:r>
              <a:rPr lang="en-GB" sz="2400" dirty="0" smtClean="0"/>
              <a:t>and for the first time integrated the preconception service horizontally across the boundaries of primary and secondary care as well as vertically across specialities.  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sz="2400" dirty="0" smtClean="0"/>
              <a:t>After discussion with users, they were given a choice of clinics in hospital and community  settings, flexibility with appointment times and contact by telephone and e mail as well as face to face </a:t>
            </a:r>
            <a:r>
              <a:rPr lang="en-GB" sz="2400" dirty="0" smtClean="0"/>
              <a:t>appointments.</a:t>
            </a:r>
            <a:endParaRPr lang="en-GB" sz="2400" dirty="0" smtClean="0"/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sz="2400" dirty="0" smtClean="0"/>
              <a:t>Women had an initial multidisciplinary consultation, and a care plan formulated which was implemented using resources across primary and secondary care as appropriate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sz="2400" dirty="0" smtClean="0"/>
              <a:t>We changed the </a:t>
            </a:r>
            <a:r>
              <a:rPr lang="en-GB" sz="2400" dirty="0" smtClean="0"/>
              <a:t>Consultant </a:t>
            </a:r>
            <a:r>
              <a:rPr lang="en-GB" sz="2400" dirty="0" smtClean="0"/>
              <a:t>Physician</a:t>
            </a:r>
            <a:r>
              <a:rPr lang="en-GB" sz="2400" dirty="0" smtClean="0"/>
              <a:t> role </a:t>
            </a:r>
            <a:r>
              <a:rPr lang="en-GB" sz="2400" dirty="0" smtClean="0"/>
              <a:t>from service </a:t>
            </a:r>
            <a:r>
              <a:rPr lang="en-GB" sz="2400" dirty="0" smtClean="0"/>
              <a:t>delivery only to seeing </a:t>
            </a:r>
            <a:r>
              <a:rPr lang="en-GB" sz="2400" dirty="0" smtClean="0"/>
              <a:t>those at highest </a:t>
            </a:r>
            <a:r>
              <a:rPr lang="en-GB" sz="2400" dirty="0"/>
              <a:t>risk, providing </a:t>
            </a:r>
            <a:r>
              <a:rPr lang="en-GB" sz="2400" dirty="0" smtClean="0"/>
              <a:t>mentorship </a:t>
            </a:r>
            <a:r>
              <a:rPr lang="en-GB" sz="2400" dirty="0" smtClean="0"/>
              <a:t>and optimising the lean delivery of the care pathway (Fig 3)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GB" sz="2400" dirty="0" smtClean="0"/>
              <a:t>A care bundled approach including regular PDSA cycles was used to evaluate the project and a database designed to facilitate this.</a:t>
            </a:r>
          </a:p>
          <a:p>
            <a:pPr marL="457200" indent="-457200">
              <a:spcAft>
                <a:spcPts val="600"/>
              </a:spcAft>
              <a:buFont typeface="Wingdings" pitchFamily="2" charset="2"/>
              <a:buChar char="v"/>
            </a:pPr>
            <a:endParaRPr lang="en-GB" sz="2800" dirty="0" smtClean="0"/>
          </a:p>
          <a:p>
            <a:pPr marL="457200" indent="-457200">
              <a:spcAft>
                <a:spcPts val="600"/>
              </a:spcAft>
              <a:buFont typeface="Wingdings" pitchFamily="2" charset="2"/>
              <a:buChar char="v"/>
            </a:pPr>
            <a:endParaRPr lang="en-GB" sz="2800" dirty="0" smtClean="0"/>
          </a:p>
          <a:p>
            <a:pPr>
              <a:spcAft>
                <a:spcPts val="600"/>
              </a:spcAft>
            </a:pPr>
            <a:endParaRPr lang="en-GB" sz="2800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14203448" y="5063529"/>
            <a:ext cx="6912767" cy="2200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rgbClr val="DF2790"/>
                </a:solidFill>
              </a:rPr>
              <a:t>Results, Figs 4-6.  PROCEED:</a:t>
            </a:r>
          </a:p>
          <a:p>
            <a:pPr>
              <a:spcAft>
                <a:spcPts val="1200"/>
              </a:spcAft>
            </a:pPr>
            <a:r>
              <a:rPr lang="en-GB" sz="2800" b="1" dirty="0" smtClean="0"/>
              <a:t>Improved effectiveness, efficiency </a:t>
            </a:r>
            <a:r>
              <a:rPr lang="en-GB" sz="2800" b="1" dirty="0"/>
              <a:t>and timeliness</a:t>
            </a:r>
            <a:endParaRPr lang="en-GB" sz="2800" dirty="0"/>
          </a:p>
          <a:p>
            <a:pPr marL="457200" lvl="0" indent="-457200">
              <a:spcAft>
                <a:spcPts val="1200"/>
              </a:spcAft>
              <a:buFont typeface="Wingdings" pitchFamily="2" charset="2"/>
              <a:buChar char="v"/>
            </a:pPr>
            <a:r>
              <a:rPr lang="en-GB" sz="2400" dirty="0" smtClean="0"/>
              <a:t>Activity doubled and median waiting time reduced from 13 </a:t>
            </a:r>
            <a:r>
              <a:rPr lang="en-GB" sz="2400" dirty="0"/>
              <a:t>to 5 weeks despite </a:t>
            </a:r>
            <a:r>
              <a:rPr lang="en-GB" sz="2400" dirty="0" smtClean="0"/>
              <a:t> a 50% increase in capacity, demonstrating efficiency.</a:t>
            </a:r>
          </a:p>
          <a:p>
            <a:pPr marL="457200" lvl="0" indent="-457200">
              <a:spcAft>
                <a:spcPts val="1200"/>
              </a:spcAft>
              <a:buFont typeface="Wingdings" pitchFamily="2" charset="2"/>
              <a:buChar char="v"/>
            </a:pPr>
            <a:r>
              <a:rPr lang="en-GB" sz="2400" dirty="0" smtClean="0"/>
              <a:t>The proportion </a:t>
            </a:r>
            <a:r>
              <a:rPr lang="en-GB" sz="2400" dirty="0"/>
              <a:t>of appointments that were not attended </a:t>
            </a:r>
            <a:r>
              <a:rPr lang="en-GB" sz="2400" dirty="0" smtClean="0"/>
              <a:t>reduced from </a:t>
            </a:r>
            <a:r>
              <a:rPr lang="en-GB" sz="2400" dirty="0" smtClean="0"/>
              <a:t>18% </a:t>
            </a:r>
            <a:r>
              <a:rPr lang="en-GB" sz="2400" dirty="0"/>
              <a:t>to 5%.  </a:t>
            </a:r>
          </a:p>
          <a:p>
            <a:pPr marL="457200" lvl="0" indent="-457200">
              <a:spcAft>
                <a:spcPts val="1200"/>
              </a:spcAft>
              <a:buFont typeface="Wingdings" pitchFamily="2" charset="2"/>
              <a:buChar char="v"/>
            </a:pPr>
            <a:r>
              <a:rPr lang="en-GB" sz="2400" dirty="0"/>
              <a:t>After 12 </a:t>
            </a:r>
            <a:r>
              <a:rPr lang="en-GB" sz="2400" dirty="0" smtClean="0"/>
              <a:t>months, </a:t>
            </a:r>
            <a:r>
              <a:rPr lang="en-GB" sz="2400" dirty="0"/>
              <a:t>the </a:t>
            </a:r>
            <a:r>
              <a:rPr lang="en-GB" sz="2400" dirty="0" smtClean="0"/>
              <a:t>PCC rate rose </a:t>
            </a:r>
            <a:r>
              <a:rPr lang="en-GB" sz="2400" dirty="0"/>
              <a:t>from 48 to 70%.  </a:t>
            </a:r>
            <a:r>
              <a:rPr lang="en-GB" sz="2400" dirty="0" smtClean="0"/>
              <a:t>The stillbirth </a:t>
            </a:r>
            <a:r>
              <a:rPr lang="en-GB" sz="2400" dirty="0"/>
              <a:t>rate </a:t>
            </a:r>
            <a:r>
              <a:rPr lang="en-GB" sz="2400" dirty="0" smtClean="0"/>
              <a:t>reduced from </a:t>
            </a:r>
            <a:r>
              <a:rPr lang="en-GB" sz="2400" dirty="0"/>
              <a:t>6% to 0 </a:t>
            </a:r>
            <a:endParaRPr lang="en-GB" sz="2400" dirty="0" smtClean="0"/>
          </a:p>
          <a:p>
            <a:pPr lvl="0">
              <a:spcAft>
                <a:spcPts val="1200"/>
              </a:spcAft>
            </a:pPr>
            <a:r>
              <a:rPr lang="en-GB" sz="2800" b="1" dirty="0" smtClean="0"/>
              <a:t>Provided </a:t>
            </a:r>
            <a:r>
              <a:rPr lang="en-GB" sz="2800" b="1" dirty="0"/>
              <a:t>a person centred service with </a:t>
            </a:r>
            <a:r>
              <a:rPr lang="en-GB" sz="2800" b="1" dirty="0" smtClean="0"/>
              <a:t>improved </a:t>
            </a:r>
            <a:r>
              <a:rPr lang="en-GB" sz="2800" b="1" dirty="0"/>
              <a:t>equity</a:t>
            </a:r>
            <a:endParaRPr lang="en-GB" sz="2800" dirty="0"/>
          </a:p>
          <a:p>
            <a:pPr marL="457200" lvl="0" indent="-457200">
              <a:spcAft>
                <a:spcPts val="1200"/>
              </a:spcAft>
              <a:buFont typeface="Wingdings" pitchFamily="2" charset="2"/>
              <a:buChar char="v"/>
            </a:pPr>
            <a:r>
              <a:rPr lang="en-GB" sz="2400" dirty="0" smtClean="0"/>
              <a:t>Feedback from </a:t>
            </a:r>
            <a:r>
              <a:rPr lang="en-GB" sz="2400" dirty="0"/>
              <a:t>users </a:t>
            </a:r>
            <a:r>
              <a:rPr lang="en-GB" sz="2400" dirty="0" smtClean="0"/>
              <a:t>(below</a:t>
            </a:r>
            <a:r>
              <a:rPr lang="en-GB" sz="2400" dirty="0" smtClean="0"/>
              <a:t>), together </a:t>
            </a:r>
            <a:r>
              <a:rPr lang="en-GB" sz="2400" dirty="0"/>
              <a:t>with fewer appointments that were not attended supported the fact that we were meeting their needs.</a:t>
            </a:r>
          </a:p>
          <a:p>
            <a:pPr marL="457200" lvl="0" indent="-457200">
              <a:spcAft>
                <a:spcPts val="1200"/>
              </a:spcAft>
              <a:buFont typeface="Wingdings" pitchFamily="2" charset="2"/>
              <a:buChar char="v"/>
            </a:pPr>
            <a:r>
              <a:rPr lang="en-GB" sz="2400" dirty="0"/>
              <a:t>We engaged more women from traditionally hard to reach groups, particularly </a:t>
            </a:r>
            <a:r>
              <a:rPr lang="en-GB" sz="2400" dirty="0" smtClean="0"/>
              <a:t>young </a:t>
            </a:r>
            <a:r>
              <a:rPr lang="en-GB" sz="2400" dirty="0"/>
              <a:t>adults and </a:t>
            </a:r>
            <a:r>
              <a:rPr lang="en-GB" sz="2400" dirty="0" smtClean="0"/>
              <a:t>South </a:t>
            </a:r>
            <a:r>
              <a:rPr lang="en-GB" sz="2400" dirty="0"/>
              <a:t>Asian women from low socio-economic groups.</a:t>
            </a:r>
          </a:p>
          <a:p>
            <a:pPr>
              <a:spcAft>
                <a:spcPts val="1200"/>
              </a:spcAft>
            </a:pPr>
            <a:r>
              <a:rPr lang="en-GB" sz="2800" b="1" dirty="0" smtClean="0"/>
              <a:t>Ensured </a:t>
            </a:r>
            <a:r>
              <a:rPr lang="en-GB" sz="2800" b="1" dirty="0"/>
              <a:t>and </a:t>
            </a:r>
            <a:r>
              <a:rPr lang="en-GB" sz="2800" b="1" dirty="0" smtClean="0"/>
              <a:t>improved </a:t>
            </a:r>
            <a:r>
              <a:rPr lang="en-GB" sz="2800" b="1" dirty="0"/>
              <a:t>Safety</a:t>
            </a:r>
            <a:endParaRPr lang="en-GB" sz="2800" dirty="0"/>
          </a:p>
          <a:p>
            <a:pPr marL="457200" lvl="0" indent="-457200">
              <a:spcAft>
                <a:spcPts val="1200"/>
              </a:spcAft>
              <a:buFont typeface="Wingdings" pitchFamily="2" charset="2"/>
              <a:buChar char="v"/>
            </a:pPr>
            <a:r>
              <a:rPr lang="en-GB" sz="2400" dirty="0" smtClean="0"/>
              <a:t>Quality of </a:t>
            </a:r>
            <a:r>
              <a:rPr lang="en-GB" sz="2400" dirty="0"/>
              <a:t>care was not </a:t>
            </a:r>
            <a:r>
              <a:rPr lang="en-GB" sz="2400" dirty="0" smtClean="0"/>
              <a:t>compromised </a:t>
            </a:r>
            <a:r>
              <a:rPr lang="en-GB" sz="2400" dirty="0"/>
              <a:t>by changing from a Consultant to a Nurse led service with spread across a wider geographical area.</a:t>
            </a:r>
          </a:p>
          <a:p>
            <a:pPr marL="457200" lvl="0" indent="-457200">
              <a:spcAft>
                <a:spcPts val="1200"/>
              </a:spcAft>
              <a:buFont typeface="Wingdings" pitchFamily="2" charset="2"/>
              <a:buChar char="v"/>
            </a:pPr>
            <a:r>
              <a:rPr lang="en-GB" sz="2400" dirty="0" smtClean="0"/>
              <a:t>The </a:t>
            </a:r>
            <a:r>
              <a:rPr lang="en-GB" sz="2400" dirty="0"/>
              <a:t>improvement in pregnancy outcomes supports an improvement in safety</a:t>
            </a:r>
            <a:r>
              <a:rPr lang="en-GB" sz="2400" dirty="0" smtClean="0"/>
              <a:t>.</a:t>
            </a:r>
          </a:p>
          <a:p>
            <a:pPr lvl="0">
              <a:spcAft>
                <a:spcPts val="1200"/>
              </a:spcAft>
            </a:pPr>
            <a:r>
              <a:rPr lang="en-GB" sz="2800" b="1" dirty="0" smtClean="0"/>
              <a:t>Financial savings</a:t>
            </a:r>
          </a:p>
          <a:p>
            <a:pPr marL="457200" lvl="0" indent="-457200">
              <a:spcAft>
                <a:spcPts val="1200"/>
              </a:spcAft>
              <a:buFont typeface="Wingdings" pitchFamily="2" charset="2"/>
              <a:buChar char="v"/>
            </a:pPr>
            <a:r>
              <a:rPr lang="en-GB" sz="2400" dirty="0" smtClean="0"/>
              <a:t>PROCEED saved £61,000 (Fig </a:t>
            </a:r>
            <a:r>
              <a:rPr lang="en-GB" sz="2400" dirty="0" smtClean="0"/>
              <a:t>6) .  The </a:t>
            </a:r>
            <a:r>
              <a:rPr lang="en-GB" sz="2400" dirty="0" smtClean="0"/>
              <a:t>main impact of </a:t>
            </a:r>
            <a:r>
              <a:rPr lang="en-GB" sz="2400" dirty="0" smtClean="0"/>
              <a:t>PCC was through reducing birth defects, </a:t>
            </a:r>
            <a:r>
              <a:rPr lang="en-GB" sz="2400" dirty="0" smtClean="0"/>
              <a:t>outpatient activity, </a:t>
            </a:r>
            <a:r>
              <a:rPr lang="en-GB" sz="2400" dirty="0" smtClean="0"/>
              <a:t>and length </a:t>
            </a:r>
            <a:r>
              <a:rPr lang="en-GB" sz="2400" dirty="0" smtClean="0"/>
              <a:t>of stay.</a:t>
            </a:r>
          </a:p>
          <a:p>
            <a:pPr marL="457200" lvl="0" indent="-457200">
              <a:spcAft>
                <a:spcPts val="1200"/>
              </a:spcAft>
              <a:buFont typeface="Wingdings" pitchFamily="2" charset="2"/>
              <a:buChar char="v"/>
            </a:pPr>
            <a:r>
              <a:rPr lang="en-GB" sz="2400" dirty="0" smtClean="0"/>
              <a:t>£15,200 were dark green dollar savings.</a:t>
            </a:r>
          </a:p>
          <a:p>
            <a:pPr lvl="0">
              <a:spcAft>
                <a:spcPts val="1200"/>
              </a:spcAft>
            </a:pPr>
            <a:endParaRPr lang="en-GB" sz="3200" b="1" dirty="0" smtClean="0">
              <a:solidFill>
                <a:srgbClr val="DF2790"/>
              </a:solidFill>
            </a:endParaRPr>
          </a:p>
          <a:p>
            <a:pPr lvl="0">
              <a:spcAft>
                <a:spcPts val="1200"/>
              </a:spcAft>
            </a:pPr>
            <a:r>
              <a:rPr lang="en-GB" sz="3200" b="1" dirty="0" smtClean="0">
                <a:solidFill>
                  <a:srgbClr val="DF2790"/>
                </a:solidFill>
              </a:rPr>
              <a:t>Learning</a:t>
            </a:r>
          </a:p>
          <a:p>
            <a:pPr marL="457200" lvl="0" indent="-457200">
              <a:spcAft>
                <a:spcPts val="1200"/>
              </a:spcAft>
              <a:buFont typeface="Wingdings" pitchFamily="2" charset="2"/>
              <a:buChar char="v"/>
            </a:pPr>
            <a:r>
              <a:rPr lang="en-GB" sz="2400" dirty="0" smtClean="0"/>
              <a:t>PROCEED has improved quality whilst saving money.</a:t>
            </a:r>
          </a:p>
          <a:p>
            <a:pPr marL="457200" lvl="0" indent="-457200">
              <a:spcAft>
                <a:spcPts val="1200"/>
              </a:spcAft>
              <a:buFont typeface="Wingdings" pitchFamily="2" charset="2"/>
              <a:buChar char="v"/>
            </a:pPr>
            <a:r>
              <a:rPr lang="en-GB" sz="2400" dirty="0" smtClean="0"/>
              <a:t>Support for raising preconception awareness came from unexpected sources – the community pharmacists made preconception the centre of their audit projects for 2011.</a:t>
            </a:r>
          </a:p>
          <a:p>
            <a:pPr marL="457200" lvl="0" indent="-457200">
              <a:spcAft>
                <a:spcPts val="1200"/>
              </a:spcAft>
              <a:buFont typeface="Wingdings" pitchFamily="2" charset="2"/>
              <a:buChar char="v"/>
            </a:pPr>
            <a:r>
              <a:rPr lang="en-GB" sz="2400" dirty="0" smtClean="0"/>
              <a:t>Working in partnership with users was invaluable in gaining an understanding of their needs.</a:t>
            </a:r>
          </a:p>
          <a:p>
            <a:pPr marL="457200" lvl="0" indent="-457200">
              <a:spcAft>
                <a:spcPts val="1200"/>
              </a:spcAft>
              <a:buFont typeface="Wingdings" pitchFamily="2" charset="2"/>
              <a:buChar char="v"/>
            </a:pPr>
            <a:r>
              <a:rPr lang="en-GB" sz="2400" dirty="0" smtClean="0"/>
              <a:t>Undertaking regular PDSA cycles was essential to refining this project.</a:t>
            </a:r>
          </a:p>
          <a:p>
            <a:pPr marL="457200" lvl="0" indent="-457200">
              <a:spcAft>
                <a:spcPts val="1200"/>
              </a:spcAft>
              <a:buFont typeface="Wingdings" pitchFamily="2" charset="2"/>
              <a:buChar char="v"/>
            </a:pPr>
            <a:r>
              <a:rPr lang="en-GB" sz="2400" dirty="0" smtClean="0"/>
              <a:t>It is easy to underestimate the difficulties in evaluating costs and savings.  The database,  and involvement of a finance manager were invaluable, but involvement of a health economist would have further added to the evaluation.</a:t>
            </a:r>
          </a:p>
          <a:p>
            <a:pPr marL="457200" lvl="0" indent="-457200">
              <a:spcAft>
                <a:spcPts val="1200"/>
              </a:spcAft>
              <a:buFont typeface="Wingdings" pitchFamily="2" charset="2"/>
              <a:buChar char="v"/>
            </a:pPr>
            <a:endParaRPr lang="en-GB" sz="2400" dirty="0"/>
          </a:p>
        </p:txBody>
      </p:sp>
      <p:sp>
        <p:nvSpPr>
          <p:cNvPr id="9" name="Oval Callout 8"/>
          <p:cNvSpPr/>
          <p:nvPr/>
        </p:nvSpPr>
        <p:spPr>
          <a:xfrm>
            <a:off x="2982389" y="26483020"/>
            <a:ext cx="5177328" cy="1509521"/>
          </a:xfrm>
          <a:prstGeom prst="wedgeEllipseCallou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3314699" y="26621755"/>
            <a:ext cx="4536505" cy="1264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Dr King and the team provide a first class service.  We felt privileged to be part of it</a:t>
            </a:r>
            <a:endParaRPr lang="en-GB" sz="2400" b="1" dirty="0"/>
          </a:p>
        </p:txBody>
      </p:sp>
      <p:sp>
        <p:nvSpPr>
          <p:cNvPr id="35" name="Oval Callout 34"/>
          <p:cNvSpPr/>
          <p:nvPr/>
        </p:nvSpPr>
        <p:spPr>
          <a:xfrm>
            <a:off x="8810901" y="26483021"/>
            <a:ext cx="5392547" cy="1552795"/>
          </a:xfrm>
          <a:prstGeom prst="wedgeEllipseCallou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9490034" y="26832483"/>
            <a:ext cx="3775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i="1" dirty="0"/>
              <a:t>Brilliant, seen at 8.30 before work, Karen has been very supportive</a:t>
            </a:r>
            <a:endParaRPr lang="en-GB" sz="2400" b="1" dirty="0"/>
          </a:p>
        </p:txBody>
      </p:sp>
      <p:sp>
        <p:nvSpPr>
          <p:cNvPr id="37" name="Oval Callout 36"/>
          <p:cNvSpPr/>
          <p:nvPr/>
        </p:nvSpPr>
        <p:spPr>
          <a:xfrm>
            <a:off x="14509824" y="26483021"/>
            <a:ext cx="5616624" cy="1509520"/>
          </a:xfrm>
          <a:prstGeom prst="wedgeEllipse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15208634" y="26678108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i="1" dirty="0"/>
              <a:t>It calmed me down knowing with good control I can minimise the risks</a:t>
            </a:r>
            <a:endParaRPr lang="en-GB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84288" y="26483021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rgbClr val="DF2790"/>
                </a:solidFill>
              </a:rPr>
              <a:t>User Views</a:t>
            </a:r>
            <a:endParaRPr lang="en-GB" sz="3200" b="1" dirty="0">
              <a:solidFill>
                <a:srgbClr val="DF2790"/>
              </a:solidFill>
            </a:endParaRPr>
          </a:p>
        </p:txBody>
      </p:sp>
      <p:sp>
        <p:nvSpPr>
          <p:cNvPr id="40" name="Title 7"/>
          <p:cNvSpPr txBox="1">
            <a:spLocks/>
          </p:cNvSpPr>
          <p:nvPr/>
        </p:nvSpPr>
        <p:spPr>
          <a:xfrm>
            <a:off x="7741873" y="12168628"/>
            <a:ext cx="4475399" cy="430355"/>
          </a:xfrm>
          <a:prstGeom prst="rect">
            <a:avLst/>
          </a:prstGeom>
        </p:spPr>
        <p:txBody>
          <a:bodyPr/>
          <a:lstStyle>
            <a:lvl1pPr algn="ctr" defTabSz="2952323" rtl="0" eaLnBrk="1" latinLnBrk="0" hangingPunct="1">
              <a:spcBef>
                <a:spcPct val="0"/>
              </a:spcBef>
              <a:buNone/>
              <a:defRPr sz="14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Fig 3: Clinical Pathway</a:t>
            </a:r>
            <a:endParaRPr lang="en-GB" sz="2000" dirty="0">
              <a:solidFill>
                <a:srgbClr val="0070C0"/>
              </a:solidFill>
            </a:endParaRPr>
          </a:p>
        </p:txBody>
      </p:sp>
      <p:pic>
        <p:nvPicPr>
          <p:cNvPr id="15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973" y="15791493"/>
            <a:ext cx="4819082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192" y="19210011"/>
            <a:ext cx="4776863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973" y="22821084"/>
            <a:ext cx="4819082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10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409" y="5050829"/>
            <a:ext cx="4572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6232" y="9216578"/>
            <a:ext cx="3936065" cy="2952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7" name="Title 7"/>
          <p:cNvSpPr txBox="1">
            <a:spLocks/>
          </p:cNvSpPr>
          <p:nvPr/>
        </p:nvSpPr>
        <p:spPr>
          <a:xfrm>
            <a:off x="7759240" y="8549623"/>
            <a:ext cx="4475399" cy="430355"/>
          </a:xfrm>
          <a:prstGeom prst="rect">
            <a:avLst/>
          </a:prstGeom>
        </p:spPr>
        <p:txBody>
          <a:bodyPr/>
          <a:lstStyle>
            <a:lvl1pPr algn="ctr" defTabSz="2952323" rtl="0" eaLnBrk="1" latinLnBrk="0" hangingPunct="1">
              <a:spcBef>
                <a:spcPct val="0"/>
              </a:spcBef>
              <a:buNone/>
              <a:defRPr sz="14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Fig 2: PROCEED model vision</a:t>
            </a:r>
            <a:endParaRPr lang="en-GB" sz="2000" dirty="0">
              <a:solidFill>
                <a:srgbClr val="0070C0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9805646" y="13195771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15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8394" y="12598983"/>
            <a:ext cx="4282356" cy="3211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034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1986</TotalTime>
  <Words>767</Words>
  <Application>Microsoft Office PowerPoint</Application>
  <PresentationFormat>Custom</PresentationFormat>
  <Paragraphs>53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Paromita</dc:creator>
  <cp:lastModifiedBy>Paromita</cp:lastModifiedBy>
  <cp:revision>34</cp:revision>
  <dcterms:created xsi:type="dcterms:W3CDTF">2012-04-21T16:44:13Z</dcterms:created>
  <dcterms:modified xsi:type="dcterms:W3CDTF">2012-04-23T11:02:16Z</dcterms:modified>
</cp:coreProperties>
</file>