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xlsx" ContentType="application/vnd.openxmlformats-officedocument.spreadsheetml.sheet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charts/chart1.xml" ContentType="application/vnd.openxmlformats-officedocument.drawingml.chart+xml"/>
  <Override PartName="/ppt/charts/style1.xml" ContentType="application/vnd.ms-office.chartstyle+xml"/>
  <Override PartName="/ppt/charts/colors1.xml" ContentType="application/vnd.ms-office.chartcolorstyle+xml"/>
  <Override PartName="/ppt/drawings/drawing1.xml" ContentType="application/vnd.openxmlformats-officedocument.drawingml.chartshapes+xml"/>
  <Override PartName="/ppt/notesSlides/notesSlide2.xml" ContentType="application/vnd.openxmlformats-officedocument.presentationml.notesSlide+xml"/>
  <Override PartName="/ppt/charts/chart2.xml" ContentType="application/vnd.openxmlformats-officedocument.drawingml.chart+xml"/>
  <Override PartName="/ppt/charts/style2.xml" ContentType="application/vnd.ms-office.chartstyle+xml"/>
  <Override PartName="/ppt/charts/colors2.xml" ContentType="application/vnd.ms-office.chartcolorstyle+xml"/>
  <Override PartName="/ppt/drawings/drawing2.xml" ContentType="application/vnd.openxmlformats-officedocument.drawingml.chartshapes+xml"/>
  <Override PartName="/ppt/notesSlides/notesSlide3.xml" ContentType="application/vnd.openxmlformats-officedocument.presentationml.notesSlide+xml"/>
  <Override PartName="/ppt/charts/chart3.xml" ContentType="application/vnd.openxmlformats-officedocument.drawingml.chart+xml"/>
  <Override PartName="/ppt/charts/style3.xml" ContentType="application/vnd.ms-office.chartstyle+xml"/>
  <Override PartName="/ppt/charts/colors3.xml" ContentType="application/vnd.ms-office.chartcolorstyle+xml"/>
  <Override PartName="/ppt/drawings/drawing3.xml" ContentType="application/vnd.openxmlformats-officedocument.drawingml.chartshapes+xml"/>
  <Override PartName="/ppt/notesSlides/notesSlide4.xml" ContentType="application/vnd.openxmlformats-officedocument.presentationml.notesSlide+xml"/>
  <Override PartName="/ppt/charts/chart4.xml" ContentType="application/vnd.openxmlformats-officedocument.drawingml.chart+xml"/>
  <Override PartName="/ppt/charts/style4.xml" ContentType="application/vnd.ms-office.chartstyle+xml"/>
  <Override PartName="/ppt/charts/colors4.xml" ContentType="application/vnd.ms-office.chartcolorstyle+xml"/>
  <Override PartName="/ppt/drawings/drawing4.xml" ContentType="application/vnd.openxmlformats-officedocument.drawingml.chartshapes+xml"/>
  <Override PartName="/ppt/notesSlides/notesSlide5.xml" ContentType="application/vnd.openxmlformats-officedocument.presentationml.notesSlide+xml"/>
  <Override PartName="/ppt/charts/chart5.xml" ContentType="application/vnd.openxmlformats-officedocument.drawingml.chart+xml"/>
  <Override PartName="/ppt/charts/style5.xml" ContentType="application/vnd.ms-office.chartstyle+xml"/>
  <Override PartName="/ppt/charts/colors5.xml" ContentType="application/vnd.ms-office.chartcolorstyle+xml"/>
  <Override PartName="/ppt/drawings/drawing5.xml" ContentType="application/vnd.openxmlformats-officedocument.drawingml.chartshapes+xml"/>
  <Override PartName="/ppt/notesSlides/notesSlide6.xml" ContentType="application/vnd.openxmlformats-officedocument.presentationml.notesSlide+xml"/>
  <Override PartName="/ppt/charts/chart6.xml" ContentType="application/vnd.openxmlformats-officedocument.drawingml.chart+xml"/>
  <Override PartName="/ppt/charts/style6.xml" ContentType="application/vnd.ms-office.chartstyle+xml"/>
  <Override PartName="/ppt/charts/colors6.xml" ContentType="application/vnd.ms-office.chartcolorstyle+xml"/>
  <Override PartName="/ppt/charts/chart7.xml" ContentType="application/vnd.openxmlformats-officedocument.drawingml.chart+xml"/>
  <Override PartName="/ppt/charts/style7.xml" ContentType="application/vnd.ms-office.chartstyle+xml"/>
  <Override PartName="/ppt/charts/colors7.xml" ContentType="application/vnd.ms-office.chartcolorstyle+xml"/>
  <Override PartName="/ppt/notesSlides/notesSlide7.xml" ContentType="application/vnd.openxmlformats-officedocument.presentationml.notesSlide+xml"/>
  <Override PartName="/ppt/charts/chart8.xml" ContentType="application/vnd.openxmlformats-officedocument.drawingml.chart+xml"/>
  <Override PartName="/ppt/charts/style8.xml" ContentType="application/vnd.ms-office.chartstyle+xml"/>
  <Override PartName="/ppt/charts/colors8.xml" ContentType="application/vnd.ms-office.chartcolorstyle+xml"/>
  <Override PartName="/ppt/notesSlides/notesSlide8.xml" ContentType="application/vnd.openxmlformats-officedocument.presentationml.notesSlide+xml"/>
  <Override PartName="/ppt/charts/chart9.xml" ContentType="application/vnd.openxmlformats-officedocument.drawingml.chart+xml"/>
  <Override PartName="/ppt/charts/style9.xml" ContentType="application/vnd.ms-office.chartstyle+xml"/>
  <Override PartName="/ppt/charts/colors9.xml" ContentType="application/vnd.ms-office.chartcolorstyle+xml"/>
  <Override PartName="/ppt/drawings/drawing6.xml" ContentType="application/vnd.openxmlformats-officedocument.drawingml.chartshapes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10"/>
  </p:notesMasterIdLst>
  <p:handoutMasterIdLst>
    <p:handoutMasterId r:id="rId11"/>
  </p:handoutMasterIdLst>
  <p:sldIdLst>
    <p:sldId id="320" r:id="rId2"/>
    <p:sldId id="349" r:id="rId3"/>
    <p:sldId id="350" r:id="rId4"/>
    <p:sldId id="351" r:id="rId5"/>
    <p:sldId id="347" r:id="rId6"/>
    <p:sldId id="352" r:id="rId7"/>
    <p:sldId id="353" r:id="rId8"/>
    <p:sldId id="354" r:id="rId9"/>
  </p:sldIdLst>
  <p:sldSz cx="9144000" cy="6858000" type="screen4x3"/>
  <p:notesSz cx="6881813" cy="10002838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2060"/>
    <a:srgbClr val="00B0F0"/>
    <a:srgbClr val="38A4C1"/>
    <a:srgbClr val="3199B5"/>
    <a:srgbClr val="34A3C0"/>
    <a:srgbClr val="26E2E2"/>
    <a:srgbClr val="00B050"/>
    <a:srgbClr val="92D050"/>
    <a:srgbClr val="000000"/>
    <a:srgbClr val="92B05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362" autoAdjust="0"/>
    <p:restoredTop sz="78480" autoAdjust="0"/>
  </p:normalViewPr>
  <p:slideViewPr>
    <p:cSldViewPr>
      <p:cViewPr varScale="1">
        <p:scale>
          <a:sx n="90" d="100"/>
          <a:sy n="90" d="100"/>
        </p:scale>
        <p:origin x="1830" y="90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19134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charts/_rels/chart1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.xlsx"/><Relationship Id="rId2" Type="http://schemas.microsoft.com/office/2011/relationships/chartColorStyle" Target="colors1.xml"/><Relationship Id="rId1" Type="http://schemas.microsoft.com/office/2011/relationships/chartStyle" Target="style1.xml"/><Relationship Id="rId4" Type="http://schemas.openxmlformats.org/officeDocument/2006/relationships/chartUserShapes" Target="../drawings/drawing1.xml"/></Relationships>
</file>

<file path=ppt/charts/_rels/chart2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1.xlsx"/><Relationship Id="rId2" Type="http://schemas.microsoft.com/office/2011/relationships/chartColorStyle" Target="colors2.xml"/><Relationship Id="rId1" Type="http://schemas.microsoft.com/office/2011/relationships/chartStyle" Target="style2.xml"/><Relationship Id="rId4" Type="http://schemas.openxmlformats.org/officeDocument/2006/relationships/chartUserShapes" Target="../drawings/drawing2.xml"/></Relationships>
</file>

<file path=ppt/charts/_rels/chart3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2.xlsx"/><Relationship Id="rId2" Type="http://schemas.microsoft.com/office/2011/relationships/chartColorStyle" Target="colors3.xml"/><Relationship Id="rId1" Type="http://schemas.microsoft.com/office/2011/relationships/chartStyle" Target="style3.xml"/><Relationship Id="rId4" Type="http://schemas.openxmlformats.org/officeDocument/2006/relationships/chartUserShapes" Target="../drawings/drawing3.xml"/></Relationships>
</file>

<file path=ppt/charts/_rels/chart4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3.xlsx"/><Relationship Id="rId2" Type="http://schemas.microsoft.com/office/2011/relationships/chartColorStyle" Target="colors4.xml"/><Relationship Id="rId1" Type="http://schemas.microsoft.com/office/2011/relationships/chartStyle" Target="style4.xml"/><Relationship Id="rId4" Type="http://schemas.openxmlformats.org/officeDocument/2006/relationships/chartUserShapes" Target="../drawings/drawing4.xml"/></Relationships>
</file>

<file path=ppt/charts/_rels/chart5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4.xlsx"/><Relationship Id="rId2" Type="http://schemas.microsoft.com/office/2011/relationships/chartColorStyle" Target="colors5.xml"/><Relationship Id="rId1" Type="http://schemas.microsoft.com/office/2011/relationships/chartStyle" Target="style5.xml"/><Relationship Id="rId4" Type="http://schemas.openxmlformats.org/officeDocument/2006/relationships/chartUserShapes" Target="../drawings/drawing5.xml"/></Relationships>
</file>

<file path=ppt/charts/_rels/chart6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5.xlsx"/><Relationship Id="rId2" Type="http://schemas.microsoft.com/office/2011/relationships/chartColorStyle" Target="colors6.xml"/><Relationship Id="rId1" Type="http://schemas.microsoft.com/office/2011/relationships/chartStyle" Target="style6.xml"/></Relationships>
</file>

<file path=ppt/charts/_rels/chart7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6.xlsx"/><Relationship Id="rId2" Type="http://schemas.microsoft.com/office/2011/relationships/chartColorStyle" Target="colors7.xml"/><Relationship Id="rId1" Type="http://schemas.microsoft.com/office/2011/relationships/chartStyle" Target="style7.xml"/></Relationships>
</file>

<file path=ppt/charts/_rels/chart8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7.xlsx"/><Relationship Id="rId2" Type="http://schemas.microsoft.com/office/2011/relationships/chartColorStyle" Target="colors8.xml"/><Relationship Id="rId1" Type="http://schemas.microsoft.com/office/2011/relationships/chartStyle" Target="style8.xml"/></Relationships>
</file>

<file path=ppt/charts/_rels/chart9.xml.rels><?xml version="1.0" encoding="UTF-8" standalone="yes"?>
<Relationships xmlns="http://schemas.openxmlformats.org/package/2006/relationships"><Relationship Id="rId3" Type="http://schemas.openxmlformats.org/officeDocument/2006/relationships/package" Target="../embeddings/Microsoft_Excel_Worksheet8.xlsx"/><Relationship Id="rId2" Type="http://schemas.microsoft.com/office/2011/relationships/chartColorStyle" Target="colors9.xml"/><Relationship Id="rId1" Type="http://schemas.microsoft.com/office/2011/relationships/chartStyle" Target="style9.xml"/><Relationship Id="rId4" Type="http://schemas.openxmlformats.org/officeDocument/2006/relationships/chartUserShapes" Target="../drawings/drawing6.xml"/></Relationships>
</file>

<file path=ppt/charts/chart1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4355011179176E-2"/>
          <c:y val="0.11795173274179549"/>
          <c:w val="0.90445428696412944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April '14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40.1%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6722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2B-414A-B3FF-B76459AF05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March '15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82B-414A-B3FF-B76459AF0509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10571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2B-414A-B3FF-B76459AF05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March '16</c:v>
                </c:pt>
              </c:strCache>
            </c:strRef>
          </c:tx>
          <c:spPr>
            <a:solidFill>
              <a:srgbClr val="92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83F1-4F7A-96F8-3FDB10DE7F24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12863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2B-414A-B3FF-B76459AF05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March '17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6612316701945953"/>
                  <c:y val="-2.0233409102405345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72.3%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14027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2B-414A-B3FF-B76459AF05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March '18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Sheet1!$F$2</c:f>
              <c:numCache>
                <c:formatCode>General</c:formatCode>
                <c:ptCount val="1"/>
                <c:pt idx="0">
                  <c:v>14247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F1-4F7A-96F8-3FDB10DE7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9529072"/>
        <c:axId val="179529464"/>
      </c:barChart>
      <c:catAx>
        <c:axId val="17952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529464"/>
        <c:crossesAt val="0"/>
        <c:auto val="1"/>
        <c:lblAlgn val="ctr"/>
        <c:lblOffset val="100"/>
        <c:noMultiLvlLbl val="0"/>
      </c:catAx>
      <c:valAx>
        <c:axId val="17952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2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808133180448728"/>
          <c:y val="0.90018875221601635"/>
          <c:w val="0.75738140371342466"/>
          <c:h val="6.1432895802553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2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4355011179176E-2"/>
          <c:y val="0.11795173274179549"/>
          <c:w val="0.90445428696412944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April '14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-2.829185424004443E-17"/>
                  <c:y val="2.4248571148171752E-3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65.3%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10964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2B-414A-B3FF-B76459AF05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March '15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82B-414A-B3FF-B76459AF0509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11524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2B-414A-B3FF-B76459AF05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March '16</c:v>
                </c:pt>
              </c:strCache>
            </c:strRef>
          </c:tx>
          <c:spPr>
            <a:solidFill>
              <a:srgbClr val="92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83F1-4F7A-96F8-3FDB10DE7F24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13432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2B-414A-B3FF-B76459AF05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March '17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6303672110430639"/>
                  <c:y val="2.3414000246686252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71.3%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14257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2B-414A-B3FF-B76459AF05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March '18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14054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F1-4F7A-96F8-3FDB10DE7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9529072"/>
        <c:axId val="179529464"/>
      </c:barChart>
      <c:catAx>
        <c:axId val="17952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529464"/>
        <c:crossesAt val="0"/>
        <c:auto val="1"/>
        <c:lblAlgn val="ctr"/>
        <c:lblOffset val="100"/>
        <c:noMultiLvlLbl val="0"/>
      </c:catAx>
      <c:valAx>
        <c:axId val="17952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2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808133180448728"/>
          <c:y val="0.90018875221601635"/>
          <c:w val="0.75738140371342466"/>
          <c:h val="6.1432895802553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3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4355011179176E-2"/>
          <c:y val="0.11795173274179549"/>
          <c:w val="0.90445428696412944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April '14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68.6%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11516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2B-414A-B3FF-B76459AF05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March '15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82B-414A-B3FF-B76459AF0509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12967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2B-414A-B3FF-B76459AF05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March '16</c:v>
                </c:pt>
              </c:strCache>
            </c:strRef>
          </c:tx>
          <c:spPr>
            <a:solidFill>
              <a:srgbClr val="92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83F1-4F7A-96F8-3FDB10DE7F24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14186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2B-414A-B3FF-B76459AF05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March '17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6612316701945953"/>
                  <c:y val="-2.0233409102405345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71.6%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13580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2B-414A-B3FF-B76459AF05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March '18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14120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F1-4F7A-96F8-3FDB10DE7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9529072"/>
        <c:axId val="179529464"/>
      </c:barChart>
      <c:catAx>
        <c:axId val="17952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529464"/>
        <c:crossesAt val="0"/>
        <c:auto val="1"/>
        <c:lblAlgn val="ctr"/>
        <c:lblOffset val="100"/>
        <c:noMultiLvlLbl val="0"/>
      </c:catAx>
      <c:valAx>
        <c:axId val="17952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2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808133180448728"/>
          <c:y val="0.90018875221601635"/>
          <c:w val="0.75738140371342466"/>
          <c:h val="6.1432895802553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4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7.0854355011179176E-2"/>
          <c:y val="0.11795173274179549"/>
          <c:w val="0.90445428696412944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April '14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67.2%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11274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582B-414A-B3FF-B76459AF0509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March '15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582B-414A-B3FF-B76459AF0509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12267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582B-414A-B3FF-B76459AF0509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March '16</c:v>
                </c:pt>
              </c:strCache>
            </c:strRef>
          </c:tx>
          <c:spPr>
            <a:solidFill>
              <a:srgbClr val="92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83F1-4F7A-96F8-3FDB10DE7F24}"/>
              </c:ext>
            </c:extLst>
          </c:dPt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13842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582B-414A-B3FF-B76459AF0509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March '17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6303672110430639"/>
                  <c:y val="3.7963142935589306E-2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71.4%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582B-414A-B3FF-B76459AF0509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14858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582B-414A-B3FF-B76459AF0509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March '18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</c:f>
              <c:strCache>
                <c:ptCount val="1"/>
                <c:pt idx="0">
                  <c:v>Patients receiving all 8 clinical outcomes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14075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3-83F1-4F7A-96F8-3FDB10DE7F24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9529072"/>
        <c:axId val="179529464"/>
      </c:barChart>
      <c:catAx>
        <c:axId val="17952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529464"/>
        <c:crossesAt val="0"/>
        <c:auto val="1"/>
        <c:lblAlgn val="ctr"/>
        <c:lblOffset val="100"/>
        <c:noMultiLvlLbl val="0"/>
      </c:catAx>
      <c:valAx>
        <c:axId val="17952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197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2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6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ayout>
        <c:manualLayout>
          <c:xMode val="edge"/>
          <c:yMode val="edge"/>
          <c:x val="0.13808133180448728"/>
          <c:y val="0.90018875221601635"/>
          <c:w val="0.75738140371342466"/>
          <c:h val="6.143289580255324E-2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6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5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>
        <c:manualLayout>
          <c:layoutTarget val="inner"/>
          <c:xMode val="edge"/>
          <c:yMode val="edge"/>
          <c:x val="8.7865769299046104E-2"/>
          <c:y val="0.12806831882276609"/>
          <c:w val="0.90445428696412944"/>
          <c:h val="0.76262178899827504"/>
        </c:manualLayout>
      </c:layout>
      <c:barChart>
        <c:barDir val="col"/>
        <c:grouping val="clustered"/>
        <c:varyColors val="0"/>
        <c:ser>
          <c:idx val="0"/>
          <c:order val="0"/>
          <c:tx>
            <c:strRef>
              <c:f>Sheet1!$B$1</c:f>
              <c:strCache>
                <c:ptCount val="1"/>
                <c:pt idx="0">
                  <c:v>April '14</c:v>
                </c:pt>
              </c:strCache>
            </c:strRef>
          </c:tx>
          <c:spPr>
            <a:solidFill>
              <a:srgbClr val="00206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62.8%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0-8C51-42EE-98ED-233AA7BA8D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strRef>
              <c:f>Sheet1!$A$2</c:f>
              <c:strCache>
                <c:ptCount val="1"/>
                <c:pt idx="0">
                  <c:v>T1s</c:v>
                </c:pt>
              </c:strCache>
            </c:strRef>
          </c:cat>
          <c:val>
            <c:numRef>
              <c:f>Sheet1!$B$2</c:f>
              <c:numCache>
                <c:formatCode>#,##0</c:formatCode>
                <c:ptCount val="1"/>
                <c:pt idx="0">
                  <c:v>818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8C51-42EE-98ED-233AA7BA8DF2}"/>
            </c:ext>
          </c:extLst>
        </c:ser>
        <c:ser>
          <c:idx val="1"/>
          <c:order val="1"/>
          <c:tx>
            <c:strRef>
              <c:f>Sheet1!$C$1</c:f>
              <c:strCache>
                <c:ptCount val="1"/>
                <c:pt idx="0">
                  <c:v>March '15</c:v>
                </c:pt>
              </c:strCache>
            </c:strRef>
          </c:tx>
          <c:spPr>
            <a:solidFill>
              <a:srgbClr val="00B0F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8C51-42EE-98ED-233AA7BA8DF2}"/>
              </c:ext>
            </c:extLst>
          </c:dPt>
          <c:cat>
            <c:strRef>
              <c:f>Sheet1!$A$2</c:f>
              <c:strCache>
                <c:ptCount val="1"/>
                <c:pt idx="0">
                  <c:v>T1s</c:v>
                </c:pt>
              </c:strCache>
            </c:strRef>
          </c:cat>
          <c:val>
            <c:numRef>
              <c:f>Sheet1!$C$2</c:f>
              <c:numCache>
                <c:formatCode>#,##0</c:formatCode>
                <c:ptCount val="1"/>
                <c:pt idx="0">
                  <c:v>1040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4-8C51-42EE-98ED-233AA7BA8DF2}"/>
            </c:ext>
          </c:extLst>
        </c:ser>
        <c:ser>
          <c:idx val="2"/>
          <c:order val="2"/>
          <c:tx>
            <c:strRef>
              <c:f>Sheet1!$D$1</c:f>
              <c:strCache>
                <c:ptCount val="1"/>
                <c:pt idx="0">
                  <c:v>March '16</c:v>
                </c:pt>
              </c:strCache>
            </c:strRef>
          </c:tx>
          <c:spPr>
            <a:solidFill>
              <a:srgbClr val="92D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cat>
            <c:strRef>
              <c:f>Sheet1!$A$2</c:f>
              <c:strCache>
                <c:ptCount val="1"/>
                <c:pt idx="0">
                  <c:v>T1s</c:v>
                </c:pt>
              </c:strCache>
            </c:strRef>
          </c:cat>
          <c:val>
            <c:numRef>
              <c:f>Sheet1!$D$2</c:f>
              <c:numCache>
                <c:formatCode>#,##0</c:formatCode>
                <c:ptCount val="1"/>
                <c:pt idx="0">
                  <c:v>1216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5-8C51-42EE-98ED-233AA7BA8DF2}"/>
            </c:ext>
          </c:extLst>
        </c:ser>
        <c:ser>
          <c:idx val="3"/>
          <c:order val="3"/>
          <c:tx>
            <c:strRef>
              <c:f>Sheet1!$E$1</c:f>
              <c:strCache>
                <c:ptCount val="1"/>
                <c:pt idx="0">
                  <c:v>March '17</c:v>
                </c:pt>
              </c:strCache>
            </c:strRef>
          </c:tx>
          <c:spPr>
            <a:solidFill>
              <a:srgbClr val="00B050"/>
            </a:soli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Lbls>
            <c:dLbl>
              <c:idx val="0"/>
              <c:layout>
                <c:manualLayout>
                  <c:x val="0.16203815079644071"/>
                  <c:y val="-0.1515285469063688"/>
                </c:manualLayout>
              </c:layout>
              <c:tx>
                <c:rich>
                  <a:bodyPr/>
                  <a:lstStyle/>
                  <a:p>
                    <a:r>
                      <a:rPr lang="en-US" sz="2000" b="1" dirty="0">
                        <a:solidFill>
                          <a:schemeClr val="tx2"/>
                        </a:solidFill>
                      </a:rPr>
                      <a:t>75.7%</a:t>
                    </a:r>
                  </a:p>
                </c:rich>
              </c:tx>
              <c:dLblPos val="outEnd"/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8C51-42EE-98ED-233AA7BA8DF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197" b="0" i="0" u="none" strike="noStrike" kern="1200" baseline="0">
                    <a:solidFill>
                      <a:schemeClr val="tx1">
                        <a:lumMod val="75000"/>
                        <a:lumOff val="25000"/>
                      </a:schemeClr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outEnd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0"/>
              </c:ext>
            </c:extLst>
          </c:dLbls>
          <c:cat>
            <c:strRef>
              <c:f>Sheet1!$A$2</c:f>
              <c:strCache>
                <c:ptCount val="1"/>
                <c:pt idx="0">
                  <c:v>T1s</c:v>
                </c:pt>
              </c:strCache>
            </c:strRef>
          </c:cat>
          <c:val>
            <c:numRef>
              <c:f>Sheet1!$E$2</c:f>
              <c:numCache>
                <c:formatCode>#,##0</c:formatCode>
                <c:ptCount val="1"/>
                <c:pt idx="0">
                  <c:v>1241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7-8C51-42EE-98ED-233AA7BA8DF2}"/>
            </c:ext>
          </c:extLst>
        </c:ser>
        <c:ser>
          <c:idx val="4"/>
          <c:order val="4"/>
          <c:tx>
            <c:strRef>
              <c:f>Sheet1!$F$1</c:f>
              <c:strCache>
                <c:ptCount val="1"/>
                <c:pt idx="0">
                  <c:v>March '18</c:v>
                </c:pt>
              </c:strCache>
            </c:strRef>
          </c:tx>
          <c:spPr>
            <a:gradFill rotWithShape="1">
              <a:gsLst>
                <a:gs pos="0">
                  <a:schemeClr val="accent5">
                    <a:shade val="51000"/>
                    <a:satMod val="130000"/>
                  </a:schemeClr>
                </a:gs>
                <a:gs pos="80000">
                  <a:schemeClr val="accent5">
                    <a:shade val="93000"/>
                    <a:satMod val="130000"/>
                  </a:schemeClr>
                </a:gs>
                <a:gs pos="100000">
                  <a:schemeClr val="accent5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solidFill>
                <a:srgbClr val="38A4C1"/>
              </a:solidFill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3199B5"/>
              </a:solidFill>
              <a:ln>
                <a:solidFill>
                  <a:srgbClr val="38A4C1"/>
                </a:solidFill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3805-40B3-9352-1102ACC65097}"/>
              </c:ext>
            </c:extLst>
          </c:dPt>
          <c:cat>
            <c:strRef>
              <c:f>Sheet1!$A$2</c:f>
              <c:strCache>
                <c:ptCount val="1"/>
                <c:pt idx="0">
                  <c:v>T1s</c:v>
                </c:pt>
              </c:strCache>
            </c:strRef>
          </c:cat>
          <c:val>
            <c:numRef>
              <c:f>Sheet1!$F$2</c:f>
              <c:numCache>
                <c:formatCode>#,##0</c:formatCode>
                <c:ptCount val="1"/>
                <c:pt idx="0">
                  <c:v>1614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2-9910-4750-ACFB-4605D96B64C3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79529072"/>
        <c:axId val="179529464"/>
      </c:barChart>
      <c:catAx>
        <c:axId val="179529072"/>
        <c:scaling>
          <c:orientation val="minMax"/>
        </c:scaling>
        <c:delete val="1"/>
        <c:axPos val="b"/>
        <c:numFmt formatCode="General" sourceLinked="1"/>
        <c:majorTickMark val="none"/>
        <c:minorTickMark val="none"/>
        <c:tickLblPos val="nextTo"/>
        <c:crossAx val="179529464"/>
        <c:crossesAt val="0"/>
        <c:auto val="1"/>
        <c:lblAlgn val="ctr"/>
        <c:lblOffset val="100"/>
        <c:noMultiLvlLbl val="0"/>
      </c:catAx>
      <c:valAx>
        <c:axId val="179529464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#,##0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0" spcFirstLastPara="1" vertOverflow="ellipsis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79529072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egendEntry>
        <c:idx val="0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1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2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legendEntry>
        <c:idx val="3"/>
        <c:txPr>
          <a:bodyPr rot="0" spcFirstLastPara="1" vertOverflow="ellipsis" vert="horz" wrap="square" anchor="ctr" anchorCtr="1"/>
          <a:lstStyle/>
          <a:p>
            <a:pPr>
              <a:defRPr sz="14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</c:legendEntry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4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hart6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baseline="0" dirty="0">
                <a:solidFill>
                  <a:srgbClr val="002060"/>
                </a:solidFill>
              </a:rPr>
              <a:t>Readmissions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cked"/>
        <c:varyColors val="0"/>
        <c:ser>
          <c:idx val="0"/>
          <c:order val="0"/>
          <c:tx>
            <c:strRef>
              <c:f>'Admissions '!$B$10</c:f>
              <c:strCache>
                <c:ptCount val="1"/>
                <c:pt idx="0">
                  <c:v>Readmissions Hypo </c:v>
                </c:pt>
              </c:strCache>
            </c:strRef>
          </c:tx>
          <c:spPr>
            <a:ln w="3175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'Admissions '!$A$11:$A$15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'Admissions '!$B$11:$B$15</c:f>
              <c:numCache>
                <c:formatCode>General</c:formatCode>
                <c:ptCount val="5"/>
                <c:pt idx="0">
                  <c:v>49</c:v>
                </c:pt>
                <c:pt idx="1">
                  <c:v>35</c:v>
                </c:pt>
                <c:pt idx="2">
                  <c:v>7</c:v>
                </c:pt>
                <c:pt idx="3">
                  <c:v>5</c:v>
                </c:pt>
                <c:pt idx="4">
                  <c:v>1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7A0A-4E38-A1EE-0FCD6558B49F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34106384"/>
        <c:axId val="155118512"/>
      </c:lineChart>
      <c:catAx>
        <c:axId val="234106384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19050" cap="flat" cmpd="sng" algn="ctr">
            <a:solidFill>
              <a:srgbClr val="00000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00" b="0" i="0" u="none" strike="noStrike" kern="1200" cap="all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118512"/>
        <c:crosses val="autoZero"/>
        <c:auto val="1"/>
        <c:lblAlgn val="ctr"/>
        <c:lblOffset val="100"/>
        <c:noMultiLvlLbl val="0"/>
      </c:catAx>
      <c:valAx>
        <c:axId val="155118512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6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4106384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zero"/>
    <c:showDLblsOverMax val="0"/>
  </c:chart>
  <c:spPr>
    <a:solidFill>
      <a:schemeClr val="bg1"/>
    </a:solidFill>
    <a:ln w="38100" cap="flat" cmpd="sng" algn="ctr">
      <a:solidFill>
        <a:srgbClr val="00B05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7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title>
      <c:tx>
        <c:rich>
          <a:bodyPr rot="0" spcFirstLastPara="1" vertOverflow="ellipsis" vert="horz" wrap="square" anchor="ctr" anchorCtr="1"/>
          <a:lstStyle/>
          <a:p>
            <a:pPr>
              <a:defRPr sz="1800" b="1" i="0" u="none" strike="noStrike" kern="1200" baseline="0">
                <a:solidFill>
                  <a:schemeClr val="dk1">
                    <a:lumMod val="75000"/>
                    <a:lumOff val="25000"/>
                  </a:schemeClr>
                </a:solidFill>
                <a:latin typeface="+mn-lt"/>
                <a:ea typeface="+mn-ea"/>
                <a:cs typeface="+mn-cs"/>
              </a:defRPr>
            </a:pPr>
            <a:r>
              <a:rPr lang="en-GB" sz="1800" baseline="0" dirty="0">
                <a:solidFill>
                  <a:srgbClr val="002060"/>
                </a:solidFill>
              </a:rPr>
              <a:t>Admissions</a:t>
            </a:r>
          </a:p>
        </c:rich>
      </c:tx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800" b="1" i="0" u="none" strike="noStrike" kern="1200" baseline="0">
              <a:solidFill>
                <a:schemeClr val="dk1">
                  <a:lumMod val="75000"/>
                  <a:lumOff val="25000"/>
                </a:schemeClr>
              </a:solidFill>
              <a:latin typeface="+mn-lt"/>
              <a:ea typeface="+mn-ea"/>
              <a:cs typeface="+mn-cs"/>
            </a:defRPr>
          </a:pPr>
          <a:endParaRPr lang="en-US"/>
        </a:p>
      </c:txPr>
    </c:title>
    <c:autoTitleDeleted val="0"/>
    <c:plotArea>
      <c:layout/>
      <c:lineChart>
        <c:grouping val="standard"/>
        <c:varyColors val="0"/>
        <c:ser>
          <c:idx val="0"/>
          <c:order val="0"/>
          <c:tx>
            <c:strRef>
              <c:f>'Admissions '!$B$30</c:f>
              <c:strCache>
                <c:ptCount val="1"/>
                <c:pt idx="0">
                  <c:v>Admission Hypo</c:v>
                </c:pt>
              </c:strCache>
            </c:strRef>
          </c:tx>
          <c:spPr>
            <a:ln w="31750" cap="rnd">
              <a:solidFill>
                <a:srgbClr val="00B0F0"/>
              </a:solidFill>
              <a:round/>
            </a:ln>
            <a:effectLst/>
          </c:spPr>
          <c:marker>
            <c:symbol val="circle"/>
            <c:size val="17"/>
            <c:spPr>
              <a:solidFill>
                <a:srgbClr val="00B0F0"/>
              </a:solidFill>
              <a:ln>
                <a:solidFill>
                  <a:srgbClr val="00B0F0"/>
                </a:solidFill>
              </a:ln>
              <a:effectLst/>
            </c:spPr>
          </c:marker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900" b="1" i="0" u="none" strike="noStrike" kern="1200" baseline="0">
                    <a:solidFill>
                      <a:schemeClr val="lt1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dLblPos val="ctr"/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>
                      <a:solidFill>
                        <a:schemeClr val="dk1">
                          <a:lumMod val="50000"/>
                          <a:lumOff val="50000"/>
                        </a:schemeClr>
                      </a:solidFill>
                    </a:ln>
                    <a:effectLst/>
                  </c:spPr>
                </c15:leaderLines>
              </c:ext>
            </c:extLst>
          </c:dLbls>
          <c:cat>
            <c:numRef>
              <c:f>'Admissions '!$A$31:$A$35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'Admissions '!$B$31:$B$35</c:f>
              <c:numCache>
                <c:formatCode>General</c:formatCode>
                <c:ptCount val="5"/>
                <c:pt idx="0">
                  <c:v>96</c:v>
                </c:pt>
                <c:pt idx="1">
                  <c:v>100</c:v>
                </c:pt>
                <c:pt idx="2">
                  <c:v>129</c:v>
                </c:pt>
                <c:pt idx="3">
                  <c:v>90</c:v>
                </c:pt>
                <c:pt idx="4">
                  <c:v>43</c:v>
                </c:pt>
              </c:numCache>
            </c:numRef>
          </c:val>
          <c:smooth val="0"/>
          <c:extLst>
            <c:ext xmlns:c16="http://schemas.microsoft.com/office/drawing/2014/chart" uri="{C3380CC4-5D6E-409C-BE32-E72D297353CC}">
              <c16:uniqueId val="{00000000-DDB0-4284-ADFD-92797CE83281}"/>
            </c:ext>
          </c:extLst>
        </c:ser>
        <c:dLbls>
          <c:dLblPos val="ctr"/>
          <c:showLegendKey val="0"/>
          <c:showVal val="1"/>
          <c:showCatName val="0"/>
          <c:showSerName val="0"/>
          <c:showPercent val="0"/>
          <c:showBubbleSize val="0"/>
        </c:dLbls>
        <c:marker val="1"/>
        <c:smooth val="0"/>
        <c:axId val="234106776"/>
        <c:axId val="155117728"/>
      </c:lineChart>
      <c:catAx>
        <c:axId val="23410677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solidFill>
            <a:schemeClr val="bg1"/>
          </a:solidFill>
          <a:ln w="19050" cap="flat" cmpd="sng" algn="ctr">
            <a:solidFill>
              <a:srgbClr val="002060"/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950" b="0" i="0" u="none" strike="noStrike" kern="1200" cap="all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117728"/>
        <c:crosses val="autoZero"/>
        <c:auto val="1"/>
        <c:lblAlgn val="ctr"/>
        <c:lblOffset val="100"/>
        <c:noMultiLvlLbl val="0"/>
      </c:catAx>
      <c:valAx>
        <c:axId val="155117728"/>
        <c:scaling>
          <c:orientation val="minMax"/>
        </c:scaling>
        <c:delete val="1"/>
        <c:axPos val="l"/>
        <c:majorGridlines>
          <c:spPr>
            <a:ln w="9525" cap="flat" cmpd="sng" algn="ctr">
              <a:solidFill>
                <a:schemeClr val="bg1">
                  <a:lumMod val="7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410677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 w="38100" cap="flat" cmpd="sng" algn="ctr">
      <a:solidFill>
        <a:srgbClr val="00B050"/>
      </a:solidFill>
      <a:round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8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plotArea>
      <c:layout/>
      <c:barChart>
        <c:barDir val="col"/>
        <c:grouping val="clustered"/>
        <c:varyColors val="0"/>
        <c:ser>
          <c:idx val="0"/>
          <c:order val="0"/>
          <c:tx>
            <c:strRef>
              <c:f>'Long Term Complications '!$B$25</c:f>
              <c:strCache>
                <c:ptCount val="1"/>
                <c:pt idx="0">
                  <c:v>Stroke</c:v>
                </c:pt>
              </c:strCache>
            </c:strRef>
          </c:tx>
          <c:spPr>
            <a:gradFill rotWithShape="1">
              <a:gsLst>
                <a:gs pos="0">
                  <a:schemeClr val="accent6">
                    <a:shade val="51000"/>
                    <a:satMod val="130000"/>
                  </a:schemeClr>
                </a:gs>
                <a:gs pos="80000">
                  <a:schemeClr val="accent6">
                    <a:shade val="93000"/>
                    <a:satMod val="130000"/>
                  </a:schemeClr>
                </a:gs>
                <a:gs pos="100000">
                  <a:schemeClr val="accent6">
                    <a:shade val="94000"/>
                    <a:satMod val="135000"/>
                  </a:schemeClr>
                </a:gs>
              </a:gsLst>
              <a:lin ang="16200000" scaled="0"/>
            </a:gradFill>
            <a:ln>
              <a:noFill/>
            </a:ln>
            <a:effectLst>
              <a:outerShdw blurRad="40000" dist="23000" dir="5400000" rotWithShape="0">
                <a:srgbClr val="000000">
                  <a:alpha val="35000"/>
                </a:srgbClr>
              </a:outerShdw>
            </a:effectLst>
            <a:scene3d>
              <a:camera prst="orthographicFront">
                <a:rot lat="0" lon="0" rev="0"/>
              </a:camera>
              <a:lightRig rig="threePt" dir="t">
                <a:rot lat="0" lon="0" rev="1200000"/>
              </a:lightRig>
            </a:scene3d>
            <a:sp3d>
              <a:bevelT w="63500" h="25400"/>
            </a:sp3d>
          </c:spPr>
          <c:invertIfNegative val="0"/>
          <c:dPt>
            <c:idx val="0"/>
            <c:invertIfNegative val="0"/>
            <c:bubble3D val="0"/>
            <c:spPr>
              <a:solidFill>
                <a:srgbClr val="00206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1-E57F-4B65-B063-B9CFA765C6CE}"/>
              </c:ext>
            </c:extLst>
          </c:dPt>
          <c:dPt>
            <c:idx val="1"/>
            <c:invertIfNegative val="0"/>
            <c:bubble3D val="0"/>
            <c:spPr>
              <a:solidFill>
                <a:srgbClr val="00B0F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2-E57F-4B65-B063-B9CFA765C6CE}"/>
              </c:ext>
            </c:extLst>
          </c:dPt>
          <c:dPt>
            <c:idx val="2"/>
            <c:invertIfNegative val="0"/>
            <c:bubble3D val="0"/>
            <c:spPr>
              <a:solidFill>
                <a:srgbClr val="92D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3-E57F-4B65-B063-B9CFA765C6CE}"/>
              </c:ext>
            </c:extLst>
          </c:dPt>
          <c:dPt>
            <c:idx val="3"/>
            <c:invertIfNegative val="0"/>
            <c:bubble3D val="0"/>
            <c:spPr>
              <a:solidFill>
                <a:srgbClr val="00B050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4-E57F-4B65-B063-B9CFA765C6CE}"/>
              </c:ext>
            </c:extLst>
          </c:dPt>
          <c:dPt>
            <c:idx val="4"/>
            <c:invertIfNegative val="0"/>
            <c:bubble3D val="0"/>
            <c:spPr>
              <a:solidFill>
                <a:srgbClr val="38A4C1"/>
              </a:solidFill>
              <a:ln>
                <a:noFill/>
              </a:ln>
              <a:effectLst>
                <a:outerShdw blurRad="40000" dist="23000" dir="5400000" rotWithShape="0">
                  <a:srgbClr val="000000">
                    <a:alpha val="35000"/>
                  </a:srgbClr>
                </a:outerShdw>
              </a:effectLst>
              <a:scene3d>
                <a:camera prst="orthographicFront">
                  <a:rot lat="0" lon="0" rev="0"/>
                </a:camera>
                <a:lightRig rig="threePt" dir="t">
                  <a:rot lat="0" lon="0" rev="1200000"/>
                </a:lightRig>
              </a:scene3d>
              <a:sp3d>
                <a:bevelT w="63500" h="25400"/>
              </a:sp3d>
            </c:spPr>
            <c:extLst>
              <c:ext xmlns:c16="http://schemas.microsoft.com/office/drawing/2014/chart" uri="{C3380CC4-5D6E-409C-BE32-E72D297353CC}">
                <c16:uniqueId val="{00000005-E57F-4B65-B063-B9CFA765C6CE}"/>
              </c:ext>
            </c:extLst>
          </c:dPt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'Long Term Complications '!$A$26:$A$30</c:f>
              <c:numCache>
                <c:formatCode>General</c:formatCode>
                <c:ptCount val="5"/>
                <c:pt idx="0">
                  <c:v>2014</c:v>
                </c:pt>
                <c:pt idx="1">
                  <c:v>2015</c:v>
                </c:pt>
                <c:pt idx="2">
                  <c:v>2016</c:v>
                </c:pt>
                <c:pt idx="3">
                  <c:v>2017</c:v>
                </c:pt>
                <c:pt idx="4">
                  <c:v>2018</c:v>
                </c:pt>
              </c:numCache>
            </c:numRef>
          </c:cat>
          <c:val>
            <c:numRef>
              <c:f>'Long Term Complications '!$B$26:$B$30</c:f>
              <c:numCache>
                <c:formatCode>General</c:formatCode>
                <c:ptCount val="5"/>
                <c:pt idx="0">
                  <c:v>457</c:v>
                </c:pt>
                <c:pt idx="1">
                  <c:v>514</c:v>
                </c:pt>
                <c:pt idx="2">
                  <c:v>544</c:v>
                </c:pt>
                <c:pt idx="3">
                  <c:v>557</c:v>
                </c:pt>
                <c:pt idx="4">
                  <c:v>553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E57F-4B65-B063-B9CFA765C6CE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00"/>
        <c:overlap val="-24"/>
        <c:axId val="155119296"/>
        <c:axId val="239634760"/>
      </c:barChart>
      <c:catAx>
        <c:axId val="155119296"/>
        <c:scaling>
          <c:orientation val="minMax"/>
        </c:scaling>
        <c:delete val="0"/>
        <c:axPos val="b"/>
        <c:numFmt formatCode="General" sourceLinked="1"/>
        <c:majorTickMark val="none"/>
        <c:minorTickMark val="none"/>
        <c:tickLblPos val="nextTo"/>
        <c:spPr>
          <a:noFill/>
          <a:ln w="12700" cap="flat" cmpd="sng" algn="ctr">
            <a:solidFill>
              <a:schemeClr val="tx1">
                <a:lumMod val="15000"/>
                <a:lumOff val="85000"/>
              </a:schemeClr>
            </a:solidFill>
            <a:round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239634760"/>
        <c:crosses val="autoZero"/>
        <c:auto val="1"/>
        <c:lblAlgn val="ctr"/>
        <c:lblOffset val="100"/>
        <c:noMultiLvlLbl val="0"/>
      </c:catAx>
      <c:valAx>
        <c:axId val="239634760"/>
        <c:scaling>
          <c:orientation val="minMax"/>
        </c:scaling>
        <c:delete val="0"/>
        <c:axPos val="l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spPr>
          <a:noFill/>
          <a:ln>
            <a:noFill/>
          </a:ln>
          <a:effectLst/>
        </c:spPr>
        <c:txPr>
          <a:bodyPr rot="-60000000" spcFirstLastPara="1" vertOverflow="ellipsis" vert="horz" wrap="square" anchor="ctr" anchorCtr="1"/>
          <a:lstStyle/>
          <a:p>
            <a:pPr>
              <a:defRPr sz="1200" b="1" i="0" u="none" strike="noStrike" kern="1200" baseline="0">
                <a:solidFill>
                  <a:srgbClr val="002060"/>
                </a:solidFill>
                <a:latin typeface="+mn-lt"/>
                <a:ea typeface="+mn-ea"/>
                <a:cs typeface="+mn-cs"/>
              </a:defRPr>
            </a:pPr>
            <a:endParaRPr lang="en-US"/>
          </a:p>
        </c:txPr>
        <c:crossAx val="155119296"/>
        <c:crosses val="autoZero"/>
        <c:crossBetween val="between"/>
      </c:valAx>
      <c:spPr>
        <a:noFill/>
        <a:ln>
          <a:noFill/>
        </a:ln>
        <a:effectLst/>
      </c:spPr>
    </c:plotArea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</c:chartSpace>
</file>

<file path=ppt/charts/chart9.xml><?xml version="1.0" encoding="utf-8"?>
<c:chartSpace xmlns:c="http://schemas.openxmlformats.org/drawingml/2006/chart" xmlns:a="http://schemas.openxmlformats.org/drawingml/2006/main" xmlns:r="http://schemas.openxmlformats.org/officeDocument/2006/relationships" xmlns:c16r2="http://schemas.microsoft.com/office/drawing/2015/06/chart">
  <c:date1904 val="0"/>
  <c:lang val="en-US"/>
  <c:roundedCorners val="0"/>
  <mc:AlternateContent xmlns:mc="http://schemas.openxmlformats.org/markup-compatibility/2006">
    <mc:Choice xmlns:c14="http://schemas.microsoft.com/office/drawing/2007/8/2/chart" Requires="c14">
      <c14:style val="102"/>
    </mc:Choice>
    <mc:Fallback>
      <c:style val="2"/>
    </mc:Fallback>
  </mc:AlternateContent>
  <c:chart>
    <c:autoTitleDeleted val="1"/>
    <c:view3D>
      <c:rotX val="15"/>
      <c:rotY val="20"/>
      <c:rAngAx val="0"/>
    </c:view3D>
    <c:floor>
      <c:thickness val="0"/>
      <c:spPr>
        <a:noFill/>
        <a:ln>
          <a:noFill/>
        </a:ln>
        <a:effectLst/>
        <a:sp3d/>
      </c:spPr>
    </c:floor>
    <c:sideWall>
      <c:thickness val="0"/>
      <c:spPr>
        <a:noFill/>
        <a:ln>
          <a:noFill/>
        </a:ln>
        <a:effectLst/>
        <a:sp3d/>
      </c:spPr>
    </c:sideWall>
    <c:backWall>
      <c:thickness val="0"/>
      <c:spPr>
        <a:noFill/>
        <a:ln>
          <a:noFill/>
        </a:ln>
        <a:effectLst/>
        <a:sp3d/>
      </c:spPr>
    </c:backWall>
    <c:plotArea>
      <c:layout>
        <c:manualLayout>
          <c:layoutTarget val="inner"/>
          <c:xMode val="edge"/>
          <c:yMode val="edge"/>
          <c:x val="3.576836370032959E-2"/>
          <c:y val="3.6682240222603274E-2"/>
          <c:w val="0.96373715485402967"/>
          <c:h val="0.80405413553279992"/>
        </c:manualLayout>
      </c:layout>
      <c:bar3DChart>
        <c:barDir val="bar"/>
        <c:grouping val="clustered"/>
        <c:varyColors val="0"/>
        <c:ser>
          <c:idx val="0"/>
          <c:order val="0"/>
          <c:tx>
            <c:strRef>
              <c:f>'Long Term Complications '!$B$2:$B$3</c:f>
              <c:strCache>
                <c:ptCount val="2"/>
                <c:pt idx="0">
                  <c:v>Amputations </c:v>
                </c:pt>
                <c:pt idx="1">
                  <c:v>numbers</c:v>
                </c:pt>
              </c:strCache>
            </c:strRef>
          </c:tx>
          <c:spPr>
            <a:solidFill>
              <a:srgbClr val="00B0F0"/>
            </a:solidFill>
            <a:ln>
              <a:solidFill>
                <a:srgbClr val="00B0F0"/>
              </a:solidFill>
            </a:ln>
            <a:effectLst/>
            <a:sp3d>
              <a:contourClr>
                <a:srgbClr val="00B0F0"/>
              </a:contourClr>
            </a:sp3d>
          </c:spPr>
          <c:invertIfNegative val="0"/>
          <c:dLbls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'Long Term Complications '!$A$4:$A$8</c:f>
              <c:numCache>
                <c:formatCode>General</c:formatCode>
                <c:ptCount val="5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</c:numCache>
            </c:numRef>
          </c:cat>
          <c:val>
            <c:numRef>
              <c:f>'Long Term Complications '!$B$4:$B$8</c:f>
              <c:numCache>
                <c:formatCode>General</c:formatCode>
                <c:ptCount val="5"/>
                <c:pt idx="0">
                  <c:v>242</c:v>
                </c:pt>
                <c:pt idx="1">
                  <c:v>232</c:v>
                </c:pt>
                <c:pt idx="2">
                  <c:v>220</c:v>
                </c:pt>
                <c:pt idx="3">
                  <c:v>204</c:v>
                </c:pt>
                <c:pt idx="4">
                  <c:v>191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0-BA0A-4987-B2E3-03BE666AB842}"/>
            </c:ext>
          </c:extLst>
        </c:ser>
        <c:ser>
          <c:idx val="1"/>
          <c:order val="1"/>
          <c:tx>
            <c:strRef>
              <c:f>'Long Term Complications '!$C$2:$C$3</c:f>
              <c:strCache>
                <c:ptCount val="2"/>
                <c:pt idx="0">
                  <c:v>Amputations </c:v>
                </c:pt>
                <c:pt idx="1">
                  <c:v>%</c:v>
                </c:pt>
              </c:strCache>
            </c:strRef>
          </c:tx>
          <c:spPr>
            <a:solidFill>
              <a:srgbClr val="00B050"/>
            </a:solidFill>
            <a:ln>
              <a:solidFill>
                <a:srgbClr val="00B050"/>
              </a:solidFill>
            </a:ln>
            <a:effectLst/>
            <a:sp3d>
              <a:contourClr>
                <a:srgbClr val="00B050"/>
              </a:contourClr>
            </a:sp3d>
          </c:spPr>
          <c:invertIfNegative val="0"/>
          <c:dLbls>
            <c:dLbl>
              <c:idx val="0"/>
              <c:layout>
                <c:manualLayout>
                  <c:x val="1.4697441025071289E-2"/>
                  <c:y val="-2.55498413026262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6-BA0A-4987-B2E3-03BE666AB842}"/>
                </c:ext>
              </c:extLst>
            </c:dLbl>
            <c:dLbl>
              <c:idx val="1"/>
              <c:layout>
                <c:manualLayout>
                  <c:x val="5.8789764100285156E-3"/>
                  <c:y val="-8.5166137675420448E-3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5-BA0A-4987-B2E3-03BE666AB842}"/>
                </c:ext>
              </c:extLst>
            </c:dLbl>
            <c:dLbl>
              <c:idx val="2"/>
              <c:layout>
                <c:manualLayout>
                  <c:x val="8.8184646150427735E-3"/>
                  <c:y val="-1.1355485023389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4-BA0A-4987-B2E3-03BE666AB842}"/>
                </c:ext>
              </c:extLst>
            </c:dLbl>
            <c:dLbl>
              <c:idx val="3"/>
              <c:layout>
                <c:manualLayout>
                  <c:x val="1.3227696922564133E-2"/>
                  <c:y val="-1.9872098790931464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2-BA0A-4987-B2E3-03BE666AB842}"/>
                </c:ext>
              </c:extLst>
            </c:dLbl>
            <c:dLbl>
              <c:idx val="4"/>
              <c:layout>
                <c:manualLayout>
                  <c:x val="1.7636929230085519E-2"/>
                  <c:y val="-1.1355485023389393E-2"/>
                </c:manualLayout>
              </c:layout>
              <c:showLegendKey val="0"/>
              <c:showVal val="1"/>
              <c:showCatName val="0"/>
              <c:showSerName val="0"/>
              <c:showPercent val="0"/>
              <c:showBubbleSize val="0"/>
              <c:extLst>
                <c:ext xmlns:c15="http://schemas.microsoft.com/office/drawing/2012/chart" uri="{CE6537A1-D6FC-4f65-9D91-7224C49458BB}"/>
                <c:ext xmlns:c16="http://schemas.microsoft.com/office/drawing/2014/chart" uri="{C3380CC4-5D6E-409C-BE32-E72D297353CC}">
                  <c16:uniqueId val="{00000003-BA0A-4987-B2E3-03BE666AB842}"/>
                </c:ext>
              </c:extLst>
            </c:dLbl>
            <c:spPr>
              <a:noFill/>
              <a:ln>
                <a:noFill/>
              </a:ln>
              <a:effectLst/>
            </c:spPr>
            <c:txPr>
              <a:bodyPr rot="0" spcFirstLastPara="1" vertOverflow="ellipsis" vert="horz" wrap="square" lIns="38100" tIns="19050" rIns="38100" bIns="19050" anchor="ctr" anchorCtr="1">
                <a:spAutoFit/>
              </a:bodyPr>
              <a:lstStyle/>
              <a:p>
                <a:pPr>
                  <a:defRPr sz="1200" b="1" i="0" u="none" strike="noStrike" kern="1200" baseline="0">
                    <a:solidFill>
                      <a:srgbClr val="002060"/>
                    </a:solidFill>
                    <a:latin typeface="+mn-lt"/>
                    <a:ea typeface="+mn-ea"/>
                    <a:cs typeface="+mn-cs"/>
                  </a:defRPr>
                </a:pPr>
                <a:endParaRPr lang="en-US"/>
              </a:p>
            </c:txPr>
            <c:showLegendKey val="0"/>
            <c:showVal val="1"/>
            <c:showCatName val="0"/>
            <c:showSerName val="0"/>
            <c:showPercent val="0"/>
            <c:showBubbleSize val="0"/>
            <c:showLeaderLines val="0"/>
            <c:extLst>
              <c:ext xmlns:c15="http://schemas.microsoft.com/office/drawing/2012/chart" uri="{CE6537A1-D6FC-4f65-9D91-7224C49458BB}">
                <c15:showLeaderLines val="1"/>
                <c15:leaderLines>
                  <c:spPr>
                    <a:ln w="9525" cap="flat" cmpd="sng" algn="ctr">
                      <a:solidFill>
                        <a:schemeClr val="tx1">
                          <a:lumMod val="35000"/>
                          <a:lumOff val="65000"/>
                        </a:schemeClr>
                      </a:solidFill>
                      <a:round/>
                    </a:ln>
                    <a:effectLst/>
                  </c:spPr>
                </c15:leaderLines>
              </c:ext>
            </c:extLst>
          </c:dLbls>
          <c:cat>
            <c:numRef>
              <c:f>'Long Term Complications '!$A$4:$A$8</c:f>
              <c:numCache>
                <c:formatCode>General</c:formatCode>
                <c:ptCount val="5"/>
                <c:pt idx="0">
                  <c:v>2018</c:v>
                </c:pt>
                <c:pt idx="1">
                  <c:v>2017</c:v>
                </c:pt>
                <c:pt idx="2">
                  <c:v>2016</c:v>
                </c:pt>
                <c:pt idx="3">
                  <c:v>2015</c:v>
                </c:pt>
                <c:pt idx="4">
                  <c:v>2014</c:v>
                </c:pt>
              </c:numCache>
            </c:numRef>
          </c:cat>
          <c:val>
            <c:numRef>
              <c:f>'Long Term Complications '!$C$4:$C$8</c:f>
              <c:numCache>
                <c:formatCode>General</c:formatCode>
                <c:ptCount val="5"/>
                <c:pt idx="0">
                  <c:v>1.1000000000000001</c:v>
                </c:pt>
                <c:pt idx="1">
                  <c:v>1.2</c:v>
                </c:pt>
                <c:pt idx="2">
                  <c:v>1.2</c:v>
                </c:pt>
                <c:pt idx="3">
                  <c:v>1.2</c:v>
                </c:pt>
                <c:pt idx="4">
                  <c:v>1.2</c:v>
                </c:pt>
              </c:numCache>
            </c:numRef>
          </c:val>
          <c:extLst>
            <c:ext xmlns:c16="http://schemas.microsoft.com/office/drawing/2014/chart" uri="{C3380CC4-5D6E-409C-BE32-E72D297353CC}">
              <c16:uniqueId val="{00000001-BA0A-4987-B2E3-03BE666AB842}"/>
            </c:ext>
          </c:extLst>
        </c:ser>
        <c:dLbls>
          <c:showLegendKey val="0"/>
          <c:showVal val="0"/>
          <c:showCatName val="0"/>
          <c:showSerName val="0"/>
          <c:showPercent val="0"/>
          <c:showBubbleSize val="0"/>
        </c:dLbls>
        <c:gapWidth val="150"/>
        <c:shape val="box"/>
        <c:axId val="239635544"/>
        <c:axId val="239635936"/>
        <c:axId val="0"/>
      </c:bar3DChart>
      <c:catAx>
        <c:axId val="239635544"/>
        <c:scaling>
          <c:orientation val="minMax"/>
        </c:scaling>
        <c:delete val="1"/>
        <c:axPos val="l"/>
        <c:numFmt formatCode="General" sourceLinked="1"/>
        <c:majorTickMark val="none"/>
        <c:minorTickMark val="none"/>
        <c:tickLblPos val="nextTo"/>
        <c:crossAx val="239635936"/>
        <c:crosses val="autoZero"/>
        <c:auto val="1"/>
        <c:lblAlgn val="ctr"/>
        <c:lblOffset val="100"/>
        <c:noMultiLvlLbl val="0"/>
      </c:catAx>
      <c:valAx>
        <c:axId val="239635936"/>
        <c:scaling>
          <c:orientation val="minMax"/>
        </c:scaling>
        <c:delete val="1"/>
        <c:axPos val="b"/>
        <c:majorGridlines>
          <c:spPr>
            <a:ln w="9525" cap="flat" cmpd="sng" algn="ctr">
              <a:solidFill>
                <a:schemeClr val="tx1">
                  <a:lumMod val="15000"/>
                  <a:lumOff val="85000"/>
                </a:schemeClr>
              </a:solidFill>
              <a:round/>
            </a:ln>
            <a:effectLst/>
          </c:spPr>
        </c:majorGridlines>
        <c:numFmt formatCode="General" sourceLinked="1"/>
        <c:majorTickMark val="none"/>
        <c:minorTickMark val="none"/>
        <c:tickLblPos val="nextTo"/>
        <c:crossAx val="239635544"/>
        <c:crosses val="autoZero"/>
        <c:crossBetween val="between"/>
      </c:valAx>
      <c:spPr>
        <a:noFill/>
        <a:ln>
          <a:noFill/>
        </a:ln>
        <a:effectLst/>
      </c:spPr>
    </c:plotArea>
    <c:legend>
      <c:legendPos val="b"/>
      <c:layout>
        <c:manualLayout>
          <c:xMode val="edge"/>
          <c:yMode val="edge"/>
          <c:x val="2.1970224443738376E-2"/>
          <c:y val="0.71797983819270816"/>
          <c:w val="0.4777375462954791"/>
          <c:h val="0.1003341789601879"/>
        </c:manualLayout>
      </c:layout>
      <c:overlay val="0"/>
      <c:spPr>
        <a:noFill/>
        <a:ln>
          <a:noFill/>
        </a:ln>
        <a:effectLst/>
      </c:spPr>
      <c:txPr>
        <a:bodyPr rot="0" spcFirstLastPara="1" vertOverflow="ellipsis" vert="horz" wrap="square" anchor="ctr" anchorCtr="1"/>
        <a:lstStyle/>
        <a:p>
          <a:pPr>
            <a:defRPr sz="1000" b="1" i="0" u="none" strike="noStrike" kern="1200" baseline="0">
              <a:solidFill>
                <a:srgbClr val="002060"/>
              </a:solidFill>
              <a:latin typeface="+mn-lt"/>
              <a:ea typeface="+mn-ea"/>
              <a:cs typeface="+mn-cs"/>
            </a:defRPr>
          </a:pPr>
          <a:endParaRPr lang="en-US"/>
        </a:p>
      </c:txPr>
    </c:legend>
    <c:plotVisOnly val="1"/>
    <c:dispBlanksAs val="gap"/>
    <c:showDLblsOverMax val="0"/>
  </c:chart>
  <c:spPr>
    <a:noFill/>
    <a:ln>
      <a:noFill/>
    </a:ln>
    <a:effectLst/>
  </c:spPr>
  <c:txPr>
    <a:bodyPr/>
    <a:lstStyle/>
    <a:p>
      <a:pPr>
        <a:defRPr/>
      </a:pPr>
      <a:endParaRPr lang="en-US"/>
    </a:p>
  </c:txPr>
  <c:externalData r:id="rId3">
    <c:autoUpdate val="0"/>
  </c:externalData>
  <c:userShapes r:id="rId4"/>
</c:chartSpace>
</file>

<file path=ppt/charts/colors1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2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3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4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5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6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7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8.xml><?xml version="1.0" encoding="utf-8"?>
<cs:colorStyle xmlns:cs="http://schemas.microsoft.com/office/drawing/2012/chartStyle" xmlns:a="http://schemas.openxmlformats.org/drawingml/2006/main" meth="cycle" id="13">
  <a:schemeClr val="accent6"/>
  <a:schemeClr val="accent5"/>
  <a:schemeClr val="accent4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colors9.xml><?xml version="1.0" encoding="utf-8"?>
<cs:colorStyle xmlns:cs="http://schemas.microsoft.com/office/drawing/2012/chartStyle" xmlns:a="http://schemas.openxmlformats.org/drawingml/2006/main" meth="cycle" id="10">
  <a:schemeClr val="accent1"/>
  <a:schemeClr val="accent2"/>
  <a:schemeClr val="accent3"/>
  <a:schemeClr val="accent4"/>
  <a:schemeClr val="accent5"/>
  <a:schemeClr val="accent6"/>
  <cs:variation/>
  <cs:variation>
    <a:lumMod val="60000"/>
  </cs:variation>
  <cs:variation>
    <a:lumMod val="80000"/>
    <a:lumOff val="20000"/>
  </cs:variation>
  <cs:variation>
    <a:lumMod val="80000"/>
  </cs:variation>
  <cs:variation>
    <a:lumMod val="60000"/>
    <a:lumOff val="40000"/>
  </cs:variation>
  <cs:variation>
    <a:lumMod val="50000"/>
  </cs:variation>
  <cs:variation>
    <a:lumMod val="70000"/>
    <a:lumOff val="30000"/>
  </cs:variation>
  <cs:variation>
    <a:lumMod val="70000"/>
  </cs:variation>
  <cs:variation>
    <a:lumMod val="50000"/>
    <a:lumOff val="50000"/>
  </cs:variation>
</cs:colorStyle>
</file>

<file path=ppt/charts/style1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2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3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4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5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6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7.xml><?xml version="1.0" encoding="utf-8"?>
<cs:chartStyle xmlns:cs="http://schemas.microsoft.com/office/drawing/2012/chartStyle" xmlns:a="http://schemas.openxmlformats.org/drawingml/2006/main" id="228">
  <cs:axisTitle>
    <cs:lnRef idx="0"/>
    <cs:fillRef idx="0"/>
    <cs:effectRef idx="0"/>
    <cs:fontRef idx="minor">
      <a:schemeClr val="dk1">
        <a:lumMod val="75000"/>
        <a:lumOff val="25000"/>
      </a:schemeClr>
    </cs:fontRef>
    <cs:defRPr sz="900" b="1" kern="1200"/>
  </cs:axisTitle>
  <cs:categoryAxis>
    <cs:lnRef idx="0"/>
    <cs:fillRef idx="0"/>
    <cs:effectRef idx="0"/>
    <cs:fontRef idx="minor">
      <a:schemeClr val="dk1">
        <a:lumMod val="75000"/>
        <a:lumOff val="25000"/>
      </a:schemeClr>
    </cs:fontRef>
    <cs:spPr>
      <a:ln w="190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 cap="all" baseline="0"/>
  </cs:categoryAxis>
  <cs:chartArea>
    <cs:lnRef idx="0"/>
    <cs:fillRef idx="0"/>
    <cs:effectRef idx="0"/>
    <cs:fontRef idx="minor">
      <a:schemeClr val="dk1"/>
    </cs:fontRef>
    <cs:spPr>
      <a:gradFill flip="none" rotWithShape="1">
        <a:gsLst>
          <a:gs pos="0">
            <a:schemeClr val="lt1"/>
          </a:gs>
          <a:gs pos="39000">
            <a:schemeClr val="lt1"/>
          </a:gs>
          <a:gs pos="100000">
            <a:schemeClr val="lt1">
              <a:lumMod val="75000"/>
            </a:schemeClr>
          </a:gs>
        </a:gsLst>
        <a:path path="circle">
          <a:fillToRect l="50000" t="-80000" r="50000" b="180000"/>
        </a:path>
        <a:tileRect/>
      </a:gradFill>
      <a:ln w="9525" cap="flat" cmpd="sng" algn="ctr">
        <a:solidFill>
          <a:schemeClr val="dk1">
            <a:lumMod val="25000"/>
            <a:lumOff val="75000"/>
          </a:schemeClr>
        </a:solidFill>
        <a:round/>
      </a:ln>
    </cs:spPr>
    <cs:defRPr sz="900" kern="1200"/>
  </cs:chartArea>
  <cs:dataLabel>
    <cs:lnRef idx="0"/>
    <cs:fillRef idx="0">
      <cs:styleClr val="auto"/>
    </cs:fillRef>
    <cs:effectRef idx="0"/>
    <cs:fontRef idx="minor">
      <a:schemeClr val="lt1"/>
    </cs:fontRef>
    <cs:defRPr sz="900" b="1" i="0" u="none" strike="noStrike" kern="1200" baseline="0"/>
  </cs:dataLabel>
  <cs:dataLabelCallout>
    <cs:lnRef idx="0"/>
    <cs:fillRef idx="0"/>
    <cs:effectRef idx="0"/>
    <cs:fontRef idx="minor">
      <a:schemeClr val="lt1"/>
    </cs:fontRef>
    <cs:spPr>
      <a:solidFill>
        <a:schemeClr val="dk1">
          <a:lumMod val="65000"/>
          <a:lumOff val="35000"/>
          <a:alpha val="75000"/>
        </a:schemeClr>
      </a:solidFill>
    </cs:spPr>
    <cs:defRPr sz="900" b="1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>
  <cs:dataPoint3D>
    <cs:lnRef idx="0"/>
    <cs:fillRef idx="0">
      <cs:styleClr val="auto"/>
    </cs:fillRef>
    <cs:effectRef idx="0"/>
    <cs:fontRef idx="minor">
      <a:schemeClr val="dk1"/>
    </cs:fontRef>
    <cs:spPr>
      <a:solidFill>
        <a:schemeClr val="phClr">
          <a:alpha val="85000"/>
        </a:schemeClr>
      </a:solidFill>
      <a:ln w="9525" cap="flat" cmpd="sng" algn="ctr">
        <a:solidFill>
          <a:schemeClr val="lt1">
            <a:alpha val="50000"/>
          </a:schemeClr>
        </a:solidFill>
        <a:round/>
      </a:ln>
    </cs:spPr>
  </cs:dataPoint3D>
  <cs:dataPointLine>
    <cs:lnRef idx="0">
      <cs:styleClr val="auto"/>
    </cs:lnRef>
    <cs:fillRef idx="0"/>
    <cs:effectRef idx="0"/>
    <cs:fontRef idx="minor">
      <a:schemeClr val="dk1"/>
    </cs:fontRef>
    <cs:spPr>
      <a:ln w="31750" cap="rnd">
        <a:solidFill>
          <a:schemeClr val="phClr"/>
        </a:solidFill>
        <a:round/>
      </a:ln>
    </cs:spPr>
  </cs:dataPointLine>
  <cs:dataPointMarker>
    <cs:lnRef idx="0"/>
    <cs:fillRef idx="0">
      <cs:styleClr val="auto"/>
    </cs:fillRef>
    <cs:effectRef idx="0"/>
    <cs:fontRef idx="minor">
      <a:schemeClr val="dk1"/>
    </cs:fontRef>
    <cs:spPr>
      <a:solidFill>
        <a:schemeClr val="phClr"/>
      </a:solidFill>
    </cs:spPr>
  </cs:dataPointMarker>
  <cs:dataPointMarkerLayout symbol="circle" size="17"/>
  <cs:dataPointWireframe>
    <cs:lnRef idx="0">
      <cs:styleClr val="auto"/>
    </cs:lnRef>
    <cs:fillRef idx="0"/>
    <cs:effectRef idx="0"/>
    <cs:fontRef idx="minor">
      <a:schemeClr val="dk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dk1">
        <a:lumMod val="75000"/>
        <a:lumOff val="25000"/>
      </a:schemeClr>
    </cs:fontRef>
    <cs:spPr>
      <a:ln w="9525">
        <a:solidFill>
          <a:schemeClr val="dk1">
            <a:lumMod val="35000"/>
            <a:lumOff val="65000"/>
          </a:schemeClr>
        </a:solidFill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50000"/>
          <a:lumOff val="50000"/>
        </a:schemeClr>
      </a:solidFill>
      <a:ln w="9525">
        <a:solidFill>
          <a:schemeClr val="dk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dropLine>
  <cs:errorBar>
    <cs:lnRef idx="0"/>
    <cs:fillRef idx="0"/>
    <cs:effectRef idx="0"/>
    <cs:fontRef idx="minor">
      <a:schemeClr val="dk1"/>
    </cs:fontRef>
    <cs:spPr>
      <a:ln w="9525">
        <a:solidFill>
          <a:schemeClr val="dk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dk1"/>
    </cs:fontRef>
  </cs:floor>
  <cs:gridlineMajor>
    <cs:lnRef idx="0"/>
    <cs:fillRef idx="0"/>
    <cs:effectRef idx="0"/>
    <cs:fontRef idx="minor">
      <a:schemeClr val="dk1"/>
    </cs:fontRef>
    <cs:spPr>
      <a:ln w="9525" cap="flat" cmpd="sng" algn="ctr"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  <a:round/>
      </a:ln>
    </cs:spPr>
  </cs:gridlineMajor>
  <cs:gridlineMinor>
    <cs:lnRef idx="0"/>
    <cs:fillRef idx="0"/>
    <cs:effectRef idx="0"/>
    <cs:fontRef idx="minor">
      <a:schemeClr val="dk1"/>
    </cs:fontRef>
    <cs:spPr>
      <a:ln>
        <a:gradFill>
          <a:gsLst>
            <a:gs pos="100000">
              <a:schemeClr val="dk1">
                <a:lumMod val="95000"/>
                <a:lumOff val="5000"/>
                <a:alpha val="42000"/>
              </a:schemeClr>
            </a:gs>
            <a:gs pos="0">
              <a:schemeClr val="lt1">
                <a:lumMod val="75000"/>
                <a:alpha val="36000"/>
              </a:schemeClr>
            </a:gs>
          </a:gsLst>
          <a:lin ang="5400000" scaled="0"/>
        </a:gradFill>
      </a:ln>
    </cs:spPr>
  </cs:gridlineMinor>
  <cs:hiLo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35000"/>
            <a:lumOff val="65000"/>
          </a:schemeClr>
        </a:solidFill>
        <a:prstDash val="dash"/>
      </a:ln>
    </cs:spPr>
  </cs:hiLoLine>
  <cs:leader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</a:ln>
    </cs:spPr>
  </cs:leaderLine>
  <cs:legend>
    <cs:lnRef idx="0"/>
    <cs:fillRef idx="0"/>
    <cs:effectRef idx="0"/>
    <cs:fontRef idx="minor">
      <a:schemeClr val="dk1">
        <a:lumMod val="75000"/>
        <a:lumOff val="25000"/>
      </a:schemeClr>
    </cs:fontRef>
    <cs:spPr>
      <a:solidFill>
        <a:schemeClr val="lt1">
          <a:lumMod val="95000"/>
          <a:alpha val="39000"/>
        </a:schemeClr>
      </a:solidFill>
    </cs:spPr>
    <cs:defRPr sz="900" kern="1200"/>
  </cs:legend>
  <cs:plotArea>
    <cs:lnRef idx="0"/>
    <cs:fillRef idx="0"/>
    <cs:effectRef idx="0"/>
    <cs:fontRef idx="minor">
      <a:schemeClr val="dk1"/>
    </cs:fontRef>
  </cs:plotArea>
  <cs:plotArea3D>
    <cs:lnRef idx="0"/>
    <cs:fillRef idx="0"/>
    <cs:effectRef idx="0"/>
    <cs:fontRef idx="minor">
      <a:schemeClr val="dk1"/>
    </cs:fontRef>
  </cs:plotArea3D>
  <cs:seriesAxis>
    <cs:lnRef idx="0"/>
    <cs:fillRef idx="0"/>
    <cs:effectRef idx="0"/>
    <cs:fontRef idx="minor">
      <a:schemeClr val="dk1">
        <a:lumMod val="75000"/>
        <a:lumOff val="25000"/>
      </a:schemeClr>
    </cs:fontRef>
    <cs:spPr>
      <a:ln w="31750" cap="flat" cmpd="sng" algn="ctr">
        <a:solidFill>
          <a:schemeClr val="dk1">
            <a:lumMod val="75000"/>
            <a:lumOff val="25000"/>
          </a:schemeClr>
        </a:solidFill>
        <a:round/>
      </a:ln>
    </cs:spPr>
    <cs:defRPr sz="900" kern="1200"/>
  </cs:seriesAxis>
  <cs:seriesLine>
    <cs:lnRef idx="0"/>
    <cs:fillRef idx="0"/>
    <cs:effectRef idx="0"/>
    <cs:fontRef idx="minor">
      <a:schemeClr val="dk1"/>
    </cs:fontRef>
    <cs:spPr>
      <a:ln w="9525">
        <a:solidFill>
          <a:schemeClr val="dk1">
            <a:lumMod val="50000"/>
            <a:lumOff val="50000"/>
          </a:schemeClr>
        </a:solidFill>
        <a:round/>
      </a:ln>
    </cs:spPr>
  </cs:seriesLine>
  <cs:title>
    <cs:lnRef idx="0"/>
    <cs:fillRef idx="0"/>
    <cs:effectRef idx="0"/>
    <cs:fontRef idx="minor">
      <a:schemeClr val="dk1">
        <a:lumMod val="75000"/>
        <a:lumOff val="25000"/>
      </a:schemeClr>
    </cs:fontRef>
    <cs:defRPr sz="1800" b="1" kern="1200" baseline="0"/>
  </cs:title>
  <cs:trendline>
    <cs:lnRef idx="0">
      <cs:styleClr val="auto"/>
    </cs:lnRef>
    <cs:fillRef idx="0"/>
    <cs:effectRef idx="0"/>
    <cs:fontRef idx="minor">
      <a:schemeClr val="dk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dk1">
        <a:lumMod val="75000"/>
        <a:lumOff val="2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dk1">
            <a:lumMod val="65000"/>
            <a:lumOff val="35000"/>
          </a:schemeClr>
        </a:solidFill>
      </a:ln>
    </cs:spPr>
  </cs:upBar>
  <cs:valueAxis>
    <cs:lnRef idx="0"/>
    <cs:fillRef idx="0"/>
    <cs:effectRef idx="0"/>
    <cs:fontRef idx="minor">
      <a:schemeClr val="dk1">
        <a:lumMod val="75000"/>
        <a:lumOff val="25000"/>
      </a:schemeClr>
    </cs:fontRef>
    <cs:spPr>
      <a:ln>
        <a:noFill/>
      </a:ln>
    </cs:spPr>
    <cs:defRPr sz="900" kern="1200"/>
  </cs:valueAxis>
  <cs:wall>
    <cs:lnRef idx="0"/>
    <cs:fillRef idx="0"/>
    <cs:effectRef idx="0"/>
    <cs:fontRef idx="minor">
      <a:schemeClr val="dk1"/>
    </cs:fontRef>
  </cs:wall>
</cs:chartStyle>
</file>

<file path=ppt/charts/style8.xml><?xml version="1.0" encoding="utf-8"?>
<cs:chartStyle xmlns:cs="http://schemas.microsoft.com/office/drawing/2012/chartStyle" xmlns:a="http://schemas.openxmlformats.org/drawingml/2006/main" id="340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ategoryAxis>
  <cs:chartArea mods="allowNoFillOverride allowNoLineOverride">
    <cs:lnRef idx="0"/>
    <cs:fillRef idx="0"/>
    <cs:effectRef idx="0"/>
    <cs:fontRef idx="minor">
      <a:schemeClr val="tx2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1197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1197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3">
      <cs:styleClr val="auto"/>
    </cs:fillRef>
    <cs:effectRef idx="3"/>
    <cs:fontRef idx="minor">
      <a:schemeClr val="lt1"/>
    </cs:fontRef>
  </cs:dataPoint>
  <cs:dataPoint3D>
    <cs:lnRef idx="0"/>
    <cs:fillRef idx="3">
      <cs:styleClr val="auto"/>
    </cs:fillRef>
    <cs:effectRef idx="3"/>
    <cs:fontRef idx="minor">
      <a:schemeClr val="lt1"/>
    </cs:fontRef>
  </cs:dataPoint3D>
  <cs:dataPointLine>
    <cs:lnRef idx="0">
      <cs:styleClr val="auto"/>
    </cs:lnRef>
    <cs:fillRef idx="3"/>
    <cs:effectRef idx="3"/>
    <cs:fontRef idx="minor">
      <a:schemeClr val="lt1"/>
    </cs:fontRef>
    <cs:spPr>
      <a:ln w="3492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3">
      <cs:styleClr val="auto"/>
    </cs:fillRef>
    <cs:effectRef idx="3"/>
    <cs:fontRef idx="minor">
      <a:schemeClr val="lt1"/>
    </cs:fontRef>
    <cs:spPr>
      <a:ln w="9525">
        <a:solidFill>
          <a:schemeClr val="phClr"/>
        </a:solidFill>
        <a:round/>
      </a:ln>
    </cs:spPr>
  </cs:dataPointMarker>
  <cs:dataPointMarkerLayout symbol="circle" size="6"/>
  <cs:dataPointWireframe>
    <cs:lnRef idx="0">
      <cs:styleClr val="auto"/>
    </cs:lnRef>
    <cs:fillRef idx="3"/>
    <cs:effectRef idx="3"/>
    <cs:fontRef idx="minor">
      <a:schemeClr val="lt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lt1"/>
    </cs:fontRef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legend>
  <cs:plotArea>
    <cs:lnRef idx="0"/>
    <cs:fillRef idx="0"/>
    <cs:effectRef idx="0"/>
    <cs:fontRef idx="minor">
      <a:schemeClr val="lt1"/>
    </cs:fontRef>
  </cs:plotArea>
  <cs:plotArea3D>
    <cs:lnRef idx="0"/>
    <cs:fillRef idx="0"/>
    <cs:effectRef idx="0"/>
    <cs:fontRef idx="minor">
      <a:schemeClr val="lt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spPr>
      <a:ln w="12700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197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2128" b="1" kern="1200" baseline="0"/>
  </cs:title>
  <cs:trendline>
    <cs:lnRef idx="0">
      <cs:styleClr val="auto"/>
    </cs:lnRef>
    <cs:fillRef idx="0"/>
    <cs:effectRef idx="0"/>
    <cs:fontRef idx="minor">
      <a:schemeClr val="lt1"/>
    </cs:fontRef>
    <cs:spPr>
      <a:ln w="19050" cap="rnd">
        <a:solidFill>
          <a:schemeClr val="phClr"/>
        </a:solidFill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1197" kern="1200"/>
  </cs:valueAxis>
  <cs:wall>
    <cs:lnRef idx="0"/>
    <cs:fillRef idx="0"/>
    <cs:effectRef idx="0"/>
    <cs:fontRef idx="minor">
      <a:schemeClr val="lt1"/>
    </cs:fontRef>
  </cs:wall>
</cs:chartStyle>
</file>

<file path=ppt/charts/style9.xml><?xml version="1.0" encoding="utf-8"?>
<cs:chartStyle xmlns:cs="http://schemas.microsoft.com/office/drawing/2012/chartStyle" xmlns:a="http://schemas.openxmlformats.org/drawingml/2006/main" id="201">
  <cs:axisTitle>
    <cs:lnRef idx="0"/>
    <cs:fillRef idx="0"/>
    <cs:effectRef idx="0"/>
    <cs:fontRef idx="minor">
      <a:schemeClr val="tx1">
        <a:lumMod val="65000"/>
        <a:lumOff val="35000"/>
      </a:schemeClr>
    </cs:fontRef>
    <cs:defRPr sz="1000" kern="1200"/>
  </cs:axisTitle>
  <cs:categoryAxis>
    <cs:lnRef idx="0"/>
    <cs:fillRef idx="0"/>
    <cs:effectRef idx="0"/>
    <cs:fontRef idx="minor">
      <a:schemeClr val="tx1">
        <a:lumMod val="65000"/>
        <a:lumOff val="35000"/>
      </a:schemeClr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categoryAxis>
  <cs:chartArea mods="allowNoFillOverride allowNoLineOverride">
    <cs:lnRef idx="0"/>
    <cs:fillRef idx="0"/>
    <cs:effectRef idx="0"/>
    <cs:fontRef idx="minor">
      <a:schemeClr val="tx1"/>
    </cs:fontRef>
    <cs:spPr>
      <a:solidFill>
        <a:schemeClr val="bg1"/>
      </a:solidFill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1000" kern="1200"/>
  </cs:chartArea>
  <cs:dataLabel>
    <cs:lnRef idx="0"/>
    <cs:fillRef idx="0"/>
    <cs:effectRef idx="0"/>
    <cs:fontRef idx="minor">
      <a:schemeClr val="tx1">
        <a:lumMod val="75000"/>
        <a:lumOff val="25000"/>
      </a:schemeClr>
    </cs:fontRef>
    <cs:defRPr sz="900" kern="1200"/>
  </cs:dataLabel>
  <cs:dataLabelCallout>
    <cs:lnRef idx="0"/>
    <cs:fillRef idx="0"/>
    <cs:effectRef idx="0"/>
    <cs:fontRef idx="minor">
      <a:schemeClr val="dk1">
        <a:lumMod val="65000"/>
        <a:lumOff val="35000"/>
      </a:schemeClr>
    </cs:fontRef>
    <cs:spPr>
      <a:solidFill>
        <a:schemeClr val="lt1"/>
      </a:solidFill>
      <a:ln>
        <a:solidFill>
          <a:schemeClr val="dk1">
            <a:lumMod val="25000"/>
            <a:lumOff val="75000"/>
          </a:schemeClr>
        </a:solidFill>
      </a:ln>
    </cs:spPr>
    <cs:defRPr sz="900" kern="1200"/>
    <cs:bodyPr rot="0" spcFirstLastPara="1" vertOverflow="clip" horzOverflow="clip" vert="horz" wrap="square" lIns="36576" tIns="18288" rIns="36576" bIns="18288" anchor="ctr" anchorCtr="1">
      <a:spAutoFit/>
    </cs:bodyPr>
  </cs:dataLabelCallout>
  <cs:dataPoint>
    <cs:lnRef idx="0"/>
    <cs:fillRef idx="1">
      <cs:styleClr val="auto"/>
    </cs:fillRef>
    <cs:effectRef idx="0"/>
    <cs:fontRef idx="minor">
      <a:schemeClr val="tx1"/>
    </cs:fontRef>
  </cs:dataPoint>
  <cs:dataPoint3D>
    <cs:lnRef idx="0"/>
    <cs:fillRef idx="1">
      <cs:styleClr val="auto"/>
    </cs:fillRef>
    <cs:effectRef idx="0"/>
    <cs:fontRef idx="minor">
      <a:schemeClr val="tx1"/>
    </cs:fontRef>
  </cs:dataPoint3D>
  <cs:dataPointLine>
    <cs:lnRef idx="0">
      <cs:styleClr val="auto"/>
    </cs:lnRef>
    <cs:fillRef idx="1"/>
    <cs:effectRef idx="0"/>
    <cs:fontRef idx="minor">
      <a:schemeClr val="tx1"/>
    </cs:fontRef>
    <cs:spPr>
      <a:ln w="28575" cap="rnd">
        <a:solidFill>
          <a:schemeClr val="phClr"/>
        </a:solidFill>
        <a:round/>
      </a:ln>
    </cs:spPr>
  </cs:dataPointLine>
  <cs:dataPointMarker>
    <cs:lnRef idx="0">
      <cs:styleClr val="auto"/>
    </cs:lnRef>
    <cs:fillRef idx="1">
      <cs:styleClr val="auto"/>
    </cs:fillRef>
    <cs:effectRef idx="0"/>
    <cs:fontRef idx="minor">
      <a:schemeClr val="tx1"/>
    </cs:fontRef>
    <cs:spPr>
      <a:ln w="9525">
        <a:solidFill>
          <a:schemeClr val="phClr"/>
        </a:solidFill>
      </a:ln>
    </cs:spPr>
  </cs:dataPointMarker>
  <cs:dataPointMarkerLayout symbol="circle" size="5"/>
  <cs:dataPointWireframe>
    <cs:lnRef idx="0">
      <cs:styleClr val="auto"/>
    </cs:lnRef>
    <cs:fillRef idx="1"/>
    <cs:effectRef idx="0"/>
    <cs:fontRef idx="minor">
      <a:schemeClr val="tx1"/>
    </cs:fontRef>
    <cs:spPr>
      <a:ln w="9525" cap="rnd">
        <a:solidFill>
          <a:schemeClr val="phClr"/>
        </a:solidFill>
        <a:round/>
      </a:ln>
    </cs:spPr>
  </cs:dataPointWireframe>
  <cs:dataTable>
    <cs:lnRef idx="0"/>
    <cs:fillRef idx="0"/>
    <cs:effectRef idx="0"/>
    <cs:fontRef idx="minor">
      <a:schemeClr val="tx1">
        <a:lumMod val="65000"/>
        <a:lumOff val="35000"/>
      </a:schemeClr>
    </cs:fontRef>
    <cs:spPr>
      <a:noFill/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  <cs:defRPr sz="900" kern="1200"/>
  </cs:dataTable>
  <cs:downBar>
    <cs:lnRef idx="0"/>
    <cs:fillRef idx="0"/>
    <cs:effectRef idx="0"/>
    <cs:fontRef idx="minor">
      <a:schemeClr val="dk1"/>
    </cs:fontRef>
    <cs:spPr>
      <a:solidFill>
        <a:schemeClr val="dk1">
          <a:lumMod val="65000"/>
          <a:lumOff val="35000"/>
        </a:schemeClr>
      </a:solidFill>
      <a:ln w="9525">
        <a:solidFill>
          <a:schemeClr val="tx1">
            <a:lumMod val="65000"/>
            <a:lumOff val="35000"/>
          </a:schemeClr>
        </a:solidFill>
      </a:ln>
    </cs:spPr>
  </cs:downBar>
  <cs:drop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dropLine>
  <cs:errorBa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65000"/>
            <a:lumOff val="35000"/>
          </a:schemeClr>
        </a:solidFill>
        <a:round/>
      </a:ln>
    </cs:spPr>
  </cs:errorBar>
  <cs:floor>
    <cs:lnRef idx="0"/>
    <cs:fillRef idx="0"/>
    <cs:effectRef idx="0"/>
    <cs:fontRef idx="minor">
      <a:schemeClr val="tx1"/>
    </cs:fontRef>
    <cs:spPr>
      <a:noFill/>
      <a:ln>
        <a:noFill/>
      </a:ln>
    </cs:spPr>
  </cs:floor>
  <cs:gridlineMaj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15000"/>
            <a:lumOff val="85000"/>
          </a:schemeClr>
        </a:solidFill>
        <a:round/>
      </a:ln>
    </cs:spPr>
  </cs:gridlineMajor>
  <cs:gridlineMinor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5000"/>
            <a:lumOff val="95000"/>
          </a:schemeClr>
        </a:solidFill>
        <a:round/>
      </a:ln>
    </cs:spPr>
  </cs:gridlineMinor>
  <cs:hiLo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75000"/>
            <a:lumOff val="25000"/>
          </a:schemeClr>
        </a:solidFill>
        <a:round/>
      </a:ln>
    </cs:spPr>
  </cs:hiLoLine>
  <cs:leader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leaderLine>
  <cs:legend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legend>
  <cs:plotArea mods="allowNoFillOverride allowNoLineOverride">
    <cs:lnRef idx="0"/>
    <cs:fillRef idx="0"/>
    <cs:effectRef idx="0"/>
    <cs:fontRef idx="minor">
      <a:schemeClr val="tx1"/>
    </cs:fontRef>
  </cs:plotArea>
  <cs:plotArea3D mods="allowNoFillOverride allowNoLineOverride">
    <cs:lnRef idx="0"/>
    <cs:fillRef idx="0"/>
    <cs:effectRef idx="0"/>
    <cs:fontRef idx="minor">
      <a:schemeClr val="tx1"/>
    </cs:fontRef>
  </cs:plotArea3D>
  <cs:series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seriesAxis>
  <cs:seriesLine>
    <cs:lnRef idx="0"/>
    <cs:fillRef idx="0"/>
    <cs:effectRef idx="0"/>
    <cs:fontRef idx="minor">
      <a:schemeClr val="tx1"/>
    </cs:fontRef>
    <cs:spPr>
      <a:ln w="9525" cap="flat" cmpd="sng" algn="ctr">
        <a:solidFill>
          <a:schemeClr val="tx1">
            <a:lumMod val="35000"/>
            <a:lumOff val="65000"/>
          </a:schemeClr>
        </a:solidFill>
        <a:round/>
      </a:ln>
    </cs:spPr>
  </cs:seriesLine>
  <cs:title>
    <cs:lnRef idx="0"/>
    <cs:fillRef idx="0"/>
    <cs:effectRef idx="0"/>
    <cs:fontRef idx="minor">
      <a:schemeClr val="tx1">
        <a:lumMod val="65000"/>
        <a:lumOff val="35000"/>
      </a:schemeClr>
    </cs:fontRef>
    <cs:defRPr sz="1400" b="0" kern="1200" spc="0" baseline="0"/>
  </cs:title>
  <cs:trendline>
    <cs:lnRef idx="0">
      <cs:styleClr val="auto"/>
    </cs:lnRef>
    <cs:fillRef idx="0"/>
    <cs:effectRef idx="0"/>
    <cs:fontRef idx="minor">
      <a:schemeClr val="tx1"/>
    </cs:fontRef>
    <cs:spPr>
      <a:ln w="19050" cap="rnd">
        <a:solidFill>
          <a:schemeClr val="phClr"/>
        </a:solidFill>
        <a:prstDash val="sysDot"/>
      </a:ln>
    </cs:spPr>
  </cs:trendline>
  <cs:trendlineLabel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trendlineLabel>
  <cs:upBar>
    <cs:lnRef idx="0"/>
    <cs:fillRef idx="0"/>
    <cs:effectRef idx="0"/>
    <cs:fontRef idx="minor">
      <a:schemeClr val="dk1"/>
    </cs:fontRef>
    <cs:spPr>
      <a:solidFill>
        <a:schemeClr val="lt1"/>
      </a:solidFill>
      <a:ln w="9525">
        <a:solidFill>
          <a:schemeClr val="tx1">
            <a:lumMod val="15000"/>
            <a:lumOff val="85000"/>
          </a:schemeClr>
        </a:solidFill>
      </a:ln>
    </cs:spPr>
  </cs:upBar>
  <cs:valueAxis>
    <cs:lnRef idx="0"/>
    <cs:fillRef idx="0"/>
    <cs:effectRef idx="0"/>
    <cs:fontRef idx="minor">
      <a:schemeClr val="tx1">
        <a:lumMod val="65000"/>
        <a:lumOff val="35000"/>
      </a:schemeClr>
    </cs:fontRef>
    <cs:defRPr sz="900" kern="1200"/>
  </cs:valueAxis>
  <cs:wall>
    <cs:lnRef idx="0"/>
    <cs:fillRef idx="0"/>
    <cs:effectRef idx="0"/>
    <cs:fontRef idx="minor">
      <a:schemeClr val="tx1"/>
    </cs:fontRef>
    <cs:spPr>
      <a:noFill/>
      <a:ln>
        <a:noFill/>
      </a:ln>
    </cs:spPr>
  </cs:wall>
</cs:chartStyle>
</file>

<file path=ppt/drawings/drawing1.xml><?xml version="1.0" encoding="utf-8"?>
<c:userShapes xmlns:c="http://schemas.openxmlformats.org/drawingml/2006/chart">
  <cdr:relSizeAnchor xmlns:cdr="http://schemas.openxmlformats.org/drawingml/2006/chartDrawing">
    <cdr:from>
      <cdr:x>0.255</cdr:x>
      <cdr:y>0.46444</cdr:y>
    </cdr:from>
    <cdr:to>
      <cdr:x>0.31625</cdr:x>
      <cdr:y>0.53556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98576" y="2102029"/>
          <a:ext cx="504056" cy="321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2.xml><?xml version="1.0" encoding="utf-8"?>
<c:userShapes xmlns:c="http://schemas.openxmlformats.org/drawingml/2006/chart">
  <cdr:relSizeAnchor xmlns:cdr="http://schemas.openxmlformats.org/drawingml/2006/chartDrawing">
    <cdr:from>
      <cdr:x>0.255</cdr:x>
      <cdr:y>0.46444</cdr:y>
    </cdr:from>
    <cdr:to>
      <cdr:x>0.31625</cdr:x>
      <cdr:y>0.53556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98576" y="2102029"/>
          <a:ext cx="504056" cy="321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3.xml><?xml version="1.0" encoding="utf-8"?>
<c:userShapes xmlns:c="http://schemas.openxmlformats.org/drawingml/2006/chart">
  <cdr:relSizeAnchor xmlns:cdr="http://schemas.openxmlformats.org/drawingml/2006/chartDrawing">
    <cdr:from>
      <cdr:x>0.255</cdr:x>
      <cdr:y>0.46444</cdr:y>
    </cdr:from>
    <cdr:to>
      <cdr:x>0.31625</cdr:x>
      <cdr:y>0.53556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98576" y="2102029"/>
          <a:ext cx="504056" cy="321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4.xml><?xml version="1.0" encoding="utf-8"?>
<c:userShapes xmlns:c="http://schemas.openxmlformats.org/drawingml/2006/chart">
  <cdr:relSizeAnchor xmlns:cdr="http://schemas.openxmlformats.org/drawingml/2006/chartDrawing">
    <cdr:from>
      <cdr:x>0.255</cdr:x>
      <cdr:y>0.46444</cdr:y>
    </cdr:from>
    <cdr:to>
      <cdr:x>0.31625</cdr:x>
      <cdr:y>0.53556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98576" y="2102029"/>
          <a:ext cx="504056" cy="321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5.xml><?xml version="1.0" encoding="utf-8"?>
<c:userShapes xmlns:c="http://schemas.openxmlformats.org/drawingml/2006/chart">
  <cdr:relSizeAnchor xmlns:cdr="http://schemas.openxmlformats.org/drawingml/2006/chartDrawing">
    <cdr:from>
      <cdr:x>0.255</cdr:x>
      <cdr:y>0.46444</cdr:y>
    </cdr:from>
    <cdr:to>
      <cdr:x>0.31625</cdr:x>
      <cdr:y>0.53556</cdr:y>
    </cdr:to>
    <cdr:sp macro="" textlink="">
      <cdr:nvSpPr>
        <cdr:cNvPr id="4" name="TextBox 3"/>
        <cdr:cNvSpPr txBox="1"/>
      </cdr:nvSpPr>
      <cdr:spPr>
        <a:xfrm xmlns:a="http://schemas.openxmlformats.org/drawingml/2006/main">
          <a:off x="2098576" y="2102029"/>
          <a:ext cx="504056" cy="321903"/>
        </a:xfrm>
        <a:prstGeom xmlns:a="http://schemas.openxmlformats.org/drawingml/2006/main" prst="rect">
          <a:avLst/>
        </a:prstGeom>
      </cdr:spPr>
      <cdr:txBody>
        <a:bodyPr xmlns:a="http://schemas.openxmlformats.org/drawingml/2006/main" vertOverflow="clip" wrap="none" rtlCol="0"/>
        <a:lstStyle xmlns:a="http://schemas.openxmlformats.org/drawingml/2006/main"/>
        <a:p xmlns:a="http://schemas.openxmlformats.org/drawingml/2006/main">
          <a:endParaRPr lang="en-US" sz="1100" dirty="0"/>
        </a:p>
      </cdr:txBody>
    </cdr:sp>
  </cdr:relSizeAnchor>
</c:userShapes>
</file>

<file path=ppt/drawings/drawing6.xml><?xml version="1.0" encoding="utf-8"?>
<c:userShapes xmlns:c="http://schemas.openxmlformats.org/drawingml/2006/chart">
  <cdr:relSizeAnchor xmlns:cdr="http://schemas.openxmlformats.org/drawingml/2006/chartDrawing">
    <cdr:from>
      <cdr:x>0.07021</cdr:x>
      <cdr:y>0.42981</cdr:y>
    </cdr:from>
    <cdr:to>
      <cdr:x>0.15355</cdr:x>
      <cdr:y>0.50205</cdr:y>
    </cdr:to>
    <cdr:sp macro="" textlink="">
      <cdr:nvSpPr>
        <cdr:cNvPr id="2" name="TextBox 4">
          <a:extLst xmlns:a="http://schemas.openxmlformats.org/drawingml/2006/main">
            <a:ext uri="{FF2B5EF4-FFF2-40B4-BE49-F238E27FC236}">
              <a16:creationId xmlns:a16="http://schemas.microsoft.com/office/drawing/2014/main" id="{3BC572EC-7E4D-4502-80CF-8ECCEAAEE1A6}"/>
            </a:ext>
          </a:extLst>
        </cdr:cNvPr>
        <cdr:cNvSpPr txBox="1"/>
      </cdr:nvSpPr>
      <cdr:spPr>
        <a:xfrm xmlns:a="http://schemas.openxmlformats.org/drawingml/2006/main">
          <a:off x="595240" y="1815229"/>
          <a:ext cx="706510" cy="30509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500" b="1" dirty="0">
              <a:solidFill>
                <a:srgbClr val="002060"/>
              </a:solidFill>
            </a:rPr>
            <a:t>2017</a:t>
          </a:r>
        </a:p>
      </cdr:txBody>
    </cdr:sp>
  </cdr:relSizeAnchor>
  <cdr:relSizeAnchor xmlns:cdr="http://schemas.openxmlformats.org/drawingml/2006/chartDrawing">
    <cdr:from>
      <cdr:x>0.06861</cdr:x>
      <cdr:y>0.53683</cdr:y>
    </cdr:from>
    <cdr:to>
      <cdr:x>0.15195</cdr:x>
      <cdr:y>0.60907</cdr:y>
    </cdr:to>
    <cdr:sp macro="" textlink="">
      <cdr:nvSpPr>
        <cdr:cNvPr id="3" name="TextBox 4">
          <a:extLst xmlns:a="http://schemas.openxmlformats.org/drawingml/2006/main">
            <a:ext uri="{FF2B5EF4-FFF2-40B4-BE49-F238E27FC236}">
              <a16:creationId xmlns:a16="http://schemas.microsoft.com/office/drawing/2014/main" id="{3BC572EC-7E4D-4502-80CF-8ECCEAAEE1A6}"/>
            </a:ext>
          </a:extLst>
        </cdr:cNvPr>
        <cdr:cNvSpPr txBox="1"/>
      </cdr:nvSpPr>
      <cdr:spPr>
        <a:xfrm xmlns:a="http://schemas.openxmlformats.org/drawingml/2006/main">
          <a:off x="581670" y="2267196"/>
          <a:ext cx="706509" cy="305092"/>
        </a:xfrm>
        <a:prstGeom xmlns:a="http://schemas.openxmlformats.org/drawingml/2006/main" prst="rect">
          <a:avLst/>
        </a:prstGeom>
        <a:noFill xmlns:a="http://schemas.openxmlformats.org/drawingml/2006/main"/>
      </cdr:spPr>
      <cdr:txBody>
        <a:bodyPr xmlns:a="http://schemas.openxmlformats.org/drawingml/2006/main" wrap="square" rtlCol="0">
          <a:spAutoFit/>
        </a:bodyPr>
        <a:lstStyle xmlns:a="http://schemas.openxmlformats.org/drawingml/2006/main">
          <a:defPPr>
            <a:defRPr lang="en-US"/>
          </a:defPPr>
          <a:lvl1pPr marL="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1pPr>
          <a:lvl2pPr marL="457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2pPr>
          <a:lvl3pPr marL="914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3pPr>
          <a:lvl4pPr marL="1371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4pPr>
          <a:lvl5pPr marL="18288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5pPr>
          <a:lvl6pPr marL="22860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6pPr>
          <a:lvl7pPr marL="27432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7pPr>
          <a:lvl8pPr marL="32004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8pPr>
          <a:lvl9pPr marL="3657600" algn="l" defTabSz="914400" rtl="0" eaLnBrk="1" latinLnBrk="0" hangingPunct="1">
            <a:defRPr sz="1800" kern="1200">
              <a:solidFill>
                <a:schemeClr val="tx1"/>
              </a:solidFill>
              <a:latin typeface="+mn-lt"/>
              <a:ea typeface="+mn-ea"/>
              <a:cs typeface="+mn-cs"/>
            </a:defRPr>
          </a:lvl9pPr>
        </a:lstStyle>
        <a:p xmlns:a="http://schemas.openxmlformats.org/drawingml/2006/main">
          <a:r>
            <a:rPr lang="en-GB" sz="1500" b="1" dirty="0">
              <a:solidFill>
                <a:srgbClr val="002060"/>
              </a:solidFill>
            </a:rPr>
            <a:t>2018</a:t>
          </a:r>
        </a:p>
      </cdr:txBody>
    </cdr:sp>
  </cdr:relSizeAnchor>
</c:userShape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913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97313" y="0"/>
            <a:ext cx="2982912" cy="500063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205BD59B-FEA5-4BA8-8CF7-B088607F0F83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9501188"/>
            <a:ext cx="2982913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97313" y="9501188"/>
            <a:ext cx="2982912" cy="50006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DC84D68-61DC-4C4B-8B9F-5EB860B3458C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071259728"/>
      </p:ext>
    </p:extLst>
  </p:cSld>
  <p:clrMap bg1="lt1" tx1="dk1" bg2="lt2" tx2="dk2" accent1="accent1" accent2="accent2" accent3="accent3" accent4="accent4" accent5="accent5" accent6="accent6" hlink="hlink" folHlink="folHlink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98102" y="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/>
          <a:lstStyle>
            <a:lvl1pPr algn="r">
              <a:defRPr sz="1300"/>
            </a:lvl1pPr>
          </a:lstStyle>
          <a:p>
            <a:fld id="{2C46E2B8-BCAF-4116-B081-20F4BF5092CD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942975" y="750888"/>
            <a:ext cx="4997450" cy="37496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6478" tIns="48239" rIns="96478" bIns="48239" rtlCol="0" anchor="ctr"/>
          <a:lstStyle/>
          <a:p>
            <a:endParaRPr lang="en-GB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8182" y="4751348"/>
            <a:ext cx="5505450" cy="4501277"/>
          </a:xfrm>
          <a:prstGeom prst="rect">
            <a:avLst/>
          </a:prstGeom>
        </p:spPr>
        <p:txBody>
          <a:bodyPr vert="horz" lIns="96478" tIns="48239" rIns="96478" bIns="4823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l">
              <a:defRPr sz="1300"/>
            </a:lvl1pPr>
          </a:lstStyle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98102" y="9500960"/>
            <a:ext cx="2982119" cy="500142"/>
          </a:xfrm>
          <a:prstGeom prst="rect">
            <a:avLst/>
          </a:prstGeom>
        </p:spPr>
        <p:txBody>
          <a:bodyPr vert="horz" lIns="96478" tIns="48239" rIns="96478" bIns="48239" rtlCol="0" anchor="b"/>
          <a:lstStyle>
            <a:lvl1pPr algn="r">
              <a:defRPr sz="1300"/>
            </a:lvl1pPr>
          </a:lstStyle>
          <a:p>
            <a:fld id="{E9A209B3-5C5E-408D-94BC-0D1ACFC71A6F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749765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b="1" dirty="0"/>
              <a:t>Patients receiving all eight clinical outcomes  </a:t>
            </a:r>
          </a:p>
          <a:p>
            <a:endParaRPr lang="en-GB" dirty="0"/>
          </a:p>
          <a:p>
            <a:r>
              <a:rPr lang="en-GB" dirty="0"/>
              <a:t>Figures: </a:t>
            </a:r>
          </a:p>
          <a:p>
            <a:r>
              <a:rPr lang="en-GB" dirty="0"/>
              <a:t>Heading towards top 5</a:t>
            </a:r>
            <a:r>
              <a:rPr lang="en-GB" baseline="0" dirty="0"/>
              <a:t> CCG </a:t>
            </a:r>
            <a:r>
              <a:rPr lang="en-GB" dirty="0"/>
              <a:t>after starting in the bottom quartile </a:t>
            </a:r>
          </a:p>
          <a:p>
            <a:endParaRPr lang="en-GB" dirty="0"/>
          </a:p>
          <a:p>
            <a:r>
              <a:rPr lang="en-GB" dirty="0"/>
              <a:t>April 2014:	16,780 on register </a:t>
            </a:r>
          </a:p>
          <a:p>
            <a:r>
              <a:rPr lang="en-GB" dirty="0"/>
              <a:t>	6,722 received all eight care processes </a:t>
            </a:r>
          </a:p>
          <a:p>
            <a:endParaRPr lang="en-GB" dirty="0"/>
          </a:p>
          <a:p>
            <a:r>
              <a:rPr lang="en-GB" dirty="0"/>
              <a:t>March 2017:	19,476 on register </a:t>
            </a:r>
          </a:p>
          <a:p>
            <a:r>
              <a:rPr lang="en-GB" dirty="0"/>
              <a:t>	14,027 received all eight care processes </a:t>
            </a:r>
          </a:p>
          <a:p>
            <a:endParaRPr lang="en-GB" dirty="0"/>
          </a:p>
          <a:p>
            <a:r>
              <a:rPr lang="en-GB" dirty="0"/>
              <a:t>NEE moved into top five best performing CCG areas (up from 180</a:t>
            </a:r>
            <a:r>
              <a:rPr lang="en-GB" baseline="30000" dirty="0"/>
              <a:t>th</a:t>
            </a:r>
            <a:r>
              <a:rPr lang="en-GB" dirty="0"/>
              <a:t>)</a:t>
            </a:r>
          </a:p>
          <a:p>
            <a:endParaRPr lang="en-GB" dirty="0"/>
          </a:p>
          <a:p>
            <a:r>
              <a:rPr lang="en-GB" dirty="0"/>
              <a:t>Nationally – 39% of T1s and 59% of T2s received all eight care processes in 2015/16 – so performing well above average 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Discuss source of figures? </a:t>
            </a:r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1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869009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April 2014:	16,780 on register </a:t>
            </a:r>
          </a:p>
          <a:p>
            <a:r>
              <a:rPr lang="en-GB" dirty="0"/>
              <a:t>	</a:t>
            </a:r>
            <a:r>
              <a:rPr lang="en-GB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10,964 -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HbA1c &lt;= 64mmol/mol</a:t>
            </a:r>
            <a:r>
              <a:rPr lang="en-US" dirty="0"/>
              <a:t>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GB" dirty="0"/>
          </a:p>
          <a:p>
            <a:r>
              <a:rPr lang="en-GB" dirty="0"/>
              <a:t>March 2018:	19,713 on register (5.6%) </a:t>
            </a:r>
          </a:p>
          <a:p>
            <a:r>
              <a:rPr lang="en-GB" dirty="0"/>
              <a:t>	14,054 - 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HbA1c &lt;= 64mmol/mol</a:t>
            </a:r>
            <a:r>
              <a:rPr lang="en-US" dirty="0"/>
              <a:t>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2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73581978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April 2014:	16,780 on register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11,516 - Cholesterol &lt;= 5 HDL ratio</a:t>
            </a:r>
            <a:r>
              <a:rPr lang="en-US" dirty="0"/>
              <a:t>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GB" dirty="0"/>
          </a:p>
          <a:p>
            <a:r>
              <a:rPr lang="en-GB" dirty="0"/>
              <a:t>March 2018:	19,713 on register (5.6%) </a:t>
            </a:r>
          </a:p>
          <a:p>
            <a:r>
              <a:rPr lang="en-GB" dirty="0"/>
              <a:t>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14,120 - Cholesterol </a:t>
            </a:r>
            <a:r>
              <a:rPr lang="en-US" dirty="0"/>
              <a:t> </a:t>
            </a:r>
          </a:p>
          <a:p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	</a:t>
            </a:r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3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07053950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April 2014:	16,780 on register </a:t>
            </a:r>
          </a:p>
          <a:p>
            <a:r>
              <a:rPr lang="en-GB" dirty="0"/>
              <a:t>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11,274 - BP &lt;= 140/80</a:t>
            </a:r>
            <a:r>
              <a:rPr lang="en-US" dirty="0"/>
              <a:t> </a:t>
            </a:r>
            <a:endParaRPr lang="en-GB" dirty="0"/>
          </a:p>
          <a:p>
            <a:endParaRPr lang="en-GB" dirty="0"/>
          </a:p>
          <a:p>
            <a:r>
              <a:rPr lang="en-GB" dirty="0"/>
              <a:t>March 2018:	19,713 on register (5.6%) </a:t>
            </a:r>
          </a:p>
          <a:p>
            <a:r>
              <a:rPr lang="en-GB" dirty="0"/>
              <a:t>	</a:t>
            </a:r>
            <a:r>
              <a:rPr lang="en-US" sz="1200" b="0" i="0" u="none" strike="noStrike" kern="1200" dirty="0">
                <a:solidFill>
                  <a:schemeClr val="tx1"/>
                </a:solidFill>
                <a:effectLst/>
                <a:latin typeface="+mn-lt"/>
                <a:ea typeface="+mn-ea"/>
                <a:cs typeface="+mn-cs"/>
              </a:rPr>
              <a:t>14,075 - BP &lt;= 140/80</a:t>
            </a:r>
            <a:r>
              <a:rPr lang="en-US" dirty="0"/>
              <a:t> </a:t>
            </a:r>
            <a:r>
              <a:rPr lang="en-GB" dirty="0"/>
              <a:t> </a:t>
            </a:r>
          </a:p>
          <a:p>
            <a:endParaRPr lang="en-GB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4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3885605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Coding improvements!</a:t>
            </a:r>
          </a:p>
          <a:p>
            <a:endParaRPr lang="en-GB" dirty="0"/>
          </a:p>
          <a:p>
            <a:endParaRPr lang="en-GB" dirty="0"/>
          </a:p>
          <a:p>
            <a:r>
              <a:rPr lang="en-GB" dirty="0"/>
              <a:t>T1s receiving foot check</a:t>
            </a:r>
          </a:p>
          <a:p>
            <a:endParaRPr lang="en-GB" dirty="0"/>
          </a:p>
          <a:p>
            <a:r>
              <a:rPr lang="en-GB" dirty="0"/>
              <a:t>April 2014 </a:t>
            </a:r>
          </a:p>
          <a:p>
            <a:r>
              <a:rPr lang="en-GB" dirty="0"/>
              <a:t>Number receiving foot check: 	818 (62.8%)</a:t>
            </a:r>
          </a:p>
          <a:p>
            <a:endParaRPr lang="en-GB" dirty="0"/>
          </a:p>
          <a:p>
            <a:r>
              <a:rPr lang="en-GB" dirty="0"/>
              <a:t>March 2015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receiving foot check: 	1,040 (75.4%)</a:t>
            </a:r>
          </a:p>
          <a:p>
            <a:endParaRPr lang="en-GB" dirty="0"/>
          </a:p>
          <a:p>
            <a:r>
              <a:rPr lang="en-GB" dirty="0"/>
              <a:t>March 2016</a:t>
            </a:r>
          </a:p>
          <a:p>
            <a:r>
              <a:rPr lang="en-GB" dirty="0"/>
              <a:t>Number receiving foot check: 	1,216 (80.3%)</a:t>
            </a:r>
          </a:p>
          <a:p>
            <a:endParaRPr lang="en-GB" dirty="0"/>
          </a:p>
          <a:p>
            <a:r>
              <a:rPr lang="en-GB" dirty="0"/>
              <a:t>March 2017 </a:t>
            </a:r>
          </a:p>
          <a:p>
            <a:r>
              <a:rPr lang="en-GB" dirty="0"/>
              <a:t>Number receiving foot check:		1,241 (78.3%)</a:t>
            </a:r>
          </a:p>
          <a:p>
            <a:endParaRPr lang="en-GB" dirty="0"/>
          </a:p>
          <a:p>
            <a:r>
              <a:rPr lang="en-GB" dirty="0"/>
              <a:t>March 2018 </a:t>
            </a:r>
          </a:p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lang="en-GB" dirty="0"/>
              <a:t>Number receiving foot check:		1,614 (75.7%)</a:t>
            </a:r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5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31820098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6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99417629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7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183674665"/>
      </p:ext>
    </p:extLst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GB" dirty="0"/>
          </a:p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E9A209B3-5C5E-408D-94BC-0D1ACFC71A6F}" type="slidenum">
              <a:rPr lang="en-GB" smtClean="0"/>
              <a:t>8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163604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5" Type="http://schemas.openxmlformats.org/officeDocument/2006/relationships/image" Target="../media/image3.png"/><Relationship Id="rId4" Type="http://schemas.openxmlformats.org/officeDocument/2006/relationships/image" Target="../media/image4.jpeg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3.png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2">
                    <a:lumMod val="50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dirty="0"/>
              <a:t>Click to edit Master subtitle style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endParaRPr lang="en-GB" dirty="0"/>
          </a:p>
        </p:txBody>
      </p:sp>
      <p:pic>
        <p:nvPicPr>
          <p:cNvPr id="1026" name="Picture 2" descr="C:\Users\Julie.Smith\Desktop\NH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07841"/>
            <a:ext cx="864096" cy="53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1027" name="Picture 3" descr="NEED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57200" y="6057148"/>
            <a:ext cx="1892738" cy="65312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56" y="5683770"/>
            <a:ext cx="20891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43016648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12457010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63671091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C:\Users\Julie.Smith\Desktop\NH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07841"/>
            <a:ext cx="864096" cy="53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NEED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8177" y="6043096"/>
            <a:ext cx="1935913" cy="66802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8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851920" y="5743162"/>
            <a:ext cx="1948358" cy="978313"/>
          </a:xfrm>
          <a:prstGeom prst="rect">
            <a:avLst/>
          </a:prstGeom>
        </p:spPr>
      </p:pic>
      <p:pic>
        <p:nvPicPr>
          <p:cNvPr id="10" name="Picture 4"/>
          <p:cNvPicPr>
            <a:picLocks noChangeAspect="1" noChangeArrowheads="1"/>
          </p:cNvPicPr>
          <p:nvPr userDrawn="1"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56" y="5683770"/>
            <a:ext cx="20891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04634419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  <p:pic>
        <p:nvPicPr>
          <p:cNvPr id="7" name="Picture 2" descr="C:\Users\Julie.Smith\Desktop\NHS.jpg"/>
          <p:cNvPicPr>
            <a:picLocks noChangeAspect="1" noChangeArrowheads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07841"/>
            <a:ext cx="864096" cy="53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  <p:pic>
        <p:nvPicPr>
          <p:cNvPr id="8" name="Picture 3" descr="NEEDS logo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906786"/>
            <a:ext cx="2232249" cy="77028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9" name="Picture 4"/>
          <p:cNvPicPr>
            <a:picLocks noChangeAspect="1" noChangeArrowheads="1"/>
          </p:cNvPicPr>
          <p:nvPr userDrawn="1"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647856" y="5683770"/>
            <a:ext cx="2089150" cy="10477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3291312182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9314705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1884270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  <p:pic>
        <p:nvPicPr>
          <p:cNvPr id="6" name="Picture 3" descr="NEEDS logo"/>
          <p:cNvPicPr>
            <a:picLocks noChangeAspect="1" noChangeArrowheads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39551" y="5821407"/>
            <a:ext cx="2479675" cy="85566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xmlns="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7" name="Picture 2" descr="C:\Users\Julie.Smith\Desktop\NHS.jpg"/>
          <p:cNvPicPr>
            <a:picLocks noChangeAspect="1" noChangeArrowheads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740352" y="6107841"/>
            <a:ext cx="864096" cy="53853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 xmlns="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8564872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5126832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820286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5518604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  <a:endParaRPr lang="en-GB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  <a:endParaRPr lang="en-GB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C697653-D612-45A7-AC31-01BFEEDD7412}" type="datetimeFigureOut">
              <a:rPr lang="en-GB" smtClean="0"/>
              <a:t>07/06/2018</a:t>
            </a:fld>
            <a:endParaRPr lang="en-GB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CE53557-6EED-4496-8A09-91AA5CB28D98}" type="slidenum">
              <a:rPr lang="en-GB" smtClean="0"/>
              <a:t>‹#›</a:t>
            </a:fld>
            <a:endParaRPr lang="en-GB"/>
          </a:p>
        </p:txBody>
      </p:sp>
      <p:sp>
        <p:nvSpPr>
          <p:cNvPr id="7" name="Rectangle 6"/>
          <p:cNvSpPr/>
          <p:nvPr userDrawn="1"/>
        </p:nvSpPr>
        <p:spPr>
          <a:xfrm>
            <a:off x="0" y="6057993"/>
            <a:ext cx="9144000" cy="800007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07949862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2">
              <a:lumMod val="75000"/>
            </a:schemeClr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2">
              <a:lumMod val="75000"/>
            </a:schemeClr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chart" Target="../charts/chart1.xml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chart" Target="../charts/chart2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chart" Target="../charts/chart3.xml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chart" Target="../charts/chart4.xml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chart" Target="../charts/chart5.xml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chart" Target="../charts/chart6.xml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Relationship Id="rId4" Type="http://schemas.openxmlformats.org/officeDocument/2006/relationships/chart" Target="../charts/chart7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chart" Target="../charts/chart8.xml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chart" Target="../charts/chart9.xml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762" y="-65003"/>
            <a:ext cx="8229600" cy="1143000"/>
          </a:xfrm>
        </p:spPr>
        <p:txBody>
          <a:bodyPr>
            <a:noAutofit/>
          </a:bodyPr>
          <a:lstStyle/>
          <a:p>
            <a:r>
              <a:rPr lang="en-GB" sz="3800" dirty="0"/>
              <a:t>Patients Receiving All 8 Clinical Processes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675548752"/>
              </p:ext>
            </p:extLst>
          </p:nvPr>
        </p:nvGraphicFramePr>
        <p:xfrm>
          <a:off x="765669" y="908720"/>
          <a:ext cx="8229600" cy="5237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-486564" y="3043700"/>
            <a:ext cx="18722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Number of patients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9E66D-D15F-4ECD-B53F-D238EA76494B}"/>
              </a:ext>
            </a:extLst>
          </p:cNvPr>
          <p:cNvSpPr txBox="1"/>
          <p:nvPr/>
        </p:nvSpPr>
        <p:spPr>
          <a:xfrm>
            <a:off x="7218055" y="908720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NDA</a:t>
            </a:r>
          </a:p>
        </p:txBody>
      </p:sp>
    </p:spTree>
    <p:extLst>
      <p:ext uri="{BB962C8B-B14F-4D97-AF65-F5344CB8AC3E}">
        <p14:creationId xmlns:p14="http://schemas.microsoft.com/office/powerpoint/2010/main" val="153160090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762" y="-65003"/>
            <a:ext cx="8229600" cy="1143000"/>
          </a:xfrm>
        </p:spPr>
        <p:txBody>
          <a:bodyPr>
            <a:noAutofit/>
          </a:bodyPr>
          <a:lstStyle/>
          <a:p>
            <a:r>
              <a:rPr lang="en-GB" sz="3800" dirty="0"/>
              <a:t>HbA1c (64 </a:t>
            </a:r>
            <a:r>
              <a:rPr lang="en-GB" sz="3800" dirty="0" err="1"/>
              <a:t>mmols</a:t>
            </a:r>
            <a:r>
              <a:rPr lang="en-GB" sz="3800" dirty="0"/>
              <a:t>)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1006229421"/>
              </p:ext>
            </p:extLst>
          </p:nvPr>
        </p:nvGraphicFramePr>
        <p:xfrm>
          <a:off x="765669" y="908720"/>
          <a:ext cx="8229600" cy="5237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-486564" y="3043700"/>
            <a:ext cx="18722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Number of patients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9E66D-D15F-4ECD-B53F-D238EA76494B}"/>
              </a:ext>
            </a:extLst>
          </p:cNvPr>
          <p:cNvSpPr txBox="1"/>
          <p:nvPr/>
        </p:nvSpPr>
        <p:spPr>
          <a:xfrm>
            <a:off x="7557944" y="1077997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</a:t>
            </a:r>
            <a:r>
              <a:rPr lang="en-GB" sz="1600" b="1" dirty="0" err="1">
                <a:solidFill>
                  <a:srgbClr val="002060"/>
                </a:solidFill>
              </a:rPr>
              <a:t>QoF</a:t>
            </a:r>
            <a:endParaRPr lang="en-GB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78229854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60687" y="78282"/>
            <a:ext cx="8229600" cy="1143000"/>
          </a:xfrm>
        </p:spPr>
        <p:txBody>
          <a:bodyPr>
            <a:noAutofit/>
          </a:bodyPr>
          <a:lstStyle/>
          <a:p>
            <a:r>
              <a:rPr lang="en-GB" sz="3800" dirty="0"/>
              <a:t>Total Cholesterol Within </a:t>
            </a:r>
            <a:br>
              <a:rPr lang="en-GB" sz="3800" dirty="0"/>
            </a:br>
            <a:r>
              <a:rPr lang="en-GB" sz="3800" dirty="0"/>
              <a:t>Recommended Range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39365961"/>
              </p:ext>
            </p:extLst>
          </p:nvPr>
        </p:nvGraphicFramePr>
        <p:xfrm>
          <a:off x="765669" y="908720"/>
          <a:ext cx="8229600" cy="5237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-486564" y="3043700"/>
            <a:ext cx="18722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Number of patients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9E66D-D15F-4ECD-B53F-D238EA76494B}"/>
              </a:ext>
            </a:extLst>
          </p:cNvPr>
          <p:cNvSpPr txBox="1"/>
          <p:nvPr/>
        </p:nvSpPr>
        <p:spPr>
          <a:xfrm>
            <a:off x="7411093" y="1052005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</a:t>
            </a:r>
            <a:r>
              <a:rPr lang="en-GB" sz="1600" b="1" dirty="0" err="1">
                <a:solidFill>
                  <a:srgbClr val="002060"/>
                </a:solidFill>
              </a:rPr>
              <a:t>QoF</a:t>
            </a:r>
            <a:endParaRPr lang="en-GB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232594984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-1" y="83122"/>
            <a:ext cx="9170419" cy="1143000"/>
          </a:xfrm>
        </p:spPr>
        <p:txBody>
          <a:bodyPr>
            <a:noAutofit/>
          </a:bodyPr>
          <a:lstStyle/>
          <a:p>
            <a:r>
              <a:rPr lang="en-GB" sz="3800" dirty="0"/>
              <a:t>Blood Pressure Within Recommended Range (140/80)</a:t>
            </a:r>
          </a:p>
        </p:txBody>
      </p:sp>
      <p:graphicFrame>
        <p:nvGraphicFramePr>
          <p:cNvPr id="6" name="Content Placeholder 6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791977826"/>
              </p:ext>
            </p:extLst>
          </p:nvPr>
        </p:nvGraphicFramePr>
        <p:xfrm>
          <a:off x="755576" y="1050208"/>
          <a:ext cx="8229600" cy="5237422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9" name="Rectangle 8"/>
          <p:cNvSpPr/>
          <p:nvPr/>
        </p:nvSpPr>
        <p:spPr>
          <a:xfrm rot="16200000">
            <a:off x="-486564" y="3043700"/>
            <a:ext cx="1872209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Number of patients </a:t>
            </a: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8029E66D-D15F-4ECD-B53F-D238EA76494B}"/>
              </a:ext>
            </a:extLst>
          </p:cNvPr>
          <p:cNvSpPr txBox="1"/>
          <p:nvPr/>
        </p:nvSpPr>
        <p:spPr>
          <a:xfrm>
            <a:off x="7586243" y="908720"/>
            <a:ext cx="1584176" cy="33855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</a:t>
            </a:r>
            <a:r>
              <a:rPr lang="en-GB" sz="1600" b="1" dirty="0" err="1">
                <a:solidFill>
                  <a:srgbClr val="002060"/>
                </a:solidFill>
              </a:rPr>
              <a:t>QoF</a:t>
            </a:r>
            <a:endParaRPr lang="en-GB" sz="1600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934197458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471" y="193204"/>
            <a:ext cx="8229600" cy="1143000"/>
          </a:xfrm>
        </p:spPr>
        <p:txBody>
          <a:bodyPr/>
          <a:lstStyle/>
          <a:p>
            <a:r>
              <a:rPr lang="en-GB" dirty="0"/>
              <a:t>Type 1s Receiving A Foot Check</a:t>
            </a:r>
          </a:p>
        </p:txBody>
      </p:sp>
      <p:sp>
        <p:nvSpPr>
          <p:cNvPr id="10" name="Rectangle 9"/>
          <p:cNvSpPr/>
          <p:nvPr/>
        </p:nvSpPr>
        <p:spPr>
          <a:xfrm rot="16200000">
            <a:off x="-486588" y="3134955"/>
            <a:ext cx="1910703" cy="338554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>
              <a:defRPr sz="1330" b="0" i="0" u="none" strike="noStrike" kern="1200" baseline="0">
                <a:solidFill>
                  <a:prstClr val="black">
                    <a:lumMod val="65000"/>
                    <a:lumOff val="35000"/>
                  </a:prstClr>
                </a:solidFill>
                <a:latin typeface="+mn-lt"/>
                <a:ea typeface="+mn-ea"/>
                <a:cs typeface="+mn-cs"/>
              </a:defRPr>
            </a:pPr>
            <a:r>
              <a:rPr lang="en-US" sz="1600" b="1" dirty="0">
                <a:solidFill>
                  <a:srgbClr val="002060"/>
                </a:solidFill>
              </a:rPr>
              <a:t>Number of patients </a:t>
            </a:r>
          </a:p>
        </p:txBody>
      </p:sp>
      <p:graphicFrame>
        <p:nvGraphicFramePr>
          <p:cNvPr id="8" name="Content Placeholder 6"/>
          <p:cNvGraphicFramePr>
            <a:graphicFrameLocks/>
          </p:cNvGraphicFramePr>
          <p:nvPr>
            <p:extLst>
              <p:ext uri="{D42A27DB-BD31-4B8C-83A1-F6EECF244321}">
                <p14:modId xmlns:p14="http://schemas.microsoft.com/office/powerpoint/2010/main" val="3241208957"/>
              </p:ext>
            </p:extLst>
          </p:nvPr>
        </p:nvGraphicFramePr>
        <p:xfrm>
          <a:off x="670647" y="980728"/>
          <a:ext cx="8147248" cy="5112568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2">
            <a:extLst>
              <a:ext uri="{FF2B5EF4-FFF2-40B4-BE49-F238E27FC236}">
                <a16:creationId xmlns:a16="http://schemas.microsoft.com/office/drawing/2014/main" id="{BE5618D1-0AF7-418C-B6B8-E37C4214EFB7}"/>
              </a:ext>
            </a:extLst>
          </p:cNvPr>
          <p:cNvSpPr/>
          <p:nvPr/>
        </p:nvSpPr>
        <p:spPr>
          <a:xfrm>
            <a:off x="7350890" y="1151538"/>
            <a:ext cx="1467005" cy="369332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b="1" dirty="0">
                <a:solidFill>
                  <a:srgbClr val="002060"/>
                </a:solidFill>
              </a:rPr>
              <a:t>SOURCE: </a:t>
            </a:r>
            <a:r>
              <a:rPr lang="en-GB" b="1" dirty="0" err="1">
                <a:solidFill>
                  <a:srgbClr val="002060"/>
                </a:solidFill>
              </a:rPr>
              <a:t>QoF</a:t>
            </a:r>
            <a:endParaRPr lang="en-GB" b="1" dirty="0">
              <a:solidFill>
                <a:srgbClr val="00206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24617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728" y="274638"/>
            <a:ext cx="8480072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Reduction of hypoglycaemia admissions and readmissions to hospital </a:t>
            </a:r>
          </a:p>
        </p:txBody>
      </p:sp>
      <p:graphicFrame>
        <p:nvGraphicFramePr>
          <p:cNvPr id="6" name="Chart 5">
            <a:extLst>
              <a:ext uri="{FF2B5EF4-FFF2-40B4-BE49-F238E27FC236}">
                <a16:creationId xmlns:a16="http://schemas.microsoft.com/office/drawing/2014/main" id="{C4A5D615-A363-480D-B71D-AC0F726F7B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2673393705"/>
              </p:ext>
            </p:extLst>
          </p:nvPr>
        </p:nvGraphicFramePr>
        <p:xfrm>
          <a:off x="4644008" y="3095396"/>
          <a:ext cx="4147362" cy="277087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3" name="Rectangle 3">
            <a:extLst>
              <a:ext uri="{FF2B5EF4-FFF2-40B4-BE49-F238E27FC236}">
                <a16:creationId xmlns:a16="http://schemas.microsoft.com/office/drawing/2014/main" id="{7A49DFF8-C2F0-4EDF-B958-9322C65F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90872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F1C12A-2FBF-4DCA-A298-C81BC07F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30804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D08C4A1-BB28-48DC-B166-7FC9FC8A0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47949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1" name="Chart 10">
            <a:extLst>
              <a:ext uri="{FF2B5EF4-FFF2-40B4-BE49-F238E27FC236}">
                <a16:creationId xmlns:a16="http://schemas.microsoft.com/office/drawing/2014/main" id="{A9AA343D-1210-4ABF-81A8-21912175B958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373008745"/>
              </p:ext>
            </p:extLst>
          </p:nvPr>
        </p:nvGraphicFramePr>
        <p:xfrm>
          <a:off x="206728" y="1679991"/>
          <a:ext cx="4272514" cy="2770905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4"/>
          </a:graphicData>
        </a:graphic>
      </p:graphicFrame>
      <p:sp>
        <p:nvSpPr>
          <p:cNvPr id="8" name="TextBox 7">
            <a:extLst>
              <a:ext uri="{FF2B5EF4-FFF2-40B4-BE49-F238E27FC236}">
                <a16:creationId xmlns:a16="http://schemas.microsoft.com/office/drawing/2014/main" id="{C0C5F637-88E5-46E1-BC6A-1D676789C887}"/>
              </a:ext>
            </a:extLst>
          </p:cNvPr>
          <p:cNvSpPr txBox="1"/>
          <p:nvPr/>
        </p:nvSpPr>
        <p:spPr>
          <a:xfrm>
            <a:off x="204897" y="5373216"/>
            <a:ext cx="3691588" cy="338554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Hospital Episode Statistics</a:t>
            </a:r>
            <a:r>
              <a:rPr lang="en-GB" sz="1600" dirty="0">
                <a:solidFill>
                  <a:srgbClr val="002060"/>
                </a:solidFill>
              </a:rPr>
              <a:t> (</a:t>
            </a:r>
            <a:r>
              <a:rPr lang="en-GB" sz="1600" b="1" dirty="0">
                <a:solidFill>
                  <a:srgbClr val="002060"/>
                </a:solidFill>
              </a:rPr>
              <a:t>HES</a:t>
            </a:r>
            <a:r>
              <a:rPr lang="en-GB" sz="1600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2441191825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06728" y="274638"/>
            <a:ext cx="8480072" cy="1143000"/>
          </a:xfrm>
        </p:spPr>
        <p:txBody>
          <a:bodyPr>
            <a:normAutofit/>
          </a:bodyPr>
          <a:lstStyle/>
          <a:p>
            <a:r>
              <a:rPr lang="en-GB" dirty="0"/>
              <a:t>Slow down of incidents of Stroke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A49DFF8-C2F0-4EDF-B958-9322C65F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90872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F1C12A-2FBF-4DCA-A298-C81BC07F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30804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D08C4A1-BB28-48DC-B166-7FC9FC8A0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47949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12" name="Chart 11">
            <a:extLst>
              <a:ext uri="{FF2B5EF4-FFF2-40B4-BE49-F238E27FC236}">
                <a16:creationId xmlns:a16="http://schemas.microsoft.com/office/drawing/2014/main" id="{E07BC659-4A45-4FCC-8B1E-BAE73B82DEAF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1069127262"/>
              </p:ext>
            </p:extLst>
          </p:nvPr>
        </p:nvGraphicFramePr>
        <p:xfrm>
          <a:off x="954376" y="1268760"/>
          <a:ext cx="6984776" cy="4073523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Rectangle 4">
            <a:extLst>
              <a:ext uri="{FF2B5EF4-FFF2-40B4-BE49-F238E27FC236}">
                <a16:creationId xmlns:a16="http://schemas.microsoft.com/office/drawing/2014/main" id="{85056C9E-A4AC-4C6B-863B-F38FF6BAAC6C}"/>
              </a:ext>
            </a:extLst>
          </p:cNvPr>
          <p:cNvSpPr/>
          <p:nvPr/>
        </p:nvSpPr>
        <p:spPr>
          <a:xfrm>
            <a:off x="395536" y="5505530"/>
            <a:ext cx="36915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Hospital Episode Statistics</a:t>
            </a:r>
            <a:r>
              <a:rPr lang="en-GB" sz="1600" dirty="0">
                <a:solidFill>
                  <a:srgbClr val="002060"/>
                </a:solidFill>
              </a:rPr>
              <a:t> (</a:t>
            </a:r>
            <a:r>
              <a:rPr lang="en-GB" sz="1600" b="1" dirty="0">
                <a:solidFill>
                  <a:srgbClr val="002060"/>
                </a:solidFill>
              </a:rPr>
              <a:t>HES</a:t>
            </a:r>
            <a:r>
              <a:rPr lang="en-GB" sz="1600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308591857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404664"/>
            <a:ext cx="9144000" cy="1143000"/>
          </a:xfrm>
        </p:spPr>
        <p:txBody>
          <a:bodyPr>
            <a:normAutofit fontScale="90000"/>
          </a:bodyPr>
          <a:lstStyle/>
          <a:p>
            <a:r>
              <a:rPr lang="en-GB" dirty="0"/>
              <a:t>Slowdown in amputations with % staying the same – despite growing numbers of people with diabetes </a:t>
            </a:r>
          </a:p>
        </p:txBody>
      </p:sp>
      <p:sp>
        <p:nvSpPr>
          <p:cNvPr id="3" name="Rectangle 3">
            <a:extLst>
              <a:ext uri="{FF2B5EF4-FFF2-40B4-BE49-F238E27FC236}">
                <a16:creationId xmlns:a16="http://schemas.microsoft.com/office/drawing/2014/main" id="{7A49DFF8-C2F0-4EDF-B958-9322C65FED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908720"/>
            <a:ext cx="9144000" cy="457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sp>
        <p:nvSpPr>
          <p:cNvPr id="4" name="Rectangle 4">
            <a:extLst>
              <a:ext uri="{FF2B5EF4-FFF2-40B4-BE49-F238E27FC236}">
                <a16:creationId xmlns:a16="http://schemas.microsoft.com/office/drawing/2014/main" id="{28F1C12A-2FBF-4DCA-A298-C81BC07F1E60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30804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0" fontAlgn="base" latinLnBrk="0" hangingPunct="0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GB" altLang="en-US" sz="1100" b="0" i="0" u="none" strike="noStrike" cap="none" normalizeH="0" baseline="0">
                <a:ln>
                  <a:noFill/>
                </a:ln>
                <a:solidFill>
                  <a:schemeClr val="tx1"/>
                </a:solidFill>
                <a:effectLst/>
                <a:latin typeface="Calibri" panose="020F0502020204030204" pitchFamily="34" charset="0"/>
                <a:ea typeface="Calibri" panose="020F0502020204030204" pitchFamily="34" charset="0"/>
                <a:cs typeface="Times New Roman" panose="02020603050405020304" pitchFamily="18" charset="0"/>
              </a:rPr>
              <a:t> </a:t>
            </a:r>
            <a:endParaRPr kumimoji="0" lang="en-GB" altLang="en-US" sz="1800" b="0" i="0" u="none" strike="noStrike" cap="none" normalizeH="0" baseline="0">
              <a:ln>
                <a:noFill/>
              </a:ln>
              <a:solidFill>
                <a:schemeClr val="tx1"/>
              </a:solidFill>
              <a:effectLst/>
              <a:latin typeface="Arial" panose="020B0604020202020204" pitchFamily="34" charset="0"/>
            </a:endParaRPr>
          </a:p>
        </p:txBody>
      </p:sp>
      <p:sp>
        <p:nvSpPr>
          <p:cNvPr id="7" name="Rectangle 5">
            <a:extLst>
              <a:ext uri="{FF2B5EF4-FFF2-40B4-BE49-F238E27FC236}">
                <a16:creationId xmlns:a16="http://schemas.microsoft.com/office/drawing/2014/main" id="{FD08C4A1-BB28-48DC-B166-7FC9FC8A0F1E}"/>
              </a:ext>
            </a:extLst>
          </p:cNvPr>
          <p:cNvSpPr>
            <a:spLocks noChangeArrowheads="1"/>
          </p:cNvSpPr>
          <p:nvPr/>
        </p:nvSpPr>
        <p:spPr bwMode="auto">
          <a:xfrm>
            <a:off x="-3060848" y="479492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en-GB"/>
          </a:p>
        </p:txBody>
      </p:sp>
      <p:graphicFrame>
        <p:nvGraphicFramePr>
          <p:cNvPr id="8" name="Chart 7">
            <a:extLst>
              <a:ext uri="{FF2B5EF4-FFF2-40B4-BE49-F238E27FC236}">
                <a16:creationId xmlns:a16="http://schemas.microsoft.com/office/drawing/2014/main" id="{E810F914-DF69-4B72-BFF5-C689888A95E7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98571835"/>
              </p:ext>
            </p:extLst>
          </p:nvPr>
        </p:nvGraphicFramePr>
        <p:xfrm>
          <a:off x="569442" y="1900294"/>
          <a:ext cx="8477434" cy="4223310"/>
        </p:xfrm>
        <a:graphic>
          <a:graphicData uri="http://schemas.openxmlformats.org/drawingml/2006/chart">
            <c:chart xmlns:c="http://schemas.openxmlformats.org/drawingml/2006/chart" xmlns:r="http://schemas.openxmlformats.org/officeDocument/2006/relationships" r:id="rId3"/>
          </a:graphicData>
        </a:graphic>
      </p:graphicFrame>
      <p:sp>
        <p:nvSpPr>
          <p:cNvPr id="5" name="TextBox 4">
            <a:extLst>
              <a:ext uri="{FF2B5EF4-FFF2-40B4-BE49-F238E27FC236}">
                <a16:creationId xmlns:a16="http://schemas.microsoft.com/office/drawing/2014/main" id="{3BC572EC-7E4D-4502-80CF-8ECCEAAEE1A6}"/>
              </a:ext>
            </a:extLst>
          </p:cNvPr>
          <p:cNvSpPr txBox="1"/>
          <p:nvPr/>
        </p:nvSpPr>
        <p:spPr>
          <a:xfrm>
            <a:off x="1151112" y="2237563"/>
            <a:ext cx="72008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002060"/>
                </a:solidFill>
              </a:rPr>
              <a:t>2014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7DBFC8FC-5C3B-4EC6-AF2C-DC454F614D08}"/>
              </a:ext>
            </a:extLst>
          </p:cNvPr>
          <p:cNvSpPr txBox="1"/>
          <p:nvPr/>
        </p:nvSpPr>
        <p:spPr>
          <a:xfrm>
            <a:off x="1151112" y="2682129"/>
            <a:ext cx="72008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002060"/>
                </a:solidFill>
              </a:rPr>
              <a:t>2015</a:t>
            </a:r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07BA7BD-31B1-460A-B7B3-C342C5741A58}"/>
              </a:ext>
            </a:extLst>
          </p:cNvPr>
          <p:cNvSpPr txBox="1"/>
          <p:nvPr/>
        </p:nvSpPr>
        <p:spPr>
          <a:xfrm>
            <a:off x="1151112" y="3228237"/>
            <a:ext cx="720080" cy="3231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1500" b="1" dirty="0">
                <a:solidFill>
                  <a:srgbClr val="002060"/>
                </a:solidFill>
              </a:rPr>
              <a:t>2016</a:t>
            </a:r>
          </a:p>
        </p:txBody>
      </p:sp>
      <p:sp>
        <p:nvSpPr>
          <p:cNvPr id="6" name="Rectangle 5">
            <a:extLst>
              <a:ext uri="{FF2B5EF4-FFF2-40B4-BE49-F238E27FC236}">
                <a16:creationId xmlns:a16="http://schemas.microsoft.com/office/drawing/2014/main" id="{D8501E2B-010B-4ED4-805C-7A2480C0E3C0}"/>
              </a:ext>
            </a:extLst>
          </p:cNvPr>
          <p:cNvSpPr/>
          <p:nvPr/>
        </p:nvSpPr>
        <p:spPr>
          <a:xfrm>
            <a:off x="569442" y="5581135"/>
            <a:ext cx="3691588" cy="338554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r>
              <a:rPr lang="en-GB" sz="1600" b="1" dirty="0">
                <a:solidFill>
                  <a:srgbClr val="002060"/>
                </a:solidFill>
              </a:rPr>
              <a:t>SOURCE: Hospital Episode Statistics</a:t>
            </a:r>
            <a:r>
              <a:rPr lang="en-GB" sz="1600" dirty="0">
                <a:solidFill>
                  <a:srgbClr val="002060"/>
                </a:solidFill>
              </a:rPr>
              <a:t> (</a:t>
            </a:r>
            <a:r>
              <a:rPr lang="en-GB" sz="1600" b="1" dirty="0">
                <a:solidFill>
                  <a:srgbClr val="002060"/>
                </a:solidFill>
              </a:rPr>
              <a:t>HES</a:t>
            </a:r>
            <a:r>
              <a:rPr lang="en-GB" sz="1600" dirty="0">
                <a:solidFill>
                  <a:srgbClr val="002060"/>
                </a:solidFill>
              </a:rPr>
              <a:t>)</a:t>
            </a:r>
          </a:p>
        </p:txBody>
      </p:sp>
    </p:spTree>
    <p:extLst>
      <p:ext uri="{BB962C8B-B14F-4D97-AF65-F5344CB8AC3E}">
        <p14:creationId xmlns:p14="http://schemas.microsoft.com/office/powerpoint/2010/main" val="142309339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2465</TotalTime>
  <Words>191</Words>
  <Application>Microsoft Office PowerPoint</Application>
  <PresentationFormat>On-screen Show (4:3)</PresentationFormat>
  <Paragraphs>119</Paragraphs>
  <Slides>8</Slides>
  <Notes>8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Times New Roman</vt:lpstr>
      <vt:lpstr>Office Theme</vt:lpstr>
      <vt:lpstr>Patients Receiving All 8 Clinical Processes</vt:lpstr>
      <vt:lpstr>HbA1c (64 mmols)</vt:lpstr>
      <vt:lpstr>Total Cholesterol Within  Recommended Range</vt:lpstr>
      <vt:lpstr>Blood Pressure Within Recommended Range (140/80)</vt:lpstr>
      <vt:lpstr>Type 1s Receiving A Foot Check</vt:lpstr>
      <vt:lpstr>Reduction of hypoglycaemia admissions and readmissions to hospital </vt:lpstr>
      <vt:lpstr>Slow down of incidents of Stroke </vt:lpstr>
      <vt:lpstr>Slowdown in amputations with % staying the same – despite growing numbers of people with diabetes 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Charles</dc:creator>
  <cp:lastModifiedBy>Craig Robinson</cp:lastModifiedBy>
  <cp:revision>218</cp:revision>
  <cp:lastPrinted>2015-01-19T10:39:25Z</cp:lastPrinted>
  <dcterms:created xsi:type="dcterms:W3CDTF">2014-01-26T11:15:07Z</dcterms:created>
  <dcterms:modified xsi:type="dcterms:W3CDTF">2018-06-07T08:33:48Z</dcterms:modified>
</cp:coreProperties>
</file>