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5"/>
  </p:notesMasterIdLst>
  <p:sldIdLst>
    <p:sldId id="540" r:id="rId2"/>
    <p:sldId id="538" r:id="rId3"/>
    <p:sldId id="539" r:id="rId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FF"/>
    <a:srgbClr val="FF6600"/>
    <a:srgbClr val="FAC090"/>
    <a:srgbClr val="66FF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83842" autoAdjust="0"/>
  </p:normalViewPr>
  <p:slideViewPr>
    <p:cSldViewPr>
      <p:cViewPr varScale="1">
        <p:scale>
          <a:sx n="90" d="100"/>
          <a:sy n="90" d="100"/>
        </p:scale>
        <p:origin x="-68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73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57AA90-1A1A-43E2-A4D8-21C4A7AFB0C2}" type="datetimeFigureOut">
              <a:rPr lang="en-GB" smtClean="0"/>
              <a:pPr/>
              <a:t>13/06/2016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FB7ECF-D133-49BA-8B0E-7A5193C8F76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34766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Representative axial MRI of</a:t>
            </a:r>
            <a:r>
              <a:rPr lang="en-GB" baseline="0" dirty="0" smtClean="0"/>
              <a:t> the liver. A&amp;B are the separated in-phase and out-of phase images.</a:t>
            </a:r>
          </a:p>
          <a:p>
            <a:r>
              <a:rPr lang="en-GB" baseline="0" dirty="0" smtClean="0"/>
              <a:t>C&amp;D are the equivalent images. Right image appears darker (loss of signal compared to left image – suggesting high intrinsic fat content.</a:t>
            </a:r>
          </a:p>
          <a:p>
            <a:r>
              <a:rPr lang="en-GB" baseline="0" dirty="0" smtClean="0"/>
              <a:t>In comparison, little alteration between in phase and out of phase images after </a:t>
            </a:r>
            <a:r>
              <a:rPr lang="en-GB" baseline="0" dirty="0" err="1" smtClean="0"/>
              <a:t>endobarrier</a:t>
            </a:r>
            <a:r>
              <a:rPr lang="en-GB" baseline="0" dirty="0" smtClean="0"/>
              <a:t> suggesting a lower fat content.</a:t>
            </a:r>
          </a:p>
          <a:p>
            <a:r>
              <a:rPr lang="en-GB" baseline="0" dirty="0" smtClean="0"/>
              <a:t>This was reflected in the actual standard uptake values such that calculated hepatic fat was 22.4% baseline, 0.5% post </a:t>
            </a:r>
            <a:r>
              <a:rPr lang="en-GB" baseline="0" dirty="0" err="1" smtClean="0"/>
              <a:t>endobarrier</a:t>
            </a:r>
            <a:r>
              <a:rPr lang="en-GB" baseline="0" dirty="0" smtClean="0"/>
              <a:t>. 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B7ECF-D133-49BA-8B0E-7A5193C8F765}" type="slidenum">
              <a:rPr lang="en-GB" smtClean="0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8225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B7ECF-D133-49BA-8B0E-7A5193C8F765}" type="slidenum">
              <a:rPr lang="en-GB" smtClean="0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8225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1600" y="3886203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57D3602C-CEDF-420F-A010-5B1C1422828B}" type="datetime1">
              <a:rPr lang="en-US"/>
              <a:pPr/>
              <a:t>6/13/2016</a:t>
            </a:fld>
            <a:endParaRPr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41BBE768-D942-4FD6-BD6E-B6D3D60EFDD0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427307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8431C0EE-F9A7-4B0F-803B-E4D08024BB2E}" type="datetime1">
              <a:rPr lang="en-US"/>
              <a:pPr/>
              <a:t>6/13/2016</a:t>
            </a:fld>
            <a:endParaRPr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17B7F811-4D5A-4B3D-A4A9-FE347F11AF2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717765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457201" y="274644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E3B69CB3-47FD-4D95-BFE6-6D8A09438FA7}" type="datetime1">
              <a:rPr lang="en-US"/>
              <a:pPr/>
              <a:t>6/13/2016</a:t>
            </a:fld>
            <a:endParaRPr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A47EB978-9C72-4C89-8D4F-4063814614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694656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D7D529F1-4BD2-4FA3-9575-20745B97CE48}" type="datetime1">
              <a:rPr lang="en-US"/>
              <a:pPr/>
              <a:t>6/13/2016</a:t>
            </a:fld>
            <a:endParaRPr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4772E221-A5CB-496E-8A13-9A8553C1EAD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2877096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311" y="4406898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311" y="2906714"/>
            <a:ext cx="7772400" cy="1500183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2B7439D8-63EA-4642-94DB-68FC7B23E256}" type="datetime1">
              <a:rPr lang="en-US"/>
              <a:pPr/>
              <a:t>6/13/2016</a:t>
            </a:fld>
            <a:endParaRPr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ED7CE57A-F123-4AAF-AE98-6E16F6E1130E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483336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3" y="1600203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648198" y="1600203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9452FE25-5486-4214-89BC-0A8BDF590496}" type="datetime1">
              <a:rPr lang="en-US"/>
              <a:pPr/>
              <a:t>6/13/2016</a:t>
            </a:fld>
            <a:endParaRPr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086E4650-3AC6-495C-ACA3-8CEFDF616F51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3938347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200" y="1535115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200" y="2174873"/>
            <a:ext cx="4040184" cy="3951287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024" y="1535115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024" y="2174873"/>
            <a:ext cx="4041776" cy="3951287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CA7EDF8B-E4BC-45CC-B58C-9783A5172814}" type="datetime1">
              <a:rPr lang="en-US"/>
              <a:pPr/>
              <a:t>6/13/2016</a:t>
            </a:fld>
            <a:endParaRPr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10A5F1E1-D743-444B-8C3B-BF84F7580129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4258326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3BE6116F-2756-4284-84FF-DE4A0E426646}" type="datetime1">
              <a:rPr lang="en-US"/>
              <a:pPr/>
              <a:t>6/13/2016</a:t>
            </a:fld>
            <a:endParaRPr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D978720F-7270-492A-9C61-099530B598DA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293849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A54D5CC2-F42A-4EA1-BC7B-B361B9F147F2}" type="datetime1">
              <a:rPr lang="en-US"/>
              <a:pPr/>
              <a:t>6/13/2016</a:t>
            </a:fld>
            <a:endParaRPr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B51E7BDA-C43C-41C0-9201-F66A3F5BE4EA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5527223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3" y="273049"/>
            <a:ext cx="3008311" cy="1162047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048" y="273049"/>
            <a:ext cx="5111752" cy="5853111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203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4F85105A-C61B-42BC-9BB6-65A7A318AAB3}" type="datetime1">
              <a:rPr lang="en-US"/>
              <a:pPr/>
              <a:t>6/13/2016</a:t>
            </a:fld>
            <a:endParaRPr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2809ACC7-5E68-4DF3-B9AF-0702B15723D9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987986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288" y="4800603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lang="en-GB"/>
            </a:lvl1pPr>
          </a:lstStyle>
          <a:p>
            <a:pPr lvl="0"/>
            <a:endParaRPr lang="en-GB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727A2B61-18F6-437F-AE5B-6BD3DEE4C705}" type="datetime1">
              <a:rPr lang="en-US"/>
              <a:pPr/>
              <a:t>6/13/2016</a:t>
            </a:fld>
            <a:endParaRPr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7406CAC9-827E-4CB0-AA51-E3DB20374570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316475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57201" y="6356354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fld id="{2480E797-6635-4A17-AF31-1EB55D183B69}" type="datetime1">
              <a:rPr lang="en-US"/>
              <a:pPr/>
              <a:t>6/13/2016</a:t>
            </a:fld>
            <a:endParaRPr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124206" y="6356354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553204" y="6356354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fld id="{9E03C0BA-30EC-4859-8B06-2852B4EF7321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046003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Impact of Endobarrier on fatty liver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is clear to see on the images</a:t>
            </a:r>
          </a:p>
          <a:p>
            <a:r>
              <a:rPr lang="en-GB" dirty="0" smtClean="0"/>
              <a:t>The difference between the images at the top is because of the high fat content</a:t>
            </a:r>
          </a:p>
          <a:p>
            <a:r>
              <a:rPr lang="en-GB" dirty="0" smtClean="0"/>
              <a:t>This difference has gone after the weight </a:t>
            </a:r>
            <a:r>
              <a:rPr lang="en-GB" smtClean="0"/>
              <a:t>loss indicating </a:t>
            </a:r>
            <a:r>
              <a:rPr lang="en-GB" dirty="0" smtClean="0"/>
              <a:t>that the fat has gone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05809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 noGrp="1"/>
          </p:cNvSpPr>
          <p:nvPr>
            <p:ph type="title"/>
          </p:nvPr>
        </p:nvSpPr>
        <p:spPr>
          <a:xfrm>
            <a:off x="457200" y="76196"/>
            <a:ext cx="8229600" cy="1143000"/>
          </a:xfrm>
        </p:spPr>
        <p:txBody>
          <a:bodyPr/>
          <a:lstStyle/>
          <a:p>
            <a:pPr lvl="0"/>
            <a:r>
              <a:rPr lang="en-GB" sz="3200" b="1" dirty="0">
                <a:solidFill>
                  <a:srgbClr val="FFFFFF"/>
                </a:solidFill>
              </a:rPr>
              <a:t>Summary</a:t>
            </a:r>
          </a:p>
        </p:txBody>
      </p:sp>
      <p:sp>
        <p:nvSpPr>
          <p:cNvPr id="5" name="Rectangle 33"/>
          <p:cNvSpPr/>
          <p:nvPr/>
        </p:nvSpPr>
        <p:spPr>
          <a:xfrm>
            <a:off x="0" y="2"/>
            <a:ext cx="9144000" cy="1295403"/>
          </a:xfrm>
          <a:prstGeom prst="rect">
            <a:avLst/>
          </a:prstGeom>
          <a:solidFill>
            <a:srgbClr val="003399"/>
          </a:solidFill>
          <a:ln w="9528">
            <a:solidFill>
              <a:srgbClr val="000099"/>
            </a:solidFill>
            <a:prstDash val="solid"/>
            <a:miter/>
          </a:ln>
        </p:spPr>
        <p:txBody>
          <a:bodyPr vert="horz" wrap="none" lIns="91440" tIns="45720" rIns="91440" bIns="45720" anchor="ctr" anchorCtr="1" compatLnSpc="1"/>
          <a:lstStyle/>
          <a:p>
            <a:pPr algn="ctr" defTabSz="1889122">
              <a:spcBef>
                <a:spcPts val="49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8200" kern="0">
              <a:solidFill>
                <a:srgbClr val="FFFFFF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152403"/>
            <a:ext cx="86868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4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r>
              <a:rPr lang="en-GB" sz="3600" b="1" dirty="0">
                <a:solidFill>
                  <a:prstClr val="white"/>
                </a:solidFill>
              </a:rPr>
              <a:t>Liver fat pre- and post-MR images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71804" y="1410630"/>
            <a:ext cx="5662613" cy="2599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71803" y="4153826"/>
            <a:ext cx="5662613" cy="2589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1000" y="2479332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70C0"/>
                </a:solidFill>
              </a:rPr>
              <a:t>Baseline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9700" y="5032852"/>
            <a:ext cx="24200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70C0"/>
                </a:solidFill>
              </a:rPr>
              <a:t>4-months </a:t>
            </a:r>
          </a:p>
          <a:p>
            <a:pPr algn="ctr"/>
            <a:r>
              <a:rPr lang="en-GB" sz="2400" dirty="0">
                <a:solidFill>
                  <a:srgbClr val="0070C0"/>
                </a:solidFill>
              </a:rPr>
              <a:t>post-</a:t>
            </a:r>
            <a:r>
              <a:rPr lang="en-GB" sz="2400" dirty="0" err="1">
                <a:solidFill>
                  <a:srgbClr val="0070C0"/>
                </a:solidFill>
              </a:rPr>
              <a:t>Endobarrier</a:t>
            </a:r>
            <a:endParaRPr lang="en-GB" sz="24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57600" y="1410626"/>
            <a:ext cx="16002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70C0"/>
                </a:solidFill>
              </a:rPr>
              <a:t>In-Phase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53200" y="1387325"/>
            <a:ext cx="16002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70C0"/>
                </a:solidFill>
              </a:rPr>
              <a:t>Out of phase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10000" y="2590804"/>
            <a:ext cx="3810000" cy="64633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0070C0"/>
                </a:solidFill>
              </a:rPr>
              <a:t>Fat fraction 22.4%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10000" y="5029948"/>
            <a:ext cx="3810000" cy="64633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0070C0"/>
                </a:solidFill>
              </a:rPr>
              <a:t>Fat fraction 0.5%</a:t>
            </a:r>
          </a:p>
        </p:txBody>
      </p:sp>
      <p:sp>
        <p:nvSpPr>
          <p:cNvPr id="15" name="Rectangle 14"/>
          <p:cNvSpPr/>
          <p:nvPr/>
        </p:nvSpPr>
        <p:spPr>
          <a:xfrm>
            <a:off x="-6699" y="6427113"/>
            <a:ext cx="2819403" cy="430887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70C0"/>
                </a:solidFill>
              </a:rPr>
              <a:t>Data presented at </a:t>
            </a:r>
            <a:r>
              <a:rPr lang="en-GB" dirty="0" smtClean="0">
                <a:solidFill>
                  <a:srgbClr val="0070C0"/>
                </a:solidFill>
              </a:rPr>
              <a:t>DDW 2016</a:t>
            </a:r>
            <a:r>
              <a:rPr lang="en-GB" dirty="0">
                <a:solidFill>
                  <a:srgbClr val="0070C0"/>
                </a:solidFill>
              </a:rPr>
              <a:t>, </a:t>
            </a:r>
            <a:r>
              <a:rPr lang="en-GB" dirty="0" smtClean="0">
                <a:solidFill>
                  <a:srgbClr val="0070C0"/>
                </a:solidFill>
              </a:rPr>
              <a:t>San Diego USA</a:t>
            </a:r>
            <a:r>
              <a:rPr lang="en-GB" dirty="0">
                <a:solidFill>
                  <a:srgbClr val="0070C0"/>
                </a:solidFill>
              </a:rPr>
              <a:t>, </a:t>
            </a:r>
            <a:r>
              <a:rPr lang="en-GB" dirty="0" smtClean="0">
                <a:solidFill>
                  <a:srgbClr val="0070C0"/>
                </a:solidFill>
              </a:rPr>
              <a:t>May 2016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626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 noGrp="1"/>
          </p:cNvSpPr>
          <p:nvPr>
            <p:ph type="title"/>
          </p:nvPr>
        </p:nvSpPr>
        <p:spPr>
          <a:xfrm>
            <a:off x="457200" y="76196"/>
            <a:ext cx="8229600" cy="1143000"/>
          </a:xfrm>
        </p:spPr>
        <p:txBody>
          <a:bodyPr/>
          <a:lstStyle/>
          <a:p>
            <a:pPr lvl="0"/>
            <a:r>
              <a:rPr lang="en-GB" sz="3200" b="1" dirty="0">
                <a:solidFill>
                  <a:srgbClr val="FFFFFF"/>
                </a:solidFill>
              </a:rPr>
              <a:t>Summary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47700" y="1905004"/>
            <a:ext cx="7696200" cy="4525959"/>
          </a:xfrm>
        </p:spPr>
        <p:txBody>
          <a:bodyPr/>
          <a:lstStyle/>
          <a:p>
            <a:pPr algn="just"/>
            <a:r>
              <a:rPr lang="en-GB" sz="2800" dirty="0">
                <a:solidFill>
                  <a:srgbClr val="0070C0"/>
                </a:solidFill>
              </a:rPr>
              <a:t>Mean hepatic fat </a:t>
            </a:r>
            <a:r>
              <a:rPr lang="en-GB" sz="2800" dirty="0" smtClean="0">
                <a:solidFill>
                  <a:srgbClr val="0070C0"/>
                </a:solidFill>
              </a:rPr>
              <a:t>fraction</a:t>
            </a:r>
          </a:p>
          <a:p>
            <a:pPr lvl="1" algn="just"/>
            <a:r>
              <a:rPr lang="en-GB" sz="2400" dirty="0" smtClean="0">
                <a:solidFill>
                  <a:srgbClr val="0070C0"/>
                </a:solidFill>
              </a:rPr>
              <a:t>14.9 ± 9.4% to 2.9 ± 4.5%, p=0.003</a:t>
            </a:r>
          </a:p>
          <a:p>
            <a:pPr lvl="1" algn="just"/>
            <a:endParaRPr lang="en-GB" sz="2400" dirty="0" smtClean="0"/>
          </a:p>
          <a:p>
            <a:pPr algn="just"/>
            <a:r>
              <a:rPr lang="en-GB" sz="2800" dirty="0" smtClean="0">
                <a:solidFill>
                  <a:srgbClr val="0070C0"/>
                </a:solidFill>
              </a:rPr>
              <a:t>Mean </a:t>
            </a:r>
            <a:r>
              <a:rPr lang="en-GB" sz="2800" dirty="0">
                <a:solidFill>
                  <a:srgbClr val="0070C0"/>
                </a:solidFill>
              </a:rPr>
              <a:t>pancreatic fat </a:t>
            </a:r>
            <a:r>
              <a:rPr lang="en-GB" sz="2800" dirty="0" smtClean="0">
                <a:solidFill>
                  <a:srgbClr val="0070C0"/>
                </a:solidFill>
              </a:rPr>
              <a:t>fraction</a:t>
            </a:r>
          </a:p>
          <a:p>
            <a:pPr lvl="1" algn="just"/>
            <a:r>
              <a:rPr lang="en-GB" sz="2400" dirty="0" smtClean="0">
                <a:solidFill>
                  <a:srgbClr val="0070C0"/>
                </a:solidFill>
              </a:rPr>
              <a:t>6.9</a:t>
            </a:r>
            <a:r>
              <a:rPr lang="en-GB" sz="2400" dirty="0">
                <a:solidFill>
                  <a:srgbClr val="0070C0"/>
                </a:solidFill>
              </a:rPr>
              <a:t>% to 1.3% post-endobarrier, </a:t>
            </a:r>
            <a:r>
              <a:rPr lang="en-GB" sz="2400" dirty="0" smtClean="0">
                <a:solidFill>
                  <a:srgbClr val="0070C0"/>
                </a:solidFill>
              </a:rPr>
              <a:t>p=0.02</a:t>
            </a:r>
            <a:endParaRPr lang="en-GB" sz="2400" dirty="0"/>
          </a:p>
          <a:p>
            <a:pPr marL="0" indent="0" algn="just">
              <a:buNone/>
            </a:pPr>
            <a:endParaRPr lang="en-GB" sz="2800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endParaRPr lang="en-GB" sz="2800" dirty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endParaRPr lang="en-GB" sz="2800" dirty="0">
              <a:solidFill>
                <a:srgbClr val="0070C0"/>
              </a:solidFill>
            </a:endParaRPr>
          </a:p>
        </p:txBody>
      </p:sp>
      <p:sp>
        <p:nvSpPr>
          <p:cNvPr id="5" name="Rectangle 33"/>
          <p:cNvSpPr/>
          <p:nvPr/>
        </p:nvSpPr>
        <p:spPr>
          <a:xfrm>
            <a:off x="0" y="2"/>
            <a:ext cx="9144000" cy="1295403"/>
          </a:xfrm>
          <a:prstGeom prst="rect">
            <a:avLst/>
          </a:prstGeom>
          <a:solidFill>
            <a:srgbClr val="003399"/>
          </a:solidFill>
          <a:ln w="9528">
            <a:solidFill>
              <a:srgbClr val="000099"/>
            </a:solidFill>
            <a:prstDash val="solid"/>
            <a:miter/>
          </a:ln>
        </p:spPr>
        <p:txBody>
          <a:bodyPr vert="horz" wrap="none" lIns="91440" tIns="45720" rIns="91440" bIns="45720" anchor="ctr" anchorCtr="1" compatLnSpc="1"/>
          <a:lstStyle/>
          <a:p>
            <a:pPr algn="ctr" defTabSz="1889122">
              <a:spcBef>
                <a:spcPts val="49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8200" kern="0">
              <a:solidFill>
                <a:srgbClr val="FFFFFF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152403"/>
            <a:ext cx="86868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4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r>
              <a:rPr lang="en-GB" sz="3600" b="1" dirty="0" smtClean="0">
                <a:solidFill>
                  <a:prstClr val="white"/>
                </a:solidFill>
              </a:rPr>
              <a:t>MRI analysis</a:t>
            </a:r>
            <a:endParaRPr lang="en-GB" sz="3600" b="1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82402" y="6328600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solidFill>
                  <a:srgbClr val="0070C0"/>
                </a:solidFill>
              </a:rPr>
              <a:t>Data presented at </a:t>
            </a:r>
            <a:r>
              <a:rPr lang="en-GB" sz="1400" dirty="0" smtClean="0">
                <a:solidFill>
                  <a:srgbClr val="0070C0"/>
                </a:solidFill>
              </a:rPr>
              <a:t>DDW 2016</a:t>
            </a:r>
            <a:r>
              <a:rPr lang="en-GB" sz="1400" dirty="0">
                <a:solidFill>
                  <a:srgbClr val="0070C0"/>
                </a:solidFill>
              </a:rPr>
              <a:t>, </a:t>
            </a:r>
            <a:r>
              <a:rPr lang="en-GB" sz="1400" dirty="0" smtClean="0">
                <a:solidFill>
                  <a:srgbClr val="0070C0"/>
                </a:solidFill>
              </a:rPr>
              <a:t>San Diego USA</a:t>
            </a:r>
            <a:r>
              <a:rPr lang="en-GB" sz="1400" dirty="0">
                <a:solidFill>
                  <a:srgbClr val="0070C0"/>
                </a:solidFill>
              </a:rPr>
              <a:t>, </a:t>
            </a:r>
            <a:r>
              <a:rPr lang="en-GB" sz="1400" dirty="0" smtClean="0">
                <a:solidFill>
                  <a:srgbClr val="0070C0"/>
                </a:solidFill>
              </a:rPr>
              <a:t>May 2016</a:t>
            </a:r>
            <a:endParaRPr lang="en-GB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9681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28210</TotalTime>
  <Words>207</Words>
  <Application>Microsoft Office PowerPoint</Application>
  <PresentationFormat>On-screen Show (4:3)</PresentationFormat>
  <Paragraphs>29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1_Office Theme</vt:lpstr>
      <vt:lpstr>Impact of Endobarrier on fatty liver</vt:lpstr>
      <vt:lpstr>Summary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REVISE                  Diabesity</dc:title>
  <dc:creator>piya</dc:creator>
  <cp:lastModifiedBy>gquinell-harcombe</cp:lastModifiedBy>
  <cp:revision>569</cp:revision>
  <dcterms:created xsi:type="dcterms:W3CDTF">2012-10-20T22:22:34Z</dcterms:created>
  <dcterms:modified xsi:type="dcterms:W3CDTF">2016-06-13T12:15:39Z</dcterms:modified>
</cp:coreProperties>
</file>