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Lst>
  <p:sldSz cx="32404050" cy="51206400"/>
  <p:notesSz cx="6858000" cy="9144000"/>
  <p:defaultTextStyle>
    <a:defPPr>
      <a:defRPr lang="fr-FR"/>
    </a:defPPr>
    <a:lvl1pPr marL="0" algn="l" defTabSz="802544" rtl="0" eaLnBrk="1" latinLnBrk="0" hangingPunct="1">
      <a:defRPr sz="1600" kern="1200">
        <a:solidFill>
          <a:schemeClr val="tx1"/>
        </a:solidFill>
        <a:latin typeface="+mn-lt"/>
        <a:ea typeface="+mn-ea"/>
        <a:cs typeface="+mn-cs"/>
      </a:defRPr>
    </a:lvl1pPr>
    <a:lvl2pPr marL="401271" algn="l" defTabSz="802544" rtl="0" eaLnBrk="1" latinLnBrk="0" hangingPunct="1">
      <a:defRPr sz="1600" kern="1200">
        <a:solidFill>
          <a:schemeClr val="tx1"/>
        </a:solidFill>
        <a:latin typeface="+mn-lt"/>
        <a:ea typeface="+mn-ea"/>
        <a:cs typeface="+mn-cs"/>
      </a:defRPr>
    </a:lvl2pPr>
    <a:lvl3pPr marL="802544" algn="l" defTabSz="802544" rtl="0" eaLnBrk="1" latinLnBrk="0" hangingPunct="1">
      <a:defRPr sz="1600" kern="1200">
        <a:solidFill>
          <a:schemeClr val="tx1"/>
        </a:solidFill>
        <a:latin typeface="+mn-lt"/>
        <a:ea typeface="+mn-ea"/>
        <a:cs typeface="+mn-cs"/>
      </a:defRPr>
    </a:lvl3pPr>
    <a:lvl4pPr marL="1203815" algn="l" defTabSz="802544" rtl="0" eaLnBrk="1" latinLnBrk="0" hangingPunct="1">
      <a:defRPr sz="1600" kern="1200">
        <a:solidFill>
          <a:schemeClr val="tx1"/>
        </a:solidFill>
        <a:latin typeface="+mn-lt"/>
        <a:ea typeface="+mn-ea"/>
        <a:cs typeface="+mn-cs"/>
      </a:defRPr>
    </a:lvl4pPr>
    <a:lvl5pPr marL="1605086" algn="l" defTabSz="802544" rtl="0" eaLnBrk="1" latinLnBrk="0" hangingPunct="1">
      <a:defRPr sz="1600" kern="1200">
        <a:solidFill>
          <a:schemeClr val="tx1"/>
        </a:solidFill>
        <a:latin typeface="+mn-lt"/>
        <a:ea typeface="+mn-ea"/>
        <a:cs typeface="+mn-cs"/>
      </a:defRPr>
    </a:lvl5pPr>
    <a:lvl6pPr marL="2006357" algn="l" defTabSz="802544" rtl="0" eaLnBrk="1" latinLnBrk="0" hangingPunct="1">
      <a:defRPr sz="1600" kern="1200">
        <a:solidFill>
          <a:schemeClr val="tx1"/>
        </a:solidFill>
        <a:latin typeface="+mn-lt"/>
        <a:ea typeface="+mn-ea"/>
        <a:cs typeface="+mn-cs"/>
      </a:defRPr>
    </a:lvl6pPr>
    <a:lvl7pPr marL="2407630" algn="l" defTabSz="802544" rtl="0" eaLnBrk="1" latinLnBrk="0" hangingPunct="1">
      <a:defRPr sz="1600" kern="1200">
        <a:solidFill>
          <a:schemeClr val="tx1"/>
        </a:solidFill>
        <a:latin typeface="+mn-lt"/>
        <a:ea typeface="+mn-ea"/>
        <a:cs typeface="+mn-cs"/>
      </a:defRPr>
    </a:lvl7pPr>
    <a:lvl8pPr marL="2808901" algn="l" defTabSz="802544" rtl="0" eaLnBrk="1" latinLnBrk="0" hangingPunct="1">
      <a:defRPr sz="1600" kern="1200">
        <a:solidFill>
          <a:schemeClr val="tx1"/>
        </a:solidFill>
        <a:latin typeface="+mn-lt"/>
        <a:ea typeface="+mn-ea"/>
        <a:cs typeface="+mn-cs"/>
      </a:defRPr>
    </a:lvl8pPr>
    <a:lvl9pPr marL="3210173" algn="l" defTabSz="802544"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F3871AD-1492-4B1A-8384-0128764C18BC}">
          <p14:sldIdLst>
            <p14:sldId id="25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0"/>
  </p:normalViewPr>
  <p:slideViewPr>
    <p:cSldViewPr snapToGrid="0" snapToObjects="1">
      <p:cViewPr>
        <p:scale>
          <a:sx n="30" d="100"/>
          <a:sy n="30" d="100"/>
        </p:scale>
        <p:origin x="-96" y="4926"/>
      </p:cViewPr>
      <p:guideLst>
        <p:guide orient="horz" pos="16128"/>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8380311"/>
            <a:ext cx="27543442" cy="17827414"/>
          </a:xfrm>
        </p:spPr>
        <p:txBody>
          <a:bodyPr anchor="b"/>
          <a:lstStyle>
            <a:lvl1pPr algn="ctr">
              <a:defRPr sz="19700"/>
            </a:lvl1pPr>
          </a:lstStyle>
          <a:p>
            <a:r>
              <a:rPr lang="fr-FR"/>
              <a:t>Cliquez et modifiez le titre</a:t>
            </a:r>
            <a:endParaRPr lang="en-US" dirty="0"/>
          </a:p>
        </p:txBody>
      </p:sp>
      <p:sp>
        <p:nvSpPr>
          <p:cNvPr id="3" name="Subtitle 2"/>
          <p:cNvSpPr>
            <a:spLocks noGrp="1"/>
          </p:cNvSpPr>
          <p:nvPr>
            <p:ph type="subTitle" idx="1"/>
          </p:nvPr>
        </p:nvSpPr>
        <p:spPr>
          <a:xfrm>
            <a:off x="4050508" y="26895217"/>
            <a:ext cx="24303039" cy="12363023"/>
          </a:xfrm>
        </p:spPr>
        <p:txBody>
          <a:bodyPr/>
          <a:lstStyle>
            <a:lvl1pPr marL="0" indent="0" algn="ctr">
              <a:buNone/>
              <a:defRPr sz="7900"/>
            </a:lvl1pPr>
            <a:lvl2pPr marL="1504938" indent="0" algn="ctr">
              <a:buNone/>
              <a:defRPr sz="6600"/>
            </a:lvl2pPr>
            <a:lvl3pPr marL="3009876" indent="0" algn="ctr">
              <a:buNone/>
              <a:defRPr sz="5900"/>
            </a:lvl3pPr>
            <a:lvl4pPr marL="4514816" indent="0" algn="ctr">
              <a:buNone/>
              <a:defRPr sz="5300"/>
            </a:lvl4pPr>
            <a:lvl5pPr marL="6019754" indent="0" algn="ctr">
              <a:buNone/>
              <a:defRPr sz="5300"/>
            </a:lvl5pPr>
            <a:lvl6pPr marL="7524692" indent="0" algn="ctr">
              <a:buNone/>
              <a:defRPr sz="5300"/>
            </a:lvl6pPr>
            <a:lvl7pPr marL="9029630" indent="0" algn="ctr">
              <a:buNone/>
              <a:defRPr sz="5300"/>
            </a:lvl7pPr>
            <a:lvl8pPr marL="10534570" indent="0" algn="ctr">
              <a:buNone/>
              <a:defRPr sz="5300"/>
            </a:lvl8pPr>
            <a:lvl9pPr marL="12039508" indent="0" algn="ctr">
              <a:buNone/>
              <a:defRPr sz="53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28435444-5871-EA4F-917E-CD4321E4C3CF}"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200872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35444-5871-EA4F-917E-CD4321E4C3CF}"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9058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9153" y="2726268"/>
            <a:ext cx="6987122" cy="4339505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2227781" y="2726268"/>
            <a:ext cx="20556320" cy="4339505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35444-5871-EA4F-917E-CD4321E4C3CF}"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2191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35444-5871-EA4F-917E-CD4321E4C3CF}"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2308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210902" y="12766055"/>
            <a:ext cx="27948494" cy="21300437"/>
          </a:xfrm>
        </p:spPr>
        <p:txBody>
          <a:bodyPr anchor="b"/>
          <a:lstStyle>
            <a:lvl1pPr>
              <a:defRPr sz="19700"/>
            </a:lvl1pPr>
          </a:lstStyle>
          <a:p>
            <a:r>
              <a:rPr lang="fr-FR"/>
              <a:t>Cliquez et modifiez le titre</a:t>
            </a:r>
            <a:endParaRPr lang="en-US" dirty="0"/>
          </a:p>
        </p:txBody>
      </p:sp>
      <p:sp>
        <p:nvSpPr>
          <p:cNvPr id="3" name="Text Placeholder 2"/>
          <p:cNvSpPr>
            <a:spLocks noGrp="1"/>
          </p:cNvSpPr>
          <p:nvPr>
            <p:ph type="body" idx="1"/>
          </p:nvPr>
        </p:nvSpPr>
        <p:spPr>
          <a:xfrm>
            <a:off x="2210902" y="34268002"/>
            <a:ext cx="27948494" cy="11201396"/>
          </a:xfrm>
        </p:spPr>
        <p:txBody>
          <a:bodyPr/>
          <a:lstStyle>
            <a:lvl1pPr marL="0" indent="0">
              <a:buNone/>
              <a:defRPr sz="7900">
                <a:solidFill>
                  <a:schemeClr val="tx1"/>
                </a:solidFill>
              </a:defRPr>
            </a:lvl1pPr>
            <a:lvl2pPr marL="1504938" indent="0">
              <a:buNone/>
              <a:defRPr sz="6600">
                <a:solidFill>
                  <a:schemeClr val="tx1">
                    <a:tint val="75000"/>
                  </a:schemeClr>
                </a:solidFill>
              </a:defRPr>
            </a:lvl2pPr>
            <a:lvl3pPr marL="3009876" indent="0">
              <a:buNone/>
              <a:defRPr sz="5900">
                <a:solidFill>
                  <a:schemeClr val="tx1">
                    <a:tint val="75000"/>
                  </a:schemeClr>
                </a:solidFill>
              </a:defRPr>
            </a:lvl3pPr>
            <a:lvl4pPr marL="4514816" indent="0">
              <a:buNone/>
              <a:defRPr sz="5300">
                <a:solidFill>
                  <a:schemeClr val="tx1">
                    <a:tint val="75000"/>
                  </a:schemeClr>
                </a:solidFill>
              </a:defRPr>
            </a:lvl4pPr>
            <a:lvl5pPr marL="6019754" indent="0">
              <a:buNone/>
              <a:defRPr sz="5300">
                <a:solidFill>
                  <a:schemeClr val="tx1">
                    <a:tint val="75000"/>
                  </a:schemeClr>
                </a:solidFill>
              </a:defRPr>
            </a:lvl5pPr>
            <a:lvl6pPr marL="7524692" indent="0">
              <a:buNone/>
              <a:defRPr sz="5300">
                <a:solidFill>
                  <a:schemeClr val="tx1">
                    <a:tint val="75000"/>
                  </a:schemeClr>
                </a:solidFill>
              </a:defRPr>
            </a:lvl6pPr>
            <a:lvl7pPr marL="9029630" indent="0">
              <a:buNone/>
              <a:defRPr sz="5300">
                <a:solidFill>
                  <a:schemeClr val="tx1">
                    <a:tint val="75000"/>
                  </a:schemeClr>
                </a:solidFill>
              </a:defRPr>
            </a:lvl7pPr>
            <a:lvl8pPr marL="10534570" indent="0">
              <a:buNone/>
              <a:defRPr sz="5300">
                <a:solidFill>
                  <a:schemeClr val="tx1">
                    <a:tint val="75000"/>
                  </a:schemeClr>
                </a:solidFill>
              </a:defRPr>
            </a:lvl8pPr>
            <a:lvl9pPr marL="12039508" indent="0">
              <a:buNone/>
              <a:defRPr sz="53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8435444-5871-EA4F-917E-CD4321E4C3CF}"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36230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2227778" y="13631335"/>
            <a:ext cx="13771721" cy="324899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6404551" y="13631335"/>
            <a:ext cx="13771721" cy="324899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8435444-5871-EA4F-917E-CD4321E4C3CF}"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88524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231998" y="2726278"/>
            <a:ext cx="27948494" cy="9897537"/>
          </a:xfrm>
        </p:spPr>
        <p:txBody>
          <a:bodyPr/>
          <a:lstStyle/>
          <a:p>
            <a:r>
              <a:rPr lang="fr-FR"/>
              <a:t>Cliquez et modifiez le titre</a:t>
            </a:r>
            <a:endParaRPr lang="en-US" dirty="0"/>
          </a:p>
        </p:txBody>
      </p:sp>
      <p:sp>
        <p:nvSpPr>
          <p:cNvPr id="3" name="Text Placeholder 2"/>
          <p:cNvSpPr>
            <a:spLocks noGrp="1"/>
          </p:cNvSpPr>
          <p:nvPr>
            <p:ph type="body" idx="1"/>
          </p:nvPr>
        </p:nvSpPr>
        <p:spPr>
          <a:xfrm>
            <a:off x="2232003" y="12552684"/>
            <a:ext cx="13708431" cy="6151876"/>
          </a:xfrm>
        </p:spPr>
        <p:txBody>
          <a:bodyPr anchor="b"/>
          <a:lstStyle>
            <a:lvl1pPr marL="0" indent="0">
              <a:buNone/>
              <a:defRPr sz="7900" b="1"/>
            </a:lvl1pPr>
            <a:lvl2pPr marL="1504938" indent="0">
              <a:buNone/>
              <a:defRPr sz="6600" b="1"/>
            </a:lvl2pPr>
            <a:lvl3pPr marL="3009876" indent="0">
              <a:buNone/>
              <a:defRPr sz="5900" b="1"/>
            </a:lvl3pPr>
            <a:lvl4pPr marL="4514816" indent="0">
              <a:buNone/>
              <a:defRPr sz="5300" b="1"/>
            </a:lvl4pPr>
            <a:lvl5pPr marL="6019754" indent="0">
              <a:buNone/>
              <a:defRPr sz="5300" b="1"/>
            </a:lvl5pPr>
            <a:lvl6pPr marL="7524692" indent="0">
              <a:buNone/>
              <a:defRPr sz="5300" b="1"/>
            </a:lvl6pPr>
            <a:lvl7pPr marL="9029630" indent="0">
              <a:buNone/>
              <a:defRPr sz="5300" b="1"/>
            </a:lvl7pPr>
            <a:lvl8pPr marL="10534570" indent="0">
              <a:buNone/>
              <a:defRPr sz="5300" b="1"/>
            </a:lvl8pPr>
            <a:lvl9pPr marL="12039508" indent="0">
              <a:buNone/>
              <a:defRPr sz="5300" b="1"/>
            </a:lvl9pPr>
          </a:lstStyle>
          <a:p>
            <a:pPr lvl="0"/>
            <a:r>
              <a:rPr lang="fr-FR"/>
              <a:t>Cliquez pour modifier les styles du texte du masque</a:t>
            </a:r>
          </a:p>
        </p:txBody>
      </p:sp>
      <p:sp>
        <p:nvSpPr>
          <p:cNvPr id="4" name="Content Placeholder 3"/>
          <p:cNvSpPr>
            <a:spLocks noGrp="1"/>
          </p:cNvSpPr>
          <p:nvPr>
            <p:ph sz="half" idx="2"/>
          </p:nvPr>
        </p:nvSpPr>
        <p:spPr>
          <a:xfrm>
            <a:off x="2232003" y="18704559"/>
            <a:ext cx="13708431" cy="2751159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6404553" y="12552684"/>
            <a:ext cx="13775941" cy="6151876"/>
          </a:xfrm>
        </p:spPr>
        <p:txBody>
          <a:bodyPr anchor="b"/>
          <a:lstStyle>
            <a:lvl1pPr marL="0" indent="0">
              <a:buNone/>
              <a:defRPr sz="7900" b="1"/>
            </a:lvl1pPr>
            <a:lvl2pPr marL="1504938" indent="0">
              <a:buNone/>
              <a:defRPr sz="6600" b="1"/>
            </a:lvl2pPr>
            <a:lvl3pPr marL="3009876" indent="0">
              <a:buNone/>
              <a:defRPr sz="5900" b="1"/>
            </a:lvl3pPr>
            <a:lvl4pPr marL="4514816" indent="0">
              <a:buNone/>
              <a:defRPr sz="5300" b="1"/>
            </a:lvl4pPr>
            <a:lvl5pPr marL="6019754" indent="0">
              <a:buNone/>
              <a:defRPr sz="5300" b="1"/>
            </a:lvl5pPr>
            <a:lvl6pPr marL="7524692" indent="0">
              <a:buNone/>
              <a:defRPr sz="5300" b="1"/>
            </a:lvl6pPr>
            <a:lvl7pPr marL="9029630" indent="0">
              <a:buNone/>
              <a:defRPr sz="5300" b="1"/>
            </a:lvl7pPr>
            <a:lvl8pPr marL="10534570" indent="0">
              <a:buNone/>
              <a:defRPr sz="5300" b="1"/>
            </a:lvl8pPr>
            <a:lvl9pPr marL="12039508" indent="0">
              <a:buNone/>
              <a:defRPr sz="5300" b="1"/>
            </a:lvl9pPr>
          </a:lstStyle>
          <a:p>
            <a:pPr lvl="0"/>
            <a:r>
              <a:rPr lang="fr-FR"/>
              <a:t>Cliquez pour modifier les styles du texte du masque</a:t>
            </a:r>
          </a:p>
        </p:txBody>
      </p:sp>
      <p:sp>
        <p:nvSpPr>
          <p:cNvPr id="6" name="Content Placeholder 5"/>
          <p:cNvSpPr>
            <a:spLocks noGrp="1"/>
          </p:cNvSpPr>
          <p:nvPr>
            <p:ph sz="quarter" idx="4"/>
          </p:nvPr>
        </p:nvSpPr>
        <p:spPr>
          <a:xfrm>
            <a:off x="16404553" y="18704559"/>
            <a:ext cx="13775941" cy="2751159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8435444-5871-EA4F-917E-CD4321E4C3CF}" type="datetimeFigureOut">
              <a:rPr lang="fr-FR" smtClean="0"/>
              <a:t>17/05/2017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29507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28435444-5871-EA4F-917E-CD4321E4C3CF}" type="datetimeFigureOut">
              <a:rPr lang="fr-FR" smtClean="0"/>
              <a:t>17/05/2017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5026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35444-5871-EA4F-917E-CD4321E4C3CF}" type="datetimeFigureOut">
              <a:rPr lang="fr-FR" smtClean="0"/>
              <a:t>17/05/2017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52585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1999" y="3413760"/>
            <a:ext cx="10451150" cy="11948160"/>
          </a:xfrm>
        </p:spPr>
        <p:txBody>
          <a:bodyPr anchor="b"/>
          <a:lstStyle>
            <a:lvl1pPr>
              <a:defRPr sz="10500"/>
            </a:lvl1pPr>
          </a:lstStyle>
          <a:p>
            <a:r>
              <a:rPr lang="fr-FR"/>
              <a:t>Cliquez et modifiez le titre</a:t>
            </a:r>
            <a:endParaRPr lang="en-US" dirty="0"/>
          </a:p>
        </p:txBody>
      </p:sp>
      <p:sp>
        <p:nvSpPr>
          <p:cNvPr id="3" name="Content Placeholder 2"/>
          <p:cNvSpPr>
            <a:spLocks noGrp="1"/>
          </p:cNvSpPr>
          <p:nvPr>
            <p:ph idx="1"/>
          </p:nvPr>
        </p:nvSpPr>
        <p:spPr>
          <a:xfrm>
            <a:off x="13775941" y="7372785"/>
            <a:ext cx="16404551" cy="36389734"/>
          </a:xfrm>
        </p:spPr>
        <p:txBody>
          <a:bodyPr/>
          <a:lstStyle>
            <a:lvl1pPr>
              <a:defRPr sz="10500"/>
            </a:lvl1pPr>
            <a:lvl2pPr>
              <a:defRPr sz="9200"/>
            </a:lvl2pPr>
            <a:lvl3pPr>
              <a:defRPr sz="7900"/>
            </a:lvl3pPr>
            <a:lvl4pPr>
              <a:defRPr sz="6600"/>
            </a:lvl4pPr>
            <a:lvl5pPr>
              <a:defRPr sz="6600"/>
            </a:lvl5pPr>
            <a:lvl6pPr>
              <a:defRPr sz="6600"/>
            </a:lvl6pPr>
            <a:lvl7pPr>
              <a:defRPr sz="6600"/>
            </a:lvl7pPr>
            <a:lvl8pPr>
              <a:defRPr sz="6600"/>
            </a:lvl8pPr>
            <a:lvl9pPr>
              <a:defRPr sz="6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231999" y="15361920"/>
            <a:ext cx="10451150" cy="28459857"/>
          </a:xfrm>
        </p:spPr>
        <p:txBody>
          <a:bodyPr/>
          <a:lstStyle>
            <a:lvl1pPr marL="0" indent="0">
              <a:buNone/>
              <a:defRPr sz="5300"/>
            </a:lvl1pPr>
            <a:lvl2pPr marL="1504938" indent="0">
              <a:buNone/>
              <a:defRPr sz="4600"/>
            </a:lvl2pPr>
            <a:lvl3pPr marL="3009876" indent="0">
              <a:buNone/>
              <a:defRPr sz="3900"/>
            </a:lvl3pPr>
            <a:lvl4pPr marL="4514816" indent="0">
              <a:buNone/>
              <a:defRPr sz="3300"/>
            </a:lvl4pPr>
            <a:lvl5pPr marL="6019754" indent="0">
              <a:buNone/>
              <a:defRPr sz="3300"/>
            </a:lvl5pPr>
            <a:lvl6pPr marL="7524692" indent="0">
              <a:buNone/>
              <a:defRPr sz="3300"/>
            </a:lvl6pPr>
            <a:lvl7pPr marL="9029630" indent="0">
              <a:buNone/>
              <a:defRPr sz="3300"/>
            </a:lvl7pPr>
            <a:lvl8pPr marL="10534570" indent="0">
              <a:buNone/>
              <a:defRPr sz="3300"/>
            </a:lvl8pPr>
            <a:lvl9pPr marL="12039508" indent="0">
              <a:buNone/>
              <a:defRPr sz="33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435444-5871-EA4F-917E-CD4321E4C3CF}"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108496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1999" y="3413760"/>
            <a:ext cx="10451150" cy="11948160"/>
          </a:xfrm>
        </p:spPr>
        <p:txBody>
          <a:bodyPr anchor="b"/>
          <a:lstStyle>
            <a:lvl1pPr>
              <a:defRPr sz="10500"/>
            </a:lvl1pPr>
          </a:lstStyle>
          <a:p>
            <a:r>
              <a:rPr lang="fr-FR"/>
              <a:t>Cliquez et modifiez le titre</a:t>
            </a:r>
            <a:endParaRPr lang="en-US" dirty="0"/>
          </a:p>
        </p:txBody>
      </p:sp>
      <p:sp>
        <p:nvSpPr>
          <p:cNvPr id="3" name="Picture Placeholder 2"/>
          <p:cNvSpPr>
            <a:spLocks noGrp="1" noChangeAspect="1"/>
          </p:cNvSpPr>
          <p:nvPr>
            <p:ph type="pic" idx="1"/>
          </p:nvPr>
        </p:nvSpPr>
        <p:spPr>
          <a:xfrm>
            <a:off x="13775941" y="7372785"/>
            <a:ext cx="16404551" cy="36389734"/>
          </a:xfrm>
        </p:spPr>
        <p:txBody>
          <a:bodyPr anchor="t"/>
          <a:lstStyle>
            <a:lvl1pPr marL="0" indent="0">
              <a:buNone/>
              <a:defRPr sz="10500"/>
            </a:lvl1pPr>
            <a:lvl2pPr marL="1504938" indent="0">
              <a:buNone/>
              <a:defRPr sz="9200"/>
            </a:lvl2pPr>
            <a:lvl3pPr marL="3009876" indent="0">
              <a:buNone/>
              <a:defRPr sz="7900"/>
            </a:lvl3pPr>
            <a:lvl4pPr marL="4514816" indent="0">
              <a:buNone/>
              <a:defRPr sz="6600"/>
            </a:lvl4pPr>
            <a:lvl5pPr marL="6019754" indent="0">
              <a:buNone/>
              <a:defRPr sz="6600"/>
            </a:lvl5pPr>
            <a:lvl6pPr marL="7524692" indent="0">
              <a:buNone/>
              <a:defRPr sz="6600"/>
            </a:lvl6pPr>
            <a:lvl7pPr marL="9029630" indent="0">
              <a:buNone/>
              <a:defRPr sz="6600"/>
            </a:lvl7pPr>
            <a:lvl8pPr marL="10534570" indent="0">
              <a:buNone/>
              <a:defRPr sz="6600"/>
            </a:lvl8pPr>
            <a:lvl9pPr marL="12039508" indent="0">
              <a:buNone/>
              <a:defRPr sz="6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2231999" y="15361920"/>
            <a:ext cx="10451150" cy="28459857"/>
          </a:xfrm>
        </p:spPr>
        <p:txBody>
          <a:bodyPr/>
          <a:lstStyle>
            <a:lvl1pPr marL="0" indent="0">
              <a:buNone/>
              <a:defRPr sz="5300"/>
            </a:lvl1pPr>
            <a:lvl2pPr marL="1504938" indent="0">
              <a:buNone/>
              <a:defRPr sz="4600"/>
            </a:lvl2pPr>
            <a:lvl3pPr marL="3009876" indent="0">
              <a:buNone/>
              <a:defRPr sz="3900"/>
            </a:lvl3pPr>
            <a:lvl4pPr marL="4514816" indent="0">
              <a:buNone/>
              <a:defRPr sz="3300"/>
            </a:lvl4pPr>
            <a:lvl5pPr marL="6019754" indent="0">
              <a:buNone/>
              <a:defRPr sz="3300"/>
            </a:lvl5pPr>
            <a:lvl6pPr marL="7524692" indent="0">
              <a:buNone/>
              <a:defRPr sz="3300"/>
            </a:lvl6pPr>
            <a:lvl7pPr marL="9029630" indent="0">
              <a:buNone/>
              <a:defRPr sz="3300"/>
            </a:lvl7pPr>
            <a:lvl8pPr marL="10534570" indent="0">
              <a:buNone/>
              <a:defRPr sz="3300"/>
            </a:lvl8pPr>
            <a:lvl9pPr marL="12039508" indent="0">
              <a:buNone/>
              <a:defRPr sz="33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435444-5871-EA4F-917E-CD4321E4C3CF}"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B570FE-95D5-B04D-8944-E80DD4339536}" type="slidenum">
              <a:rPr lang="fr-FR" smtClean="0"/>
              <a:t>‹#›</a:t>
            </a:fld>
            <a:endParaRPr lang="fr-FR"/>
          </a:p>
        </p:txBody>
      </p:sp>
    </p:spTree>
    <p:extLst>
      <p:ext uri="{BB962C8B-B14F-4D97-AF65-F5344CB8AC3E}">
        <p14:creationId xmlns:p14="http://schemas.microsoft.com/office/powerpoint/2010/main" val="80383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778" y="2726278"/>
            <a:ext cx="27948494" cy="9897537"/>
          </a:xfrm>
          <a:prstGeom prst="rect">
            <a:avLst/>
          </a:prstGeom>
        </p:spPr>
        <p:txBody>
          <a:bodyPr vert="horz" lIns="169886" tIns="84943" rIns="169886" bIns="84943"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2227778" y="13631335"/>
            <a:ext cx="27948494" cy="32489990"/>
          </a:xfrm>
          <a:prstGeom prst="rect">
            <a:avLst/>
          </a:prstGeom>
        </p:spPr>
        <p:txBody>
          <a:bodyPr vert="horz" lIns="169886" tIns="84943" rIns="169886" bIns="8494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227779" y="47460759"/>
            <a:ext cx="7290912" cy="2726267"/>
          </a:xfrm>
          <a:prstGeom prst="rect">
            <a:avLst/>
          </a:prstGeom>
        </p:spPr>
        <p:txBody>
          <a:bodyPr vert="horz" lIns="169886" tIns="84943" rIns="169886" bIns="84943" rtlCol="0" anchor="ctr"/>
          <a:lstStyle>
            <a:lvl1pPr algn="l">
              <a:defRPr sz="3900">
                <a:solidFill>
                  <a:schemeClr val="tx1">
                    <a:tint val="75000"/>
                  </a:schemeClr>
                </a:solidFill>
              </a:defRPr>
            </a:lvl1pPr>
          </a:lstStyle>
          <a:p>
            <a:fld id="{28435444-5871-EA4F-917E-CD4321E4C3CF}" type="datetimeFigureOut">
              <a:rPr lang="fr-FR" smtClean="0"/>
              <a:t>17/05/2017</a:t>
            </a:fld>
            <a:endParaRPr lang="fr-FR"/>
          </a:p>
        </p:txBody>
      </p:sp>
      <p:sp>
        <p:nvSpPr>
          <p:cNvPr id="5" name="Footer Placeholder 4"/>
          <p:cNvSpPr>
            <a:spLocks noGrp="1"/>
          </p:cNvSpPr>
          <p:nvPr>
            <p:ph type="ftr" sz="quarter" idx="3"/>
          </p:nvPr>
        </p:nvSpPr>
        <p:spPr>
          <a:xfrm>
            <a:off x="10733842" y="47460759"/>
            <a:ext cx="10936367" cy="2726267"/>
          </a:xfrm>
          <a:prstGeom prst="rect">
            <a:avLst/>
          </a:prstGeom>
        </p:spPr>
        <p:txBody>
          <a:bodyPr vert="horz" lIns="169886" tIns="84943" rIns="169886" bIns="84943" rtlCol="0" anchor="ctr"/>
          <a:lstStyle>
            <a:lvl1pPr algn="ctr">
              <a:defRPr sz="3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2885361" y="47460759"/>
            <a:ext cx="7290912" cy="2726267"/>
          </a:xfrm>
          <a:prstGeom prst="rect">
            <a:avLst/>
          </a:prstGeom>
        </p:spPr>
        <p:txBody>
          <a:bodyPr vert="horz" lIns="169886" tIns="84943" rIns="169886" bIns="84943" rtlCol="0" anchor="ctr"/>
          <a:lstStyle>
            <a:lvl1pPr algn="r">
              <a:defRPr sz="3900">
                <a:solidFill>
                  <a:schemeClr val="tx1">
                    <a:tint val="75000"/>
                  </a:schemeClr>
                </a:solidFill>
              </a:defRPr>
            </a:lvl1pPr>
          </a:lstStyle>
          <a:p>
            <a:fld id="{43B570FE-95D5-B04D-8944-E80DD4339536}" type="slidenum">
              <a:rPr lang="fr-FR" smtClean="0"/>
              <a:t>‹#›</a:t>
            </a:fld>
            <a:endParaRPr lang="fr-FR"/>
          </a:p>
        </p:txBody>
      </p:sp>
    </p:spTree>
    <p:extLst>
      <p:ext uri="{BB962C8B-B14F-4D97-AF65-F5344CB8AC3E}">
        <p14:creationId xmlns:p14="http://schemas.microsoft.com/office/powerpoint/2010/main" val="5816152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3009876" rtl="0" eaLnBrk="1" latinLnBrk="0" hangingPunct="1">
        <a:lnSpc>
          <a:spcPct val="90000"/>
        </a:lnSpc>
        <a:spcBef>
          <a:spcPct val="0"/>
        </a:spcBef>
        <a:buNone/>
        <a:defRPr sz="14500" kern="1200">
          <a:solidFill>
            <a:schemeClr val="tx1"/>
          </a:solidFill>
          <a:latin typeface="+mj-lt"/>
          <a:ea typeface="+mj-ea"/>
          <a:cs typeface="+mj-cs"/>
        </a:defRPr>
      </a:lvl1pPr>
    </p:titleStyle>
    <p:bodyStyle>
      <a:lvl1pPr marL="752470" indent="-752470" algn="l" defTabSz="3009876" rtl="0" eaLnBrk="1" latinLnBrk="0" hangingPunct="1">
        <a:lnSpc>
          <a:spcPct val="90000"/>
        </a:lnSpc>
        <a:spcBef>
          <a:spcPts val="3292"/>
        </a:spcBef>
        <a:buFont typeface="Arial" panose="020B0604020202020204" pitchFamily="34" charset="0"/>
        <a:buChar char="•"/>
        <a:defRPr sz="9200" kern="1200">
          <a:solidFill>
            <a:schemeClr val="tx1"/>
          </a:solidFill>
          <a:latin typeface="+mn-lt"/>
          <a:ea typeface="+mn-ea"/>
          <a:cs typeface="+mn-cs"/>
        </a:defRPr>
      </a:lvl1pPr>
      <a:lvl2pPr marL="2257408" indent="-752470" algn="l" defTabSz="3009876" rtl="0" eaLnBrk="1" latinLnBrk="0" hangingPunct="1">
        <a:lnSpc>
          <a:spcPct val="90000"/>
        </a:lnSpc>
        <a:spcBef>
          <a:spcPts val="1646"/>
        </a:spcBef>
        <a:buFont typeface="Arial" panose="020B0604020202020204" pitchFamily="34" charset="0"/>
        <a:buChar char="•"/>
        <a:defRPr sz="7900" kern="1200">
          <a:solidFill>
            <a:schemeClr val="tx1"/>
          </a:solidFill>
          <a:latin typeface="+mn-lt"/>
          <a:ea typeface="+mn-ea"/>
          <a:cs typeface="+mn-cs"/>
        </a:defRPr>
      </a:lvl2pPr>
      <a:lvl3pPr marL="3762346" indent="-752470" algn="l" defTabSz="3009876" rtl="0" eaLnBrk="1" latinLnBrk="0" hangingPunct="1">
        <a:lnSpc>
          <a:spcPct val="90000"/>
        </a:lnSpc>
        <a:spcBef>
          <a:spcPts val="1646"/>
        </a:spcBef>
        <a:buFont typeface="Arial" panose="020B0604020202020204" pitchFamily="34" charset="0"/>
        <a:buChar char="•"/>
        <a:defRPr sz="6600" kern="1200">
          <a:solidFill>
            <a:schemeClr val="tx1"/>
          </a:solidFill>
          <a:latin typeface="+mn-lt"/>
          <a:ea typeface="+mn-ea"/>
          <a:cs typeface="+mn-cs"/>
        </a:defRPr>
      </a:lvl3pPr>
      <a:lvl4pPr marL="5267284" indent="-752470" algn="l" defTabSz="3009876" rtl="0" eaLnBrk="1" latinLnBrk="0" hangingPunct="1">
        <a:lnSpc>
          <a:spcPct val="90000"/>
        </a:lnSpc>
        <a:spcBef>
          <a:spcPts val="1646"/>
        </a:spcBef>
        <a:buFont typeface="Arial" panose="020B0604020202020204" pitchFamily="34" charset="0"/>
        <a:buChar char="•"/>
        <a:defRPr sz="5900" kern="1200">
          <a:solidFill>
            <a:schemeClr val="tx1"/>
          </a:solidFill>
          <a:latin typeface="+mn-lt"/>
          <a:ea typeface="+mn-ea"/>
          <a:cs typeface="+mn-cs"/>
        </a:defRPr>
      </a:lvl4pPr>
      <a:lvl5pPr marL="6772224" indent="-752470" algn="l" defTabSz="3009876" rtl="0" eaLnBrk="1" latinLnBrk="0" hangingPunct="1">
        <a:lnSpc>
          <a:spcPct val="90000"/>
        </a:lnSpc>
        <a:spcBef>
          <a:spcPts val="1646"/>
        </a:spcBef>
        <a:buFont typeface="Arial" panose="020B0604020202020204" pitchFamily="34" charset="0"/>
        <a:buChar char="•"/>
        <a:defRPr sz="5900" kern="1200">
          <a:solidFill>
            <a:schemeClr val="tx1"/>
          </a:solidFill>
          <a:latin typeface="+mn-lt"/>
          <a:ea typeface="+mn-ea"/>
          <a:cs typeface="+mn-cs"/>
        </a:defRPr>
      </a:lvl5pPr>
      <a:lvl6pPr marL="8277162" indent="-752470" algn="l" defTabSz="3009876" rtl="0" eaLnBrk="1" latinLnBrk="0" hangingPunct="1">
        <a:lnSpc>
          <a:spcPct val="90000"/>
        </a:lnSpc>
        <a:spcBef>
          <a:spcPts val="1646"/>
        </a:spcBef>
        <a:buFont typeface="Arial" panose="020B0604020202020204" pitchFamily="34" charset="0"/>
        <a:buChar char="•"/>
        <a:defRPr sz="5900" kern="1200">
          <a:solidFill>
            <a:schemeClr val="tx1"/>
          </a:solidFill>
          <a:latin typeface="+mn-lt"/>
          <a:ea typeface="+mn-ea"/>
          <a:cs typeface="+mn-cs"/>
        </a:defRPr>
      </a:lvl6pPr>
      <a:lvl7pPr marL="9782100" indent="-752470" algn="l" defTabSz="3009876" rtl="0" eaLnBrk="1" latinLnBrk="0" hangingPunct="1">
        <a:lnSpc>
          <a:spcPct val="90000"/>
        </a:lnSpc>
        <a:spcBef>
          <a:spcPts val="1646"/>
        </a:spcBef>
        <a:buFont typeface="Arial" panose="020B0604020202020204" pitchFamily="34" charset="0"/>
        <a:buChar char="•"/>
        <a:defRPr sz="5900" kern="1200">
          <a:solidFill>
            <a:schemeClr val="tx1"/>
          </a:solidFill>
          <a:latin typeface="+mn-lt"/>
          <a:ea typeface="+mn-ea"/>
          <a:cs typeface="+mn-cs"/>
        </a:defRPr>
      </a:lvl7pPr>
      <a:lvl8pPr marL="11287038" indent="-752470" algn="l" defTabSz="3009876" rtl="0" eaLnBrk="1" latinLnBrk="0" hangingPunct="1">
        <a:lnSpc>
          <a:spcPct val="90000"/>
        </a:lnSpc>
        <a:spcBef>
          <a:spcPts val="1646"/>
        </a:spcBef>
        <a:buFont typeface="Arial" panose="020B0604020202020204" pitchFamily="34" charset="0"/>
        <a:buChar char="•"/>
        <a:defRPr sz="5900" kern="1200">
          <a:solidFill>
            <a:schemeClr val="tx1"/>
          </a:solidFill>
          <a:latin typeface="+mn-lt"/>
          <a:ea typeface="+mn-ea"/>
          <a:cs typeface="+mn-cs"/>
        </a:defRPr>
      </a:lvl8pPr>
      <a:lvl9pPr marL="12791978" indent="-752470" algn="l" defTabSz="3009876" rtl="0" eaLnBrk="1" latinLnBrk="0" hangingPunct="1">
        <a:lnSpc>
          <a:spcPct val="90000"/>
        </a:lnSpc>
        <a:spcBef>
          <a:spcPts val="1646"/>
        </a:spcBef>
        <a:buFont typeface="Arial" panose="020B0604020202020204" pitchFamily="34" charset="0"/>
        <a:buChar char="•"/>
        <a:defRPr sz="5900" kern="1200">
          <a:solidFill>
            <a:schemeClr val="tx1"/>
          </a:solidFill>
          <a:latin typeface="+mn-lt"/>
          <a:ea typeface="+mn-ea"/>
          <a:cs typeface="+mn-cs"/>
        </a:defRPr>
      </a:lvl9pPr>
    </p:bodyStyle>
    <p:otherStyle>
      <a:defPPr>
        <a:defRPr lang="en-US"/>
      </a:defPPr>
      <a:lvl1pPr marL="0" algn="l" defTabSz="3009876" rtl="0" eaLnBrk="1" latinLnBrk="0" hangingPunct="1">
        <a:defRPr sz="5900" kern="1200">
          <a:solidFill>
            <a:schemeClr val="tx1"/>
          </a:solidFill>
          <a:latin typeface="+mn-lt"/>
          <a:ea typeface="+mn-ea"/>
          <a:cs typeface="+mn-cs"/>
        </a:defRPr>
      </a:lvl1pPr>
      <a:lvl2pPr marL="1504938" algn="l" defTabSz="3009876" rtl="0" eaLnBrk="1" latinLnBrk="0" hangingPunct="1">
        <a:defRPr sz="5900" kern="1200">
          <a:solidFill>
            <a:schemeClr val="tx1"/>
          </a:solidFill>
          <a:latin typeface="+mn-lt"/>
          <a:ea typeface="+mn-ea"/>
          <a:cs typeface="+mn-cs"/>
        </a:defRPr>
      </a:lvl2pPr>
      <a:lvl3pPr marL="3009876" algn="l" defTabSz="3009876" rtl="0" eaLnBrk="1" latinLnBrk="0" hangingPunct="1">
        <a:defRPr sz="5900" kern="1200">
          <a:solidFill>
            <a:schemeClr val="tx1"/>
          </a:solidFill>
          <a:latin typeface="+mn-lt"/>
          <a:ea typeface="+mn-ea"/>
          <a:cs typeface="+mn-cs"/>
        </a:defRPr>
      </a:lvl3pPr>
      <a:lvl4pPr marL="4514816" algn="l" defTabSz="3009876" rtl="0" eaLnBrk="1" latinLnBrk="0" hangingPunct="1">
        <a:defRPr sz="5900" kern="1200">
          <a:solidFill>
            <a:schemeClr val="tx1"/>
          </a:solidFill>
          <a:latin typeface="+mn-lt"/>
          <a:ea typeface="+mn-ea"/>
          <a:cs typeface="+mn-cs"/>
        </a:defRPr>
      </a:lvl4pPr>
      <a:lvl5pPr marL="6019754" algn="l" defTabSz="3009876" rtl="0" eaLnBrk="1" latinLnBrk="0" hangingPunct="1">
        <a:defRPr sz="5900" kern="1200">
          <a:solidFill>
            <a:schemeClr val="tx1"/>
          </a:solidFill>
          <a:latin typeface="+mn-lt"/>
          <a:ea typeface="+mn-ea"/>
          <a:cs typeface="+mn-cs"/>
        </a:defRPr>
      </a:lvl5pPr>
      <a:lvl6pPr marL="7524692" algn="l" defTabSz="3009876" rtl="0" eaLnBrk="1" latinLnBrk="0" hangingPunct="1">
        <a:defRPr sz="5900" kern="1200">
          <a:solidFill>
            <a:schemeClr val="tx1"/>
          </a:solidFill>
          <a:latin typeface="+mn-lt"/>
          <a:ea typeface="+mn-ea"/>
          <a:cs typeface="+mn-cs"/>
        </a:defRPr>
      </a:lvl6pPr>
      <a:lvl7pPr marL="9029630" algn="l" defTabSz="3009876" rtl="0" eaLnBrk="1" latinLnBrk="0" hangingPunct="1">
        <a:defRPr sz="5900" kern="1200">
          <a:solidFill>
            <a:schemeClr val="tx1"/>
          </a:solidFill>
          <a:latin typeface="+mn-lt"/>
          <a:ea typeface="+mn-ea"/>
          <a:cs typeface="+mn-cs"/>
        </a:defRPr>
      </a:lvl7pPr>
      <a:lvl8pPr marL="10534570" algn="l" defTabSz="3009876" rtl="0" eaLnBrk="1" latinLnBrk="0" hangingPunct="1">
        <a:defRPr sz="5900" kern="1200">
          <a:solidFill>
            <a:schemeClr val="tx1"/>
          </a:solidFill>
          <a:latin typeface="+mn-lt"/>
          <a:ea typeface="+mn-ea"/>
          <a:cs typeface="+mn-cs"/>
        </a:defRPr>
      </a:lvl8pPr>
      <a:lvl9pPr marL="12039508" algn="l" defTabSz="3009876"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46734285"/>
            <a:ext cx="27206065" cy="4472113"/>
          </a:xfrm>
          <a:prstGeom prst="rect">
            <a:avLst/>
          </a:prstGeom>
        </p:spPr>
      </p:pic>
      <p:sp>
        <p:nvSpPr>
          <p:cNvPr id="4" name="Content Placeholder 3"/>
          <p:cNvSpPr>
            <a:spLocks noGrp="1"/>
          </p:cNvSpPr>
          <p:nvPr>
            <p:ph sz="half" idx="1"/>
          </p:nvPr>
        </p:nvSpPr>
        <p:spPr>
          <a:xfrm>
            <a:off x="2227778" y="13369159"/>
            <a:ext cx="13771721" cy="31015460"/>
          </a:xfrm>
        </p:spPr>
        <p:txBody>
          <a:bodyPr>
            <a:normAutofit lnSpcReduction="10000"/>
          </a:bodyPr>
          <a:lstStyle/>
          <a:p>
            <a:pPr marL="0" lvl="0" indent="0" algn="ctr" defTabSz="802544">
              <a:lnSpc>
                <a:spcPct val="100000"/>
              </a:lnSpc>
              <a:spcBef>
                <a:spcPts val="0"/>
              </a:spcBef>
              <a:spcAft>
                <a:spcPts val="600"/>
              </a:spcAft>
              <a:buNone/>
            </a:pPr>
            <a:endParaRPr lang="en-GB" sz="3600" b="1" u="sng" kern="1400" dirty="0" smtClean="0">
              <a:solidFill>
                <a:srgbClr val="000000"/>
              </a:solidFill>
            </a:endParaRPr>
          </a:p>
          <a:p>
            <a:pPr marL="0" lvl="0" indent="0" algn="ctr" defTabSz="802544">
              <a:lnSpc>
                <a:spcPct val="100000"/>
              </a:lnSpc>
              <a:spcBef>
                <a:spcPts val="0"/>
              </a:spcBef>
              <a:spcAft>
                <a:spcPts val="600"/>
              </a:spcAft>
              <a:buNone/>
            </a:pPr>
            <a:r>
              <a:rPr lang="en-GB" sz="3600" b="1" u="sng" kern="1400" dirty="0" smtClean="0">
                <a:solidFill>
                  <a:srgbClr val="000000"/>
                </a:solidFill>
              </a:rPr>
              <a:t>Why </a:t>
            </a:r>
            <a:r>
              <a:rPr lang="en-GB" sz="3600" b="1" u="sng" kern="1400" dirty="0">
                <a:solidFill>
                  <a:srgbClr val="000000"/>
                </a:solidFill>
              </a:rPr>
              <a:t>is the e-learning package needed?</a:t>
            </a:r>
            <a:endParaRPr lang="en-GB" sz="3600" kern="1400" dirty="0">
              <a:solidFill>
                <a:srgbClr val="000000"/>
              </a:solidFill>
            </a:endParaRPr>
          </a:p>
          <a:p>
            <a:pPr marL="0" lvl="0" indent="0" algn="just" defTabSz="802544">
              <a:lnSpc>
                <a:spcPct val="100000"/>
              </a:lnSpc>
              <a:spcBef>
                <a:spcPts val="0"/>
              </a:spcBef>
              <a:spcAft>
                <a:spcPts val="600"/>
              </a:spcAft>
              <a:buNone/>
            </a:pPr>
            <a:r>
              <a:rPr lang="en-GB" sz="3200" kern="1400" dirty="0">
                <a:solidFill>
                  <a:srgbClr val="000000"/>
                </a:solidFill>
              </a:rPr>
              <a:t>ISPAD (2000)</a:t>
            </a:r>
            <a:r>
              <a:rPr lang="en-GB" sz="3200" kern="1400" baseline="30000" dirty="0">
                <a:solidFill>
                  <a:srgbClr val="000000"/>
                </a:solidFill>
              </a:rPr>
              <a:t>1</a:t>
            </a:r>
            <a:r>
              <a:rPr lang="en-GB" sz="3200" kern="1400" dirty="0">
                <a:solidFill>
                  <a:srgbClr val="000000"/>
                </a:solidFill>
              </a:rPr>
              <a:t> state that education is a cornerstone of </a:t>
            </a:r>
            <a:r>
              <a:rPr lang="en-GB" sz="3200" kern="1400" dirty="0" smtClean="0">
                <a:solidFill>
                  <a:srgbClr val="000000"/>
                </a:solidFill>
              </a:rPr>
              <a:t>childhood, </a:t>
            </a:r>
            <a:r>
              <a:rPr lang="en-GB" sz="3200" kern="1400" dirty="0">
                <a:solidFill>
                  <a:srgbClr val="000000"/>
                </a:solidFill>
              </a:rPr>
              <a:t>and diabetes should not alter a child’s ability to achieve in school. However, this is reliant upon appropriate and effective care, not only from parents and carers, but also from other agencies including colleges, schools and early years settings</a:t>
            </a:r>
            <a:r>
              <a:rPr lang="en-GB" sz="3200" kern="1400" dirty="0" smtClean="0">
                <a:solidFill>
                  <a:srgbClr val="000000"/>
                </a:solidFill>
              </a:rPr>
              <a:t>.</a:t>
            </a:r>
          </a:p>
          <a:p>
            <a:pPr marL="0" lvl="0" indent="0" algn="just" defTabSz="802544">
              <a:lnSpc>
                <a:spcPct val="100000"/>
              </a:lnSpc>
              <a:spcBef>
                <a:spcPts val="0"/>
              </a:spcBef>
              <a:spcAft>
                <a:spcPts val="600"/>
              </a:spcAft>
              <a:buNone/>
            </a:pPr>
            <a:r>
              <a:rPr lang="en-GB" sz="3200" kern="1400" dirty="0">
                <a:solidFill>
                  <a:srgbClr val="000000"/>
                </a:solidFill>
              </a:rPr>
              <a:t>Nationally there have been numerous anecdotal stories from parents highlighting </a:t>
            </a:r>
            <a:r>
              <a:rPr lang="en-GB" sz="3200" kern="1400" dirty="0" smtClean="0">
                <a:solidFill>
                  <a:srgbClr val="000000"/>
                </a:solidFill>
              </a:rPr>
              <a:t>the variability in standards of care for newly diagnosed children and young people (CYP) in schools. Several factors  may cause this:</a:t>
            </a:r>
          </a:p>
          <a:p>
            <a:pPr algn="just" defTabSz="802544">
              <a:lnSpc>
                <a:spcPct val="100000"/>
              </a:lnSpc>
              <a:spcBef>
                <a:spcPts val="0"/>
              </a:spcBef>
              <a:spcAft>
                <a:spcPts val="600"/>
              </a:spcAft>
            </a:pPr>
            <a:r>
              <a:rPr lang="en-GB" sz="3200" kern="1400" dirty="0" smtClean="0">
                <a:solidFill>
                  <a:srgbClr val="000000"/>
                </a:solidFill>
              </a:rPr>
              <a:t>It </a:t>
            </a:r>
            <a:r>
              <a:rPr lang="en-GB" sz="3200" kern="1400" dirty="0">
                <a:solidFill>
                  <a:srgbClr val="000000"/>
                </a:solidFill>
              </a:rPr>
              <a:t>may take several days, even weeks, after diagnosis before an educator is able to attend the school to provide education and support. </a:t>
            </a:r>
            <a:endParaRPr lang="en-GB" sz="3200" kern="1400" dirty="0" smtClean="0">
              <a:solidFill>
                <a:srgbClr val="000000"/>
              </a:solidFill>
            </a:endParaRPr>
          </a:p>
          <a:p>
            <a:pPr algn="just" defTabSz="802544">
              <a:lnSpc>
                <a:spcPct val="100000"/>
              </a:lnSpc>
              <a:spcBef>
                <a:spcPts val="0"/>
              </a:spcBef>
              <a:spcAft>
                <a:spcPts val="600"/>
              </a:spcAft>
            </a:pPr>
            <a:r>
              <a:rPr lang="en-GB" sz="3200" kern="1400" dirty="0" smtClean="0">
                <a:solidFill>
                  <a:srgbClr val="000000"/>
                </a:solidFill>
              </a:rPr>
              <a:t>Inconsistent training nationally.</a:t>
            </a:r>
          </a:p>
          <a:p>
            <a:pPr algn="just" defTabSz="802544">
              <a:lnSpc>
                <a:spcPct val="100000"/>
              </a:lnSpc>
              <a:spcBef>
                <a:spcPts val="0"/>
              </a:spcBef>
              <a:spcAft>
                <a:spcPts val="600"/>
              </a:spcAft>
            </a:pPr>
            <a:r>
              <a:rPr lang="en-GB" sz="3200" kern="1400" dirty="0" smtClean="0">
                <a:solidFill>
                  <a:srgbClr val="000000"/>
                </a:solidFill>
              </a:rPr>
              <a:t>Staff not having adequate knowledge.</a:t>
            </a:r>
          </a:p>
          <a:p>
            <a:pPr marL="0" indent="0" algn="just" defTabSz="802544">
              <a:lnSpc>
                <a:spcPct val="100000"/>
              </a:lnSpc>
              <a:spcBef>
                <a:spcPts val="0"/>
              </a:spcBef>
              <a:spcAft>
                <a:spcPts val="600"/>
              </a:spcAft>
              <a:buNone/>
            </a:pPr>
            <a:r>
              <a:rPr lang="en-GB" sz="3200" kern="1400" dirty="0" smtClean="0">
                <a:solidFill>
                  <a:srgbClr val="000000"/>
                </a:solidFill>
              </a:rPr>
              <a:t>This </a:t>
            </a:r>
            <a:r>
              <a:rPr lang="en-GB" sz="3200" kern="1400" dirty="0">
                <a:solidFill>
                  <a:srgbClr val="000000"/>
                </a:solidFill>
              </a:rPr>
              <a:t>could lead </a:t>
            </a:r>
            <a:r>
              <a:rPr lang="en-GB" sz="3200" kern="1400" dirty="0" smtClean="0">
                <a:solidFill>
                  <a:srgbClr val="000000"/>
                </a:solidFill>
              </a:rPr>
              <a:t>to:</a:t>
            </a:r>
          </a:p>
          <a:p>
            <a:pPr algn="just" defTabSz="802544">
              <a:lnSpc>
                <a:spcPct val="100000"/>
              </a:lnSpc>
              <a:spcBef>
                <a:spcPts val="0"/>
              </a:spcBef>
              <a:spcAft>
                <a:spcPts val="600"/>
              </a:spcAft>
            </a:pPr>
            <a:r>
              <a:rPr lang="en-GB" sz="3200" kern="1400" dirty="0" smtClean="0">
                <a:solidFill>
                  <a:srgbClr val="000000"/>
                </a:solidFill>
              </a:rPr>
              <a:t>Delays </a:t>
            </a:r>
            <a:r>
              <a:rPr lang="en-GB" sz="3200" kern="1400" dirty="0">
                <a:solidFill>
                  <a:srgbClr val="000000"/>
                </a:solidFill>
              </a:rPr>
              <a:t>for the CYP returning to </a:t>
            </a:r>
            <a:r>
              <a:rPr lang="en-GB" sz="3200" kern="1400" dirty="0" smtClean="0">
                <a:solidFill>
                  <a:srgbClr val="000000"/>
                </a:solidFill>
              </a:rPr>
              <a:t>school after diagnosis. </a:t>
            </a:r>
          </a:p>
          <a:p>
            <a:pPr algn="just" defTabSz="802544">
              <a:lnSpc>
                <a:spcPct val="100000"/>
              </a:lnSpc>
              <a:spcBef>
                <a:spcPts val="0"/>
              </a:spcBef>
              <a:spcAft>
                <a:spcPts val="600"/>
              </a:spcAft>
            </a:pPr>
            <a:r>
              <a:rPr lang="en-GB" sz="3200" kern="1400" dirty="0" smtClean="0">
                <a:solidFill>
                  <a:srgbClr val="000000"/>
                </a:solidFill>
              </a:rPr>
              <a:t>Variable </a:t>
            </a:r>
            <a:r>
              <a:rPr lang="en-GB" sz="3200" kern="1400" dirty="0">
                <a:solidFill>
                  <a:srgbClr val="000000"/>
                </a:solidFill>
              </a:rPr>
              <a:t>levels of care and support provided whilst at school and the potential for this to impact upon glycaemic control, their quality of </a:t>
            </a:r>
            <a:r>
              <a:rPr lang="en-GB" sz="3200" kern="1400" dirty="0" smtClean="0">
                <a:solidFill>
                  <a:srgbClr val="000000"/>
                </a:solidFill>
              </a:rPr>
              <a:t>life, </a:t>
            </a:r>
            <a:r>
              <a:rPr lang="en-GB" sz="3200" kern="1400" dirty="0">
                <a:solidFill>
                  <a:srgbClr val="000000"/>
                </a:solidFill>
              </a:rPr>
              <a:t>and their educational </a:t>
            </a:r>
            <a:r>
              <a:rPr lang="en-GB" sz="3200" kern="1400" dirty="0" smtClean="0">
                <a:solidFill>
                  <a:srgbClr val="000000"/>
                </a:solidFill>
              </a:rPr>
              <a:t>performance. </a:t>
            </a:r>
          </a:p>
          <a:p>
            <a:pPr marL="0" indent="0" algn="just" defTabSz="802544">
              <a:lnSpc>
                <a:spcPct val="100000"/>
              </a:lnSpc>
              <a:spcBef>
                <a:spcPts val="0"/>
              </a:spcBef>
              <a:spcAft>
                <a:spcPts val="600"/>
              </a:spcAft>
              <a:buNone/>
            </a:pPr>
            <a:r>
              <a:rPr lang="en-GB" sz="3200" kern="1400" dirty="0" smtClean="0">
                <a:solidFill>
                  <a:srgbClr val="000000"/>
                </a:solidFill>
              </a:rPr>
              <a:t>The </a:t>
            </a:r>
            <a:r>
              <a:rPr lang="en-GB" sz="3200" kern="1400" dirty="0">
                <a:solidFill>
                  <a:srgbClr val="000000"/>
                </a:solidFill>
              </a:rPr>
              <a:t>package </a:t>
            </a:r>
            <a:r>
              <a:rPr lang="en-GB" sz="3200" kern="1400" dirty="0" smtClean="0">
                <a:solidFill>
                  <a:srgbClr val="000000"/>
                </a:solidFill>
              </a:rPr>
              <a:t>is </a:t>
            </a:r>
            <a:r>
              <a:rPr lang="en-GB" sz="3200" kern="1400" dirty="0">
                <a:solidFill>
                  <a:srgbClr val="000000"/>
                </a:solidFill>
              </a:rPr>
              <a:t>not intended to replace the visit from the educator but to complement this and allow the CYP to return to education at the earliest possible opportunity. </a:t>
            </a:r>
          </a:p>
          <a:p>
            <a:pPr marL="0" lvl="0" indent="0" algn="just" defTabSz="802544">
              <a:lnSpc>
                <a:spcPct val="100000"/>
              </a:lnSpc>
              <a:spcBef>
                <a:spcPts val="0"/>
              </a:spcBef>
              <a:spcAft>
                <a:spcPts val="600"/>
              </a:spcAft>
              <a:buNone/>
            </a:pPr>
            <a:r>
              <a:rPr lang="en-GB" sz="3200" kern="1400" dirty="0" smtClean="0">
                <a:solidFill>
                  <a:srgbClr val="000000"/>
                </a:solidFill>
              </a:rPr>
              <a:t>CYP spend a </a:t>
            </a:r>
            <a:r>
              <a:rPr lang="en-GB" sz="3200" kern="1400" dirty="0">
                <a:solidFill>
                  <a:srgbClr val="000000"/>
                </a:solidFill>
              </a:rPr>
              <a:t>large proportion of their formative years </a:t>
            </a:r>
            <a:r>
              <a:rPr lang="en-GB" sz="3200" kern="1400" dirty="0" smtClean="0">
                <a:solidFill>
                  <a:srgbClr val="000000"/>
                </a:solidFill>
              </a:rPr>
              <a:t>in </a:t>
            </a:r>
            <a:r>
              <a:rPr lang="en-GB" sz="3200" kern="1400" dirty="0">
                <a:solidFill>
                  <a:srgbClr val="000000"/>
                </a:solidFill>
              </a:rPr>
              <a:t>school. Therefore it is </a:t>
            </a:r>
            <a:r>
              <a:rPr lang="en-GB" sz="3200" kern="1400" dirty="0" smtClean="0">
                <a:solidFill>
                  <a:srgbClr val="000000"/>
                </a:solidFill>
              </a:rPr>
              <a:t>essential </a:t>
            </a:r>
            <a:r>
              <a:rPr lang="en-GB" sz="3200" kern="1400" dirty="0">
                <a:solidFill>
                  <a:srgbClr val="000000"/>
                </a:solidFill>
              </a:rPr>
              <a:t>that those with diabetes have access to safe </a:t>
            </a:r>
            <a:r>
              <a:rPr lang="en-GB" sz="3200" kern="1400" dirty="0" smtClean="0">
                <a:solidFill>
                  <a:srgbClr val="000000"/>
                </a:solidFill>
              </a:rPr>
              <a:t>care, promoting </a:t>
            </a:r>
            <a:r>
              <a:rPr lang="en-GB" sz="3200" kern="1400" dirty="0">
                <a:solidFill>
                  <a:srgbClr val="000000"/>
                </a:solidFill>
              </a:rPr>
              <a:t>optimal diabetes management</a:t>
            </a:r>
            <a:r>
              <a:rPr lang="en-GB" sz="3200" kern="1400" dirty="0" smtClean="0">
                <a:solidFill>
                  <a:srgbClr val="000000"/>
                </a:solidFill>
              </a:rPr>
              <a:t>, and </a:t>
            </a:r>
            <a:r>
              <a:rPr lang="en-GB" sz="3200" kern="1400" dirty="0">
                <a:solidFill>
                  <a:srgbClr val="000000"/>
                </a:solidFill>
              </a:rPr>
              <a:t>reducing the short and long term risk of </a:t>
            </a:r>
            <a:r>
              <a:rPr lang="en-GB" sz="3200" kern="1400" dirty="0" smtClean="0">
                <a:solidFill>
                  <a:srgbClr val="000000"/>
                </a:solidFill>
              </a:rPr>
              <a:t>complications. Thus it </a:t>
            </a:r>
            <a:r>
              <a:rPr lang="en-GB" sz="3200" kern="1400" dirty="0">
                <a:solidFill>
                  <a:srgbClr val="000000"/>
                </a:solidFill>
              </a:rPr>
              <a:t>was decided to formulate a </a:t>
            </a:r>
            <a:r>
              <a:rPr lang="en-GB" sz="3200" kern="1400" dirty="0" smtClean="0">
                <a:solidFill>
                  <a:srgbClr val="000000"/>
                </a:solidFill>
              </a:rPr>
              <a:t>consensus </a:t>
            </a:r>
            <a:r>
              <a:rPr lang="en-GB" sz="3200" kern="1400" dirty="0">
                <a:solidFill>
                  <a:srgbClr val="000000"/>
                </a:solidFill>
              </a:rPr>
              <a:t>based e-learning package that was accessible for all education staff, </a:t>
            </a:r>
            <a:r>
              <a:rPr lang="en-GB" sz="3200" kern="1400" dirty="0" smtClean="0">
                <a:solidFill>
                  <a:srgbClr val="000000"/>
                </a:solidFill>
              </a:rPr>
              <a:t>providing </a:t>
            </a:r>
            <a:r>
              <a:rPr lang="en-GB" sz="3200" kern="1400" dirty="0">
                <a:solidFill>
                  <a:srgbClr val="000000"/>
                </a:solidFill>
              </a:rPr>
              <a:t>a framework for the best practice management and support of CYP. </a:t>
            </a:r>
            <a:endParaRPr lang="en-GB" sz="3200" kern="1400" dirty="0" smtClean="0">
              <a:solidFill>
                <a:srgbClr val="000000"/>
              </a:solidFill>
            </a:endParaRPr>
          </a:p>
          <a:p>
            <a:pPr marL="0" lvl="0" indent="0" algn="just" defTabSz="802544">
              <a:lnSpc>
                <a:spcPct val="100000"/>
              </a:lnSpc>
              <a:spcBef>
                <a:spcPts val="0"/>
              </a:spcBef>
              <a:spcAft>
                <a:spcPts val="600"/>
              </a:spcAft>
              <a:buNone/>
            </a:pPr>
            <a:endParaRPr lang="en-GB" sz="3200" kern="1400" dirty="0" smtClean="0">
              <a:solidFill>
                <a:srgbClr val="000000"/>
              </a:solidFill>
            </a:endParaRPr>
          </a:p>
          <a:p>
            <a:pPr marL="0" lvl="0" indent="0" algn="ctr" defTabSz="802544">
              <a:lnSpc>
                <a:spcPct val="100000"/>
              </a:lnSpc>
              <a:spcBef>
                <a:spcPts val="0"/>
              </a:spcBef>
              <a:spcAft>
                <a:spcPts val="600"/>
              </a:spcAft>
              <a:buNone/>
            </a:pPr>
            <a:r>
              <a:rPr lang="en-GB" sz="3600" b="1" u="sng" dirty="0" smtClean="0">
                <a:solidFill>
                  <a:prstClr val="black"/>
                </a:solidFill>
              </a:rPr>
              <a:t>Development  </a:t>
            </a:r>
            <a:r>
              <a:rPr lang="en-GB" sz="3600" b="1" u="sng" dirty="0">
                <a:solidFill>
                  <a:prstClr val="black"/>
                </a:solidFill>
              </a:rPr>
              <a:t>of the e-learning package</a:t>
            </a:r>
          </a:p>
          <a:p>
            <a:pPr marL="0" lvl="0" indent="0" algn="just" defTabSz="802544">
              <a:lnSpc>
                <a:spcPct val="100000"/>
              </a:lnSpc>
              <a:spcBef>
                <a:spcPts val="0"/>
              </a:spcBef>
              <a:buNone/>
            </a:pPr>
            <a:r>
              <a:rPr lang="en-GB" sz="3200" dirty="0" smtClean="0">
                <a:solidFill>
                  <a:prstClr val="black"/>
                </a:solidFill>
              </a:rPr>
              <a:t>The package was developed </a:t>
            </a:r>
            <a:r>
              <a:rPr lang="en-GB" sz="3200" dirty="0">
                <a:solidFill>
                  <a:prstClr val="black"/>
                </a:solidFill>
              </a:rPr>
              <a:t>by convening a series of multi-agency stakeholder workshops </a:t>
            </a:r>
            <a:r>
              <a:rPr lang="en-GB" sz="3200" dirty="0" smtClean="0">
                <a:solidFill>
                  <a:prstClr val="black"/>
                </a:solidFill>
              </a:rPr>
              <a:t>(attended by clinicians</a:t>
            </a:r>
            <a:r>
              <a:rPr lang="en-GB" sz="3200" dirty="0">
                <a:solidFill>
                  <a:prstClr val="black"/>
                </a:solidFill>
              </a:rPr>
              <a:t>, </a:t>
            </a:r>
            <a:r>
              <a:rPr lang="en-GB" sz="3200" dirty="0" smtClean="0">
                <a:solidFill>
                  <a:prstClr val="black"/>
                </a:solidFill>
              </a:rPr>
              <a:t>patients/families</a:t>
            </a:r>
            <a:r>
              <a:rPr lang="en-GB" sz="3200" dirty="0">
                <a:solidFill>
                  <a:prstClr val="black"/>
                </a:solidFill>
              </a:rPr>
              <a:t>, teachers, and voluntary sector </a:t>
            </a:r>
            <a:r>
              <a:rPr lang="en-GB" sz="3200" dirty="0" smtClean="0">
                <a:solidFill>
                  <a:prstClr val="black"/>
                </a:solidFill>
              </a:rPr>
              <a:t>representatives) </a:t>
            </a:r>
            <a:r>
              <a:rPr lang="en-GB" sz="3200" dirty="0">
                <a:solidFill>
                  <a:prstClr val="black"/>
                </a:solidFill>
              </a:rPr>
              <a:t>to discuss </a:t>
            </a:r>
            <a:r>
              <a:rPr lang="en-GB" sz="3200" dirty="0" smtClean="0">
                <a:solidFill>
                  <a:prstClr val="black"/>
                </a:solidFill>
              </a:rPr>
              <a:t>the potential </a:t>
            </a:r>
            <a:r>
              <a:rPr lang="en-GB" sz="3200" dirty="0">
                <a:solidFill>
                  <a:prstClr val="black"/>
                </a:solidFill>
              </a:rPr>
              <a:t>content and </a:t>
            </a:r>
            <a:r>
              <a:rPr lang="en-GB" sz="3200" dirty="0" smtClean="0">
                <a:solidFill>
                  <a:prstClr val="black"/>
                </a:solidFill>
              </a:rPr>
              <a:t>formats. The key points raised were </a:t>
            </a:r>
            <a:r>
              <a:rPr lang="en-GB" sz="3200" dirty="0">
                <a:solidFill>
                  <a:prstClr val="black"/>
                </a:solidFill>
              </a:rPr>
              <a:t>used </a:t>
            </a:r>
            <a:r>
              <a:rPr lang="en-GB" sz="3200" dirty="0" smtClean="0">
                <a:solidFill>
                  <a:prstClr val="black"/>
                </a:solidFill>
              </a:rPr>
              <a:t>by diabetes </a:t>
            </a:r>
            <a:r>
              <a:rPr lang="en-GB" sz="3200" dirty="0">
                <a:solidFill>
                  <a:prstClr val="black"/>
                </a:solidFill>
              </a:rPr>
              <a:t>educators from 3 regional diabetes </a:t>
            </a:r>
            <a:r>
              <a:rPr lang="en-GB" sz="3200" dirty="0" smtClean="0">
                <a:solidFill>
                  <a:prstClr val="black"/>
                </a:solidFill>
              </a:rPr>
              <a:t>networks to form the basis of the two </a:t>
            </a:r>
            <a:r>
              <a:rPr lang="en-GB" sz="3200" dirty="0">
                <a:solidFill>
                  <a:prstClr val="black"/>
                </a:solidFill>
              </a:rPr>
              <a:t>e-learning modules (basic and advanced</a:t>
            </a:r>
            <a:r>
              <a:rPr lang="en-GB" sz="3200" dirty="0" smtClean="0">
                <a:solidFill>
                  <a:prstClr val="black"/>
                </a:solidFill>
              </a:rPr>
              <a:t>). Funding  secured from JDRF and The National Lottery Awards for All enabled the development of the package by Virtual College, who have a proven track record of e-learning across multiple sectors.</a:t>
            </a:r>
          </a:p>
          <a:p>
            <a:pPr marL="0" lvl="0" indent="0" algn="just" defTabSz="802544">
              <a:lnSpc>
                <a:spcPct val="100000"/>
              </a:lnSpc>
              <a:spcBef>
                <a:spcPts val="0"/>
              </a:spcBef>
              <a:buNone/>
            </a:pPr>
            <a:endParaRPr lang="en-GB" sz="3200" dirty="0">
              <a:solidFill>
                <a:prstClr val="black"/>
              </a:solidFill>
            </a:endParaRPr>
          </a:p>
          <a:p>
            <a:pPr marL="0" lvl="0" indent="0" algn="just" defTabSz="802544">
              <a:lnSpc>
                <a:spcPct val="100000"/>
              </a:lnSpc>
              <a:spcBef>
                <a:spcPts val="0"/>
              </a:spcBef>
              <a:buNone/>
            </a:pPr>
            <a:r>
              <a:rPr lang="en-GB" sz="3200" dirty="0" smtClean="0">
                <a:solidFill>
                  <a:prstClr val="black"/>
                </a:solidFill>
              </a:rPr>
              <a:t>The </a:t>
            </a:r>
            <a:r>
              <a:rPr lang="en-GB" sz="3200" dirty="0">
                <a:solidFill>
                  <a:prstClr val="black"/>
                </a:solidFill>
              </a:rPr>
              <a:t>modules provide guidance to all key parties involved in </a:t>
            </a:r>
            <a:r>
              <a:rPr lang="en-GB" sz="3200" dirty="0" smtClean="0">
                <a:solidFill>
                  <a:prstClr val="black"/>
                </a:solidFill>
              </a:rPr>
              <a:t>the day </a:t>
            </a:r>
            <a:r>
              <a:rPr lang="en-GB" sz="3200" dirty="0">
                <a:solidFill>
                  <a:prstClr val="black"/>
                </a:solidFill>
              </a:rPr>
              <a:t>to day support of young people with diabetes, including expected roles and responsibilities, and legal obligations. Learning is enhanced through the use of text, images, cartoons/films,  multiple  choice questions based on scenarios, and narration</a:t>
            </a:r>
            <a:r>
              <a:rPr lang="en-GB" sz="3200" dirty="0" smtClean="0">
                <a:solidFill>
                  <a:prstClr val="black"/>
                </a:solidFill>
              </a:rPr>
              <a:t>.</a:t>
            </a:r>
          </a:p>
          <a:p>
            <a:pPr marL="0" lvl="0" indent="0" algn="just" defTabSz="802544">
              <a:lnSpc>
                <a:spcPct val="100000"/>
              </a:lnSpc>
              <a:spcBef>
                <a:spcPts val="0"/>
              </a:spcBef>
              <a:buNone/>
            </a:pPr>
            <a:endParaRPr lang="en-GB" sz="3200" b="1" u="sng" dirty="0">
              <a:solidFill>
                <a:prstClr val="black"/>
              </a:solidFill>
            </a:endParaRPr>
          </a:p>
          <a:p>
            <a:pPr marL="0" lvl="0" indent="0" algn="just" defTabSz="802544">
              <a:lnSpc>
                <a:spcPct val="100000"/>
              </a:lnSpc>
              <a:spcBef>
                <a:spcPts val="0"/>
              </a:spcBef>
              <a:buNone/>
            </a:pPr>
            <a:r>
              <a:rPr lang="en-GB" sz="3200" b="1" u="sng" dirty="0" smtClean="0">
                <a:solidFill>
                  <a:prstClr val="black"/>
                </a:solidFill>
              </a:rPr>
              <a:t>The </a:t>
            </a:r>
            <a:r>
              <a:rPr lang="en-GB" sz="3200" b="1" u="sng" dirty="0">
                <a:solidFill>
                  <a:prstClr val="black"/>
                </a:solidFill>
              </a:rPr>
              <a:t>basic </a:t>
            </a:r>
            <a:r>
              <a:rPr lang="en-GB" sz="3200" b="1" u="sng" dirty="0" smtClean="0">
                <a:solidFill>
                  <a:prstClr val="black"/>
                </a:solidFill>
              </a:rPr>
              <a:t>module</a:t>
            </a:r>
            <a:r>
              <a:rPr lang="en-GB" sz="3200" b="1" dirty="0" smtClean="0">
                <a:solidFill>
                  <a:prstClr val="black"/>
                </a:solidFill>
              </a:rPr>
              <a:t>: a</a:t>
            </a:r>
            <a:r>
              <a:rPr lang="en-GB" sz="3200" dirty="0" smtClean="0">
                <a:solidFill>
                  <a:prstClr val="black"/>
                </a:solidFill>
              </a:rPr>
              <a:t>imed </a:t>
            </a:r>
            <a:r>
              <a:rPr lang="en-GB" sz="3200" dirty="0">
                <a:solidFill>
                  <a:prstClr val="black"/>
                </a:solidFill>
              </a:rPr>
              <a:t>at all staff to raise their general awareness of type 1 </a:t>
            </a:r>
            <a:r>
              <a:rPr lang="en-GB" sz="3200" dirty="0" smtClean="0">
                <a:solidFill>
                  <a:prstClr val="black"/>
                </a:solidFill>
              </a:rPr>
              <a:t>diabetes, </a:t>
            </a:r>
            <a:r>
              <a:rPr lang="en-GB" sz="3200" dirty="0">
                <a:solidFill>
                  <a:prstClr val="black"/>
                </a:solidFill>
              </a:rPr>
              <a:t> </a:t>
            </a:r>
            <a:r>
              <a:rPr lang="en-GB" sz="3200" dirty="0" smtClean="0">
                <a:solidFill>
                  <a:prstClr val="black"/>
                </a:solidFill>
              </a:rPr>
              <a:t>can be completed individually or in groups  e.g.</a:t>
            </a:r>
            <a:r>
              <a:rPr lang="en-GB" sz="3200" dirty="0">
                <a:solidFill>
                  <a:prstClr val="black"/>
                </a:solidFill>
              </a:rPr>
              <a:t> </a:t>
            </a:r>
            <a:r>
              <a:rPr lang="en-GB" sz="3200" dirty="0" smtClean="0">
                <a:solidFill>
                  <a:prstClr val="black"/>
                </a:solidFill>
              </a:rPr>
              <a:t>staff meetings. </a:t>
            </a:r>
          </a:p>
          <a:p>
            <a:pPr marL="0" indent="0" algn="just" defTabSz="802544">
              <a:lnSpc>
                <a:spcPct val="100000"/>
              </a:lnSpc>
              <a:spcBef>
                <a:spcPts val="0"/>
              </a:spcBef>
              <a:buNone/>
            </a:pPr>
            <a:r>
              <a:rPr lang="en-GB" sz="3200" dirty="0" smtClean="0">
                <a:solidFill>
                  <a:prstClr val="black"/>
                </a:solidFill>
              </a:rPr>
              <a:t>Content includes:</a:t>
            </a:r>
          </a:p>
          <a:p>
            <a:pPr algn="just" defTabSz="802544">
              <a:lnSpc>
                <a:spcPct val="100000"/>
              </a:lnSpc>
              <a:spcBef>
                <a:spcPts val="0"/>
              </a:spcBef>
            </a:pPr>
            <a:r>
              <a:rPr lang="en-GB" sz="3200" dirty="0" smtClean="0">
                <a:solidFill>
                  <a:prstClr val="black"/>
                </a:solidFill>
              </a:rPr>
              <a:t>What is diabetes</a:t>
            </a:r>
            <a:r>
              <a:rPr lang="en-GB" sz="3200" dirty="0">
                <a:solidFill>
                  <a:prstClr val="black"/>
                </a:solidFill>
              </a:rPr>
              <a:t>.</a:t>
            </a:r>
            <a:endParaRPr lang="en-GB" sz="3200" dirty="0" smtClean="0">
              <a:solidFill>
                <a:prstClr val="black"/>
              </a:solidFill>
            </a:endParaRPr>
          </a:p>
          <a:p>
            <a:pPr algn="just" defTabSz="802544">
              <a:lnSpc>
                <a:spcPct val="100000"/>
              </a:lnSpc>
              <a:spcBef>
                <a:spcPts val="0"/>
              </a:spcBef>
            </a:pPr>
            <a:r>
              <a:rPr lang="en-GB" sz="3200" dirty="0" smtClean="0">
                <a:solidFill>
                  <a:prstClr val="black"/>
                </a:solidFill>
              </a:rPr>
              <a:t>Hypoglycaemia and hyperglycaemia signs and symptoms and their treatments </a:t>
            </a:r>
          </a:p>
          <a:p>
            <a:pPr algn="just" defTabSz="802544">
              <a:lnSpc>
                <a:spcPct val="100000"/>
              </a:lnSpc>
              <a:spcBef>
                <a:spcPts val="0"/>
              </a:spcBef>
            </a:pPr>
            <a:r>
              <a:rPr lang="en-GB" sz="3200" dirty="0">
                <a:solidFill>
                  <a:prstClr val="black"/>
                </a:solidFill>
              </a:rPr>
              <a:t>H</a:t>
            </a:r>
            <a:r>
              <a:rPr lang="en-GB" sz="3200" dirty="0" smtClean="0">
                <a:solidFill>
                  <a:prstClr val="black"/>
                </a:solidFill>
              </a:rPr>
              <a:t>ow sub-optimal management can affect the CYP both physically and cognitively. </a:t>
            </a:r>
          </a:p>
          <a:p>
            <a:pPr marL="0" indent="0" algn="just" defTabSz="802544">
              <a:lnSpc>
                <a:spcPct val="100000"/>
              </a:lnSpc>
              <a:spcBef>
                <a:spcPts val="0"/>
              </a:spcBef>
              <a:buNone/>
            </a:pPr>
            <a:r>
              <a:rPr lang="en-GB" sz="3200" b="1" u="sng" dirty="0" smtClean="0">
                <a:solidFill>
                  <a:prstClr val="black"/>
                </a:solidFill>
              </a:rPr>
              <a:t>The </a:t>
            </a:r>
            <a:r>
              <a:rPr lang="en-GB" sz="3200" b="1" u="sng" dirty="0">
                <a:solidFill>
                  <a:prstClr val="black"/>
                </a:solidFill>
              </a:rPr>
              <a:t>advanced </a:t>
            </a:r>
            <a:r>
              <a:rPr lang="en-GB" sz="3200" b="1" u="sng" dirty="0" smtClean="0">
                <a:solidFill>
                  <a:prstClr val="black"/>
                </a:solidFill>
              </a:rPr>
              <a:t>module</a:t>
            </a:r>
            <a:r>
              <a:rPr lang="en-GB" sz="3200" b="1" dirty="0" smtClean="0">
                <a:solidFill>
                  <a:prstClr val="black"/>
                </a:solidFill>
              </a:rPr>
              <a:t>: f</a:t>
            </a:r>
            <a:r>
              <a:rPr lang="en-GB" sz="3200" dirty="0" smtClean="0">
                <a:solidFill>
                  <a:prstClr val="black"/>
                </a:solidFill>
              </a:rPr>
              <a:t>or </a:t>
            </a:r>
            <a:r>
              <a:rPr lang="en-GB" sz="3200" dirty="0">
                <a:solidFill>
                  <a:prstClr val="black"/>
                </a:solidFill>
              </a:rPr>
              <a:t>those </a:t>
            </a:r>
            <a:r>
              <a:rPr lang="en-GB" sz="3200" dirty="0" smtClean="0">
                <a:solidFill>
                  <a:prstClr val="black"/>
                </a:solidFill>
              </a:rPr>
              <a:t>staff with </a:t>
            </a:r>
            <a:r>
              <a:rPr lang="en-GB" sz="3200" dirty="0">
                <a:solidFill>
                  <a:prstClr val="black"/>
                </a:solidFill>
              </a:rPr>
              <a:t>designated specific responsibilities for supporting the </a:t>
            </a:r>
            <a:r>
              <a:rPr lang="en-GB" sz="3200" dirty="0" smtClean="0">
                <a:solidFill>
                  <a:prstClr val="black"/>
                </a:solidFill>
              </a:rPr>
              <a:t>CYP as it goes </a:t>
            </a:r>
            <a:r>
              <a:rPr lang="en-GB" sz="3200" dirty="0">
                <a:solidFill>
                  <a:prstClr val="black"/>
                </a:solidFill>
              </a:rPr>
              <a:t>into greater depth regarding the management and treatment of </a:t>
            </a:r>
            <a:r>
              <a:rPr lang="en-GB" sz="3200" dirty="0" smtClean="0">
                <a:solidFill>
                  <a:prstClr val="black"/>
                </a:solidFill>
              </a:rPr>
              <a:t>diabetes. </a:t>
            </a:r>
          </a:p>
          <a:p>
            <a:pPr marL="0" indent="0" algn="just" defTabSz="802544">
              <a:lnSpc>
                <a:spcPct val="100000"/>
              </a:lnSpc>
              <a:spcBef>
                <a:spcPts val="0"/>
              </a:spcBef>
              <a:buNone/>
            </a:pPr>
            <a:r>
              <a:rPr lang="en-GB" sz="3200" dirty="0" smtClean="0">
                <a:solidFill>
                  <a:prstClr val="black"/>
                </a:solidFill>
              </a:rPr>
              <a:t>Content includes:</a:t>
            </a:r>
          </a:p>
          <a:p>
            <a:pPr algn="just" defTabSz="802544">
              <a:lnSpc>
                <a:spcPct val="100000"/>
              </a:lnSpc>
              <a:spcBef>
                <a:spcPts val="0"/>
              </a:spcBef>
            </a:pPr>
            <a:r>
              <a:rPr lang="en-GB" sz="3200" dirty="0" smtClean="0">
                <a:solidFill>
                  <a:prstClr val="black"/>
                </a:solidFill>
              </a:rPr>
              <a:t>How to monitor blood glucose levels </a:t>
            </a:r>
          </a:p>
          <a:p>
            <a:pPr algn="just" defTabSz="802544">
              <a:lnSpc>
                <a:spcPct val="100000"/>
              </a:lnSpc>
              <a:spcBef>
                <a:spcPts val="0"/>
              </a:spcBef>
            </a:pPr>
            <a:r>
              <a:rPr lang="en-GB" sz="3200" dirty="0" smtClean="0">
                <a:solidFill>
                  <a:prstClr val="black"/>
                </a:solidFill>
              </a:rPr>
              <a:t>Insulin administration.  </a:t>
            </a:r>
          </a:p>
          <a:p>
            <a:pPr algn="just" defTabSz="802544">
              <a:lnSpc>
                <a:spcPct val="100000"/>
              </a:lnSpc>
              <a:spcBef>
                <a:spcPts val="0"/>
              </a:spcBef>
            </a:pPr>
            <a:r>
              <a:rPr lang="en-GB" sz="3200" dirty="0" smtClean="0">
                <a:solidFill>
                  <a:prstClr val="black"/>
                </a:solidFill>
              </a:rPr>
              <a:t>Management of exercise.</a:t>
            </a:r>
          </a:p>
          <a:p>
            <a:pPr algn="just" defTabSz="802544">
              <a:lnSpc>
                <a:spcPct val="100000"/>
              </a:lnSpc>
              <a:spcBef>
                <a:spcPts val="0"/>
              </a:spcBef>
            </a:pPr>
            <a:r>
              <a:rPr lang="en-GB" sz="3200" dirty="0" smtClean="0">
                <a:solidFill>
                  <a:prstClr val="black"/>
                </a:solidFill>
              </a:rPr>
              <a:t>Advice regarding school trips and residentials.</a:t>
            </a:r>
          </a:p>
          <a:p>
            <a:pPr marL="0" indent="0" algn="just" defTabSz="802544">
              <a:lnSpc>
                <a:spcPct val="100000"/>
              </a:lnSpc>
              <a:spcBef>
                <a:spcPts val="0"/>
              </a:spcBef>
              <a:buNone/>
            </a:pPr>
            <a:endParaRPr lang="en-GB" sz="3200" dirty="0">
              <a:solidFill>
                <a:prstClr val="black"/>
              </a:solidFill>
            </a:endParaRPr>
          </a:p>
          <a:p>
            <a:pPr marL="0" lvl="0" indent="0" algn="just" defTabSz="802544">
              <a:lnSpc>
                <a:spcPct val="100000"/>
              </a:lnSpc>
              <a:spcBef>
                <a:spcPts val="0"/>
              </a:spcBef>
              <a:buNone/>
            </a:pPr>
            <a:r>
              <a:rPr lang="en-GB" sz="3200" dirty="0" smtClean="0">
                <a:solidFill>
                  <a:prstClr val="black"/>
                </a:solidFill>
              </a:rPr>
              <a:t>Following publication Virtual College added the package to its Patient </a:t>
            </a:r>
            <a:r>
              <a:rPr lang="en-GB" sz="3200" dirty="0">
                <a:solidFill>
                  <a:prstClr val="black"/>
                </a:solidFill>
              </a:rPr>
              <a:t>S</a:t>
            </a:r>
            <a:r>
              <a:rPr lang="en-GB" sz="3200" dirty="0" smtClean="0">
                <a:solidFill>
                  <a:prstClr val="black"/>
                </a:solidFill>
              </a:rPr>
              <a:t>afety </a:t>
            </a:r>
            <a:r>
              <a:rPr lang="en-GB" sz="3200" dirty="0">
                <a:solidFill>
                  <a:prstClr val="black"/>
                </a:solidFill>
              </a:rPr>
              <a:t>S</a:t>
            </a:r>
            <a:r>
              <a:rPr lang="en-GB" sz="3200" dirty="0" smtClean="0">
                <a:solidFill>
                  <a:prstClr val="black"/>
                </a:solidFill>
              </a:rPr>
              <a:t>uite and has publicised it widely in its regular mail shots and emails to education settings. </a:t>
            </a:r>
          </a:p>
        </p:txBody>
      </p:sp>
      <p:sp>
        <p:nvSpPr>
          <p:cNvPr id="6" name="TextBox 5"/>
          <p:cNvSpPr txBox="1"/>
          <p:nvPr/>
        </p:nvSpPr>
        <p:spPr>
          <a:xfrm>
            <a:off x="10097311" y="3171217"/>
            <a:ext cx="184731" cy="338554"/>
          </a:xfrm>
          <a:prstGeom prst="rect">
            <a:avLst/>
          </a:prstGeom>
          <a:noFill/>
        </p:spPr>
        <p:txBody>
          <a:bodyPr wrap="none" rtlCol="0">
            <a:spAutoFit/>
          </a:bodyPr>
          <a:lstStyle/>
          <a:p>
            <a:endParaRPr lang="en-GB" dirty="0"/>
          </a:p>
        </p:txBody>
      </p:sp>
      <p:sp>
        <p:nvSpPr>
          <p:cNvPr id="7" name="TextBox 6"/>
          <p:cNvSpPr txBox="1"/>
          <p:nvPr/>
        </p:nvSpPr>
        <p:spPr>
          <a:xfrm>
            <a:off x="2227779" y="585894"/>
            <a:ext cx="27948494" cy="2923877"/>
          </a:xfrm>
          <a:prstGeom prst="rect">
            <a:avLst/>
          </a:prstGeom>
          <a:noFill/>
        </p:spPr>
        <p:txBody>
          <a:bodyPr wrap="square" rtlCol="0">
            <a:spAutoFit/>
          </a:bodyPr>
          <a:lstStyle/>
          <a:p>
            <a:pPr algn="ctr"/>
            <a:r>
              <a:rPr lang="en-GB" sz="7200" b="1" dirty="0">
                <a:solidFill>
                  <a:prstClr val="black"/>
                </a:solidFill>
                <a:ea typeface="+mj-ea"/>
                <a:cs typeface="+mj-cs"/>
              </a:rPr>
              <a:t>The development of an e-learning package to support education staff with the management of type 1 diabetes</a:t>
            </a:r>
            <a:r>
              <a:rPr lang="en-GB" sz="7200" b="1" dirty="0" smtClean="0">
                <a:solidFill>
                  <a:prstClr val="black"/>
                </a:solidFill>
                <a:ea typeface="+mj-ea"/>
                <a:cs typeface="+mj-cs"/>
              </a:rPr>
              <a:t>.</a:t>
            </a:r>
            <a:r>
              <a:rPr lang="en-GB" sz="7200" dirty="0">
                <a:solidFill>
                  <a:prstClr val="black"/>
                </a:solidFill>
                <a:ea typeface="+mj-ea"/>
                <a:cs typeface="+mj-cs"/>
              </a:rPr>
              <a:t/>
            </a:r>
            <a:br>
              <a:rPr lang="en-GB" sz="7200" dirty="0">
                <a:solidFill>
                  <a:prstClr val="black"/>
                </a:solidFill>
                <a:ea typeface="+mj-ea"/>
                <a:cs typeface="+mj-cs"/>
              </a:rPr>
            </a:br>
            <a:r>
              <a:rPr lang="en-US" sz="4000" b="1" dirty="0" smtClean="0">
                <a:solidFill>
                  <a:prstClr val="black"/>
                </a:solidFill>
                <a:ea typeface="Times New Roman"/>
                <a:cs typeface="+mj-cs"/>
              </a:rPr>
              <a:t>M.G</a:t>
            </a:r>
            <a:r>
              <a:rPr lang="en-US" sz="4000" b="1" dirty="0">
                <a:solidFill>
                  <a:prstClr val="black"/>
                </a:solidFill>
                <a:ea typeface="Times New Roman"/>
                <a:cs typeface="+mj-cs"/>
              </a:rPr>
              <a:t>. Williams</a:t>
            </a:r>
            <a:r>
              <a:rPr lang="en-US" sz="4000" b="1" baseline="30000" dirty="0">
                <a:solidFill>
                  <a:prstClr val="black"/>
                </a:solidFill>
                <a:ea typeface="Times New Roman"/>
                <a:cs typeface="+mj-cs"/>
              </a:rPr>
              <a:t>1</a:t>
            </a:r>
            <a:r>
              <a:rPr lang="en-US" sz="4000" b="1" dirty="0">
                <a:solidFill>
                  <a:prstClr val="black"/>
                </a:solidFill>
                <a:ea typeface="Times New Roman"/>
                <a:cs typeface="+mj-cs"/>
              </a:rPr>
              <a:t>, C.L. Acerini</a:t>
            </a:r>
            <a:r>
              <a:rPr lang="en-US" sz="4000" b="1" baseline="30000" dirty="0">
                <a:solidFill>
                  <a:prstClr val="black"/>
                </a:solidFill>
                <a:ea typeface="Times New Roman"/>
                <a:cs typeface="+mj-cs"/>
              </a:rPr>
              <a:t>2</a:t>
            </a:r>
            <a:r>
              <a:rPr lang="en-US" sz="4000" b="1" dirty="0">
                <a:solidFill>
                  <a:prstClr val="black"/>
                </a:solidFill>
                <a:ea typeface="Times New Roman"/>
                <a:cs typeface="+mj-cs"/>
              </a:rPr>
              <a:t>, M.E. Carson</a:t>
            </a:r>
            <a:r>
              <a:rPr lang="en-US" sz="4000" b="1" baseline="30000" dirty="0">
                <a:solidFill>
                  <a:prstClr val="black"/>
                </a:solidFill>
                <a:ea typeface="Times New Roman"/>
                <a:cs typeface="+mj-cs"/>
              </a:rPr>
              <a:t>3</a:t>
            </a:r>
            <a:r>
              <a:rPr lang="en-US" sz="4000" b="1" dirty="0">
                <a:solidFill>
                  <a:prstClr val="black"/>
                </a:solidFill>
                <a:ea typeface="Times New Roman"/>
                <a:cs typeface="+mj-cs"/>
              </a:rPr>
              <a:t>, J.E. Haest</a:t>
            </a:r>
            <a:r>
              <a:rPr lang="en-US" sz="4000" b="1" baseline="30000" dirty="0">
                <a:solidFill>
                  <a:prstClr val="black"/>
                </a:solidFill>
                <a:ea typeface="Times New Roman"/>
                <a:cs typeface="+mj-cs"/>
              </a:rPr>
              <a:t>4</a:t>
            </a:r>
            <a:r>
              <a:rPr lang="en-US" sz="4000" b="1" dirty="0">
                <a:solidFill>
                  <a:prstClr val="black"/>
                </a:solidFill>
                <a:ea typeface="Times New Roman"/>
                <a:cs typeface="+mj-cs"/>
              </a:rPr>
              <a:t>, H. Nelson</a:t>
            </a:r>
            <a:r>
              <a:rPr lang="en-US" sz="4000" b="1" baseline="30000" dirty="0">
                <a:solidFill>
                  <a:prstClr val="black"/>
                </a:solidFill>
                <a:ea typeface="Times New Roman"/>
                <a:cs typeface="+mj-cs"/>
              </a:rPr>
              <a:t>5</a:t>
            </a:r>
            <a:r>
              <a:rPr lang="en-US" sz="4000" b="1" dirty="0">
                <a:solidFill>
                  <a:prstClr val="black"/>
                </a:solidFill>
                <a:ea typeface="Times New Roman"/>
                <a:cs typeface="+mj-cs"/>
              </a:rPr>
              <a:t>, E. O'Hickey</a:t>
            </a:r>
            <a:r>
              <a:rPr lang="en-US" sz="4000" b="1" baseline="30000" dirty="0">
                <a:solidFill>
                  <a:prstClr val="black"/>
                </a:solidFill>
                <a:ea typeface="Times New Roman"/>
                <a:cs typeface="+mj-cs"/>
              </a:rPr>
              <a:t>4</a:t>
            </a:r>
            <a:r>
              <a:rPr lang="en-US" sz="4000" b="1" dirty="0">
                <a:solidFill>
                  <a:prstClr val="black"/>
                </a:solidFill>
                <a:ea typeface="Times New Roman"/>
                <a:cs typeface="+mj-cs"/>
              </a:rPr>
              <a:t>, S. Singleton</a:t>
            </a:r>
            <a:r>
              <a:rPr lang="en-US" sz="4000" b="1" baseline="30000" dirty="0">
                <a:solidFill>
                  <a:prstClr val="black"/>
                </a:solidFill>
                <a:ea typeface="Times New Roman"/>
                <a:cs typeface="+mj-cs"/>
              </a:rPr>
              <a:t>6</a:t>
            </a:r>
            <a:r>
              <a:rPr lang="en-US" sz="4000" b="1" dirty="0">
                <a:solidFill>
                  <a:prstClr val="black"/>
                </a:solidFill>
                <a:ea typeface="Times New Roman"/>
                <a:cs typeface="+mj-cs"/>
              </a:rPr>
              <a:t>, K. Wilson</a:t>
            </a:r>
            <a:r>
              <a:rPr lang="en-US" sz="4000" b="1" baseline="30000" dirty="0">
                <a:solidFill>
                  <a:prstClr val="black"/>
                </a:solidFill>
                <a:ea typeface="Times New Roman"/>
                <a:cs typeface="+mj-cs"/>
              </a:rPr>
              <a:t>7</a:t>
            </a:r>
            <a:endParaRPr lang="en-GB" sz="4000" dirty="0"/>
          </a:p>
        </p:txBody>
      </p:sp>
      <p:sp>
        <p:nvSpPr>
          <p:cNvPr id="10" name="TextBox 9"/>
          <p:cNvSpPr txBox="1"/>
          <p:nvPr/>
        </p:nvSpPr>
        <p:spPr>
          <a:xfrm>
            <a:off x="2227779" y="5031871"/>
            <a:ext cx="27948494" cy="8402300"/>
          </a:xfrm>
          <a:prstGeom prst="rect">
            <a:avLst/>
          </a:prstGeom>
          <a:noFill/>
        </p:spPr>
        <p:txBody>
          <a:bodyPr wrap="square" rtlCol="0">
            <a:spAutoFit/>
          </a:bodyPr>
          <a:lstStyle/>
          <a:p>
            <a:pPr algn="just"/>
            <a:r>
              <a:rPr lang="en-GB" sz="3600" dirty="0"/>
              <a:t>Currently in the UK children and young people with diabetes receive variable provision of care and support in educational settings. There are concerns that this impacts on the young person's glycaemic control, their quality of life, and their educational performance and outcome. Whilst most paediatric diabetes teams provide training for school staff, it may take several days, even weeks, after diagnosis before a diabetes educator is able to attend the school to provide education and support. </a:t>
            </a:r>
          </a:p>
          <a:p>
            <a:pPr algn="just"/>
            <a:r>
              <a:rPr lang="en-GB" sz="3600" dirty="0"/>
              <a:t>The aims of this project were to develop a comprehensive, consensus-based, e-learning package that would inform education providers about diabetes and provide a framework for the best practice management and support of young people with type 1 diabetes in schools. This package was not intended to replace the visit from the specialist nurse but to complement this and allow the young person to return to education at the earliest possible opportunity. This was achieved by convening a series of multi-agency stakeholder workshops including clinicians, </a:t>
            </a:r>
            <a:r>
              <a:rPr lang="en-GB" sz="3600" dirty="0" smtClean="0"/>
              <a:t>patients/families</a:t>
            </a:r>
            <a:r>
              <a:rPr lang="en-GB" sz="3600" dirty="0"/>
              <a:t>, teachers, and voluntary sector representatives, to discuss the content and format that this package should take. These discussions were then developed into two e-learning modules (basic and advanced) by a core team of diabetes educators from 3 regional diabetes networks. </a:t>
            </a:r>
          </a:p>
          <a:p>
            <a:pPr algn="just"/>
            <a:r>
              <a:rPr lang="en-GB" sz="3600" dirty="0"/>
              <a:t>The modules provide guidance to all key parties involved in the day to day support of young people with diabetes, including expected roles and responsibilities, and legal obligations. The basic module is aimed at all staff to raise their general awareness of type 1 diabetes. The advanced module is for those staff designated specific responsibilities for supporting the young person with type 1 and goes into greater depth regarding the management and treatment of diabetes in the school setting. These modules have been positively received by education providers, and are endorsed by the National Children and Young Person's </a:t>
            </a:r>
            <a:r>
              <a:rPr lang="en-GB" sz="3600" dirty="0" smtClean="0"/>
              <a:t> Diabetes </a:t>
            </a:r>
            <a:r>
              <a:rPr lang="en-GB" sz="3600" dirty="0"/>
              <a:t>Network.</a:t>
            </a:r>
          </a:p>
        </p:txBody>
      </p:sp>
      <p:sp>
        <p:nvSpPr>
          <p:cNvPr id="11" name="TextBox 10"/>
          <p:cNvSpPr txBox="1"/>
          <p:nvPr/>
        </p:nvSpPr>
        <p:spPr>
          <a:xfrm>
            <a:off x="2490952" y="45402543"/>
            <a:ext cx="27685320" cy="923330"/>
          </a:xfrm>
          <a:prstGeom prst="rect">
            <a:avLst/>
          </a:prstGeom>
          <a:noFill/>
        </p:spPr>
        <p:txBody>
          <a:bodyPr wrap="square" rtlCol="0">
            <a:spAutoFit/>
          </a:bodyPr>
          <a:lstStyle/>
          <a:p>
            <a:pPr lvl="0" algn="ctr"/>
            <a:r>
              <a:rPr lang="en-GB" sz="5400" b="1" dirty="0">
                <a:solidFill>
                  <a:prstClr val="black"/>
                </a:solidFill>
              </a:rPr>
              <a:t>For further details please </a:t>
            </a:r>
            <a:r>
              <a:rPr lang="en-GB" sz="5400" b="1" dirty="0" smtClean="0">
                <a:solidFill>
                  <a:prstClr val="black"/>
                </a:solidFill>
              </a:rPr>
              <a:t>see </a:t>
            </a:r>
            <a:r>
              <a:rPr lang="en-GB" sz="5400" b="1" u="sng" dirty="0" smtClean="0">
                <a:solidFill>
                  <a:srgbClr val="0000FF"/>
                </a:solidFill>
              </a:rPr>
              <a:t>https</a:t>
            </a:r>
            <a:r>
              <a:rPr lang="en-GB" sz="5400" b="1" u="sng" dirty="0">
                <a:solidFill>
                  <a:srgbClr val="0000FF"/>
                </a:solidFill>
              </a:rPr>
              <a:t>://jdrf.org.uk/school-pack/schools-e-learning-module/ </a:t>
            </a:r>
            <a:endParaRPr lang="en-GB" dirty="0"/>
          </a:p>
        </p:txBody>
      </p:sp>
      <p:sp>
        <p:nvSpPr>
          <p:cNvPr id="8" name="TextBox 7"/>
          <p:cNvSpPr txBox="1"/>
          <p:nvPr/>
        </p:nvSpPr>
        <p:spPr>
          <a:xfrm>
            <a:off x="2227778" y="43278885"/>
            <a:ext cx="13771721" cy="2123658"/>
          </a:xfrm>
          <a:prstGeom prst="rect">
            <a:avLst/>
          </a:prstGeom>
          <a:noFill/>
        </p:spPr>
        <p:txBody>
          <a:bodyPr wrap="square" rtlCol="0">
            <a:spAutoFit/>
          </a:bodyPr>
          <a:lstStyle/>
          <a:p>
            <a:pPr algn="just"/>
            <a:r>
              <a:rPr lang="en-GB" sz="3600" b="1" u="sng" dirty="0" smtClean="0"/>
              <a:t>References</a:t>
            </a:r>
          </a:p>
          <a:p>
            <a:pPr algn="just"/>
            <a:r>
              <a:rPr lang="en-GB" sz="3200" baseline="30000" dirty="0" smtClean="0">
                <a:latin typeface="Arial"/>
                <a:ea typeface="Times New Roman"/>
              </a:rPr>
              <a:t>1</a:t>
            </a:r>
            <a:r>
              <a:rPr lang="en-GB" sz="3200" dirty="0" smtClean="0"/>
              <a:t>International </a:t>
            </a:r>
            <a:r>
              <a:rPr lang="en-GB" sz="3200" dirty="0"/>
              <a:t>Society of Paediatric and Adolescent Diabetes (ISPAD 2000). Consensus guidelines for the management of type 1 diabetes mellitus in children and adolescents</a:t>
            </a:r>
            <a:r>
              <a:rPr lang="en-GB" sz="2800" b="1" dirty="0"/>
              <a:t>.</a:t>
            </a:r>
          </a:p>
        </p:txBody>
      </p:sp>
      <p:pic>
        <p:nvPicPr>
          <p:cNvPr id="1026" name="Picture 2" descr="C:\Users\m.williams\Desktop\royaumeuni8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4550" y="24156960"/>
            <a:ext cx="13771722" cy="14981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857693" y="36051916"/>
            <a:ext cx="725214" cy="461665"/>
          </a:xfrm>
          <a:prstGeom prst="rect">
            <a:avLst/>
          </a:prstGeom>
          <a:noFill/>
        </p:spPr>
        <p:txBody>
          <a:bodyPr wrap="square" rtlCol="0">
            <a:spAutoFit/>
          </a:bodyPr>
          <a:lstStyle/>
          <a:p>
            <a:r>
              <a:rPr lang="en-GB" sz="2400" b="1" dirty="0" smtClean="0"/>
              <a:t>448</a:t>
            </a:r>
            <a:endParaRPr lang="en-GB" sz="2400" b="1" dirty="0"/>
          </a:p>
        </p:txBody>
      </p:sp>
      <p:sp>
        <p:nvSpPr>
          <p:cNvPr id="9" name="TextBox 8"/>
          <p:cNvSpPr txBox="1"/>
          <p:nvPr/>
        </p:nvSpPr>
        <p:spPr>
          <a:xfrm>
            <a:off x="28172978" y="34778731"/>
            <a:ext cx="898635" cy="461665"/>
          </a:xfrm>
          <a:prstGeom prst="rect">
            <a:avLst/>
          </a:prstGeom>
          <a:noFill/>
        </p:spPr>
        <p:txBody>
          <a:bodyPr wrap="square" rtlCol="0">
            <a:spAutoFit/>
          </a:bodyPr>
          <a:lstStyle/>
          <a:p>
            <a:r>
              <a:rPr lang="en-GB" sz="2400" b="1" dirty="0" smtClean="0"/>
              <a:t>309</a:t>
            </a:r>
            <a:endParaRPr lang="en-GB" sz="2400" b="1" dirty="0"/>
          </a:p>
        </p:txBody>
      </p:sp>
      <p:sp>
        <p:nvSpPr>
          <p:cNvPr id="12" name="TextBox 11"/>
          <p:cNvSpPr txBox="1"/>
          <p:nvPr/>
        </p:nvSpPr>
        <p:spPr>
          <a:xfrm>
            <a:off x="27133830" y="36513581"/>
            <a:ext cx="966913" cy="461665"/>
          </a:xfrm>
          <a:prstGeom prst="rect">
            <a:avLst/>
          </a:prstGeom>
          <a:noFill/>
        </p:spPr>
        <p:txBody>
          <a:bodyPr wrap="square" rtlCol="0">
            <a:spAutoFit/>
          </a:bodyPr>
          <a:lstStyle/>
          <a:p>
            <a:r>
              <a:rPr lang="en-GB" sz="2400" b="1" dirty="0" smtClean="0"/>
              <a:t>385</a:t>
            </a:r>
            <a:endParaRPr lang="en-GB" sz="2400" b="1" dirty="0"/>
          </a:p>
        </p:txBody>
      </p:sp>
      <p:sp>
        <p:nvSpPr>
          <p:cNvPr id="13" name="TextBox 12"/>
          <p:cNvSpPr txBox="1"/>
          <p:nvPr/>
        </p:nvSpPr>
        <p:spPr>
          <a:xfrm>
            <a:off x="25758908" y="32634621"/>
            <a:ext cx="1261241" cy="461665"/>
          </a:xfrm>
          <a:prstGeom prst="rect">
            <a:avLst/>
          </a:prstGeom>
          <a:noFill/>
        </p:spPr>
        <p:txBody>
          <a:bodyPr wrap="square" rtlCol="0">
            <a:spAutoFit/>
          </a:bodyPr>
          <a:lstStyle/>
          <a:p>
            <a:r>
              <a:rPr lang="en-GB" sz="2400" b="1" dirty="0" smtClean="0"/>
              <a:t>270</a:t>
            </a:r>
            <a:endParaRPr lang="en-GB" sz="2400" b="1" dirty="0"/>
          </a:p>
        </p:txBody>
      </p:sp>
      <p:sp>
        <p:nvSpPr>
          <p:cNvPr id="14" name="TextBox 13"/>
          <p:cNvSpPr txBox="1"/>
          <p:nvPr/>
        </p:nvSpPr>
        <p:spPr>
          <a:xfrm>
            <a:off x="25198695" y="35116743"/>
            <a:ext cx="851338" cy="461665"/>
          </a:xfrm>
          <a:prstGeom prst="rect">
            <a:avLst/>
          </a:prstGeom>
          <a:noFill/>
        </p:spPr>
        <p:txBody>
          <a:bodyPr wrap="square" rtlCol="0">
            <a:spAutoFit/>
          </a:bodyPr>
          <a:lstStyle/>
          <a:p>
            <a:r>
              <a:rPr lang="en-GB" sz="2400" b="1" dirty="0" smtClean="0"/>
              <a:t>254</a:t>
            </a:r>
            <a:endParaRPr lang="en-GB" sz="2400" b="1" dirty="0"/>
          </a:p>
        </p:txBody>
      </p:sp>
      <p:sp>
        <p:nvSpPr>
          <p:cNvPr id="15" name="TextBox 14"/>
          <p:cNvSpPr txBox="1"/>
          <p:nvPr/>
        </p:nvSpPr>
        <p:spPr>
          <a:xfrm>
            <a:off x="25410117" y="33220258"/>
            <a:ext cx="851338" cy="461665"/>
          </a:xfrm>
          <a:prstGeom prst="rect">
            <a:avLst/>
          </a:prstGeom>
          <a:noFill/>
        </p:spPr>
        <p:txBody>
          <a:bodyPr wrap="square" rtlCol="0">
            <a:spAutoFit/>
          </a:bodyPr>
          <a:lstStyle/>
          <a:p>
            <a:r>
              <a:rPr lang="en-GB" sz="2400" b="1" dirty="0" smtClean="0"/>
              <a:t>242</a:t>
            </a:r>
            <a:endParaRPr lang="en-GB" sz="2400" b="1" dirty="0"/>
          </a:p>
        </p:txBody>
      </p:sp>
      <p:sp>
        <p:nvSpPr>
          <p:cNvPr id="16" name="TextBox 15"/>
          <p:cNvSpPr txBox="1"/>
          <p:nvPr/>
        </p:nvSpPr>
        <p:spPr>
          <a:xfrm>
            <a:off x="24485819" y="33053455"/>
            <a:ext cx="693682" cy="461665"/>
          </a:xfrm>
          <a:prstGeom prst="rect">
            <a:avLst/>
          </a:prstGeom>
          <a:noFill/>
        </p:spPr>
        <p:txBody>
          <a:bodyPr wrap="square" rtlCol="0">
            <a:spAutoFit/>
          </a:bodyPr>
          <a:lstStyle/>
          <a:p>
            <a:r>
              <a:rPr lang="en-GB" sz="2400" b="1" dirty="0" smtClean="0"/>
              <a:t>218</a:t>
            </a:r>
            <a:endParaRPr lang="en-GB" sz="2400" b="1" dirty="0"/>
          </a:p>
        </p:txBody>
      </p:sp>
      <p:sp>
        <p:nvSpPr>
          <p:cNvPr id="17" name="TextBox 16"/>
          <p:cNvSpPr txBox="1"/>
          <p:nvPr/>
        </p:nvSpPr>
        <p:spPr>
          <a:xfrm>
            <a:off x="26235113" y="34143588"/>
            <a:ext cx="907860" cy="461665"/>
          </a:xfrm>
          <a:prstGeom prst="rect">
            <a:avLst/>
          </a:prstGeom>
          <a:noFill/>
        </p:spPr>
        <p:txBody>
          <a:bodyPr vert="horz" wrap="square" rtlCol="0">
            <a:spAutoFit/>
          </a:bodyPr>
          <a:lstStyle/>
          <a:p>
            <a:r>
              <a:rPr lang="en-GB" sz="2400" b="1" dirty="0" smtClean="0"/>
              <a:t>196</a:t>
            </a:r>
            <a:endParaRPr lang="en-GB" sz="2400" b="1" dirty="0"/>
          </a:p>
        </p:txBody>
      </p:sp>
      <p:sp>
        <p:nvSpPr>
          <p:cNvPr id="18" name="TextBox 17"/>
          <p:cNvSpPr txBox="1"/>
          <p:nvPr/>
        </p:nvSpPr>
        <p:spPr>
          <a:xfrm>
            <a:off x="27206065" y="35208864"/>
            <a:ext cx="930163" cy="461665"/>
          </a:xfrm>
          <a:prstGeom prst="rect">
            <a:avLst/>
          </a:prstGeom>
          <a:noFill/>
        </p:spPr>
        <p:txBody>
          <a:bodyPr wrap="square" rtlCol="0">
            <a:spAutoFit/>
          </a:bodyPr>
          <a:lstStyle/>
          <a:p>
            <a:r>
              <a:rPr lang="en-GB" sz="2400" b="1" dirty="0" smtClean="0"/>
              <a:t>168</a:t>
            </a:r>
            <a:endParaRPr lang="en-GB" sz="2400" b="1" dirty="0"/>
          </a:p>
        </p:txBody>
      </p:sp>
      <p:sp>
        <p:nvSpPr>
          <p:cNvPr id="19" name="TextBox 18"/>
          <p:cNvSpPr txBox="1"/>
          <p:nvPr/>
        </p:nvSpPr>
        <p:spPr>
          <a:xfrm>
            <a:off x="27810372" y="36900240"/>
            <a:ext cx="1261241" cy="461665"/>
          </a:xfrm>
          <a:prstGeom prst="rect">
            <a:avLst/>
          </a:prstGeom>
          <a:noFill/>
        </p:spPr>
        <p:txBody>
          <a:bodyPr wrap="square" rtlCol="0">
            <a:spAutoFit/>
          </a:bodyPr>
          <a:lstStyle/>
          <a:p>
            <a:r>
              <a:rPr lang="en-GB" sz="2400" b="1" dirty="0" smtClean="0"/>
              <a:t>158</a:t>
            </a:r>
            <a:endParaRPr lang="en-GB" sz="2400" b="1" dirty="0"/>
          </a:p>
        </p:txBody>
      </p:sp>
      <p:sp>
        <p:nvSpPr>
          <p:cNvPr id="20" name="TextBox 19"/>
          <p:cNvSpPr txBox="1"/>
          <p:nvPr/>
        </p:nvSpPr>
        <p:spPr>
          <a:xfrm>
            <a:off x="24785385" y="37612967"/>
            <a:ext cx="772510" cy="461665"/>
          </a:xfrm>
          <a:prstGeom prst="rect">
            <a:avLst/>
          </a:prstGeom>
          <a:noFill/>
        </p:spPr>
        <p:txBody>
          <a:bodyPr wrap="square" rtlCol="0">
            <a:spAutoFit/>
          </a:bodyPr>
          <a:lstStyle/>
          <a:p>
            <a:r>
              <a:rPr lang="en-GB" sz="2400" b="1" dirty="0" smtClean="0"/>
              <a:t>139</a:t>
            </a:r>
            <a:endParaRPr lang="en-GB" sz="2400" b="1" dirty="0"/>
          </a:p>
        </p:txBody>
      </p:sp>
      <p:sp>
        <p:nvSpPr>
          <p:cNvPr id="21" name="TextBox 20"/>
          <p:cNvSpPr txBox="1"/>
          <p:nvPr/>
        </p:nvSpPr>
        <p:spPr>
          <a:xfrm>
            <a:off x="27164522" y="35962373"/>
            <a:ext cx="1072055" cy="461665"/>
          </a:xfrm>
          <a:prstGeom prst="rect">
            <a:avLst/>
          </a:prstGeom>
          <a:noFill/>
        </p:spPr>
        <p:txBody>
          <a:bodyPr wrap="square" rtlCol="0">
            <a:spAutoFit/>
          </a:bodyPr>
          <a:lstStyle/>
          <a:p>
            <a:r>
              <a:rPr lang="en-GB" sz="2400" b="1" dirty="0" smtClean="0"/>
              <a:t>128</a:t>
            </a:r>
            <a:endParaRPr lang="en-GB" sz="2400" b="1" dirty="0"/>
          </a:p>
        </p:txBody>
      </p:sp>
      <p:sp>
        <p:nvSpPr>
          <p:cNvPr id="22" name="TextBox 21"/>
          <p:cNvSpPr txBox="1"/>
          <p:nvPr/>
        </p:nvSpPr>
        <p:spPr>
          <a:xfrm>
            <a:off x="25069165" y="34527125"/>
            <a:ext cx="851338" cy="461665"/>
          </a:xfrm>
          <a:prstGeom prst="rect">
            <a:avLst/>
          </a:prstGeom>
          <a:noFill/>
        </p:spPr>
        <p:txBody>
          <a:bodyPr wrap="square" rtlCol="0">
            <a:spAutoFit/>
          </a:bodyPr>
          <a:lstStyle/>
          <a:p>
            <a:r>
              <a:rPr lang="en-GB" sz="2400" b="1" dirty="0" smtClean="0"/>
              <a:t>125</a:t>
            </a:r>
            <a:endParaRPr lang="en-GB" sz="2400" b="1" dirty="0"/>
          </a:p>
        </p:txBody>
      </p:sp>
      <p:sp>
        <p:nvSpPr>
          <p:cNvPr id="23" name="TextBox 22"/>
          <p:cNvSpPr txBox="1"/>
          <p:nvPr/>
        </p:nvSpPr>
        <p:spPr>
          <a:xfrm>
            <a:off x="25699114" y="33681923"/>
            <a:ext cx="922999" cy="461665"/>
          </a:xfrm>
          <a:prstGeom prst="rect">
            <a:avLst/>
          </a:prstGeom>
          <a:noFill/>
        </p:spPr>
        <p:txBody>
          <a:bodyPr wrap="square" rtlCol="0">
            <a:spAutoFit/>
          </a:bodyPr>
          <a:lstStyle/>
          <a:p>
            <a:r>
              <a:rPr lang="en-GB" sz="2400" b="1" dirty="0" smtClean="0"/>
              <a:t>117</a:t>
            </a:r>
            <a:endParaRPr lang="en-GB" sz="2400" b="1" dirty="0"/>
          </a:p>
        </p:txBody>
      </p:sp>
      <p:sp>
        <p:nvSpPr>
          <p:cNvPr id="24" name="TextBox 23"/>
          <p:cNvSpPr txBox="1"/>
          <p:nvPr/>
        </p:nvSpPr>
        <p:spPr>
          <a:xfrm>
            <a:off x="26825055" y="35666971"/>
            <a:ext cx="861883" cy="461665"/>
          </a:xfrm>
          <a:prstGeom prst="rect">
            <a:avLst/>
          </a:prstGeom>
          <a:noFill/>
        </p:spPr>
        <p:txBody>
          <a:bodyPr wrap="square" rtlCol="0">
            <a:spAutoFit/>
          </a:bodyPr>
          <a:lstStyle/>
          <a:p>
            <a:r>
              <a:rPr lang="en-GB" sz="2400" b="1" dirty="0" smtClean="0"/>
              <a:t>108</a:t>
            </a:r>
            <a:endParaRPr lang="en-GB" sz="2400" b="1" dirty="0"/>
          </a:p>
        </p:txBody>
      </p:sp>
      <p:sp>
        <p:nvSpPr>
          <p:cNvPr id="25" name="TextBox 24"/>
          <p:cNvSpPr txBox="1"/>
          <p:nvPr/>
        </p:nvSpPr>
        <p:spPr>
          <a:xfrm>
            <a:off x="25947557" y="37142473"/>
            <a:ext cx="956477" cy="461665"/>
          </a:xfrm>
          <a:prstGeom prst="rect">
            <a:avLst/>
          </a:prstGeom>
          <a:noFill/>
        </p:spPr>
        <p:txBody>
          <a:bodyPr wrap="square" rtlCol="0">
            <a:spAutoFit/>
          </a:bodyPr>
          <a:lstStyle/>
          <a:p>
            <a:r>
              <a:rPr lang="en-GB" sz="2400" b="1" dirty="0" smtClean="0"/>
              <a:t>107</a:t>
            </a:r>
            <a:endParaRPr lang="en-GB" sz="2400" b="1" dirty="0"/>
          </a:p>
        </p:txBody>
      </p:sp>
      <p:sp>
        <p:nvSpPr>
          <p:cNvPr id="26" name="TextBox 25"/>
          <p:cNvSpPr txBox="1"/>
          <p:nvPr/>
        </p:nvSpPr>
        <p:spPr>
          <a:xfrm>
            <a:off x="23176951" y="37679587"/>
            <a:ext cx="1066474" cy="461665"/>
          </a:xfrm>
          <a:prstGeom prst="rect">
            <a:avLst/>
          </a:prstGeom>
          <a:noFill/>
        </p:spPr>
        <p:txBody>
          <a:bodyPr wrap="square" rtlCol="0">
            <a:spAutoFit/>
          </a:bodyPr>
          <a:lstStyle/>
          <a:p>
            <a:r>
              <a:rPr lang="en-GB" sz="2400" b="1" dirty="0" smtClean="0"/>
              <a:t>103</a:t>
            </a:r>
            <a:endParaRPr lang="en-GB" sz="2400" b="1" dirty="0"/>
          </a:p>
        </p:txBody>
      </p:sp>
      <p:sp>
        <p:nvSpPr>
          <p:cNvPr id="27" name="TextBox 26"/>
          <p:cNvSpPr txBox="1"/>
          <p:nvPr/>
        </p:nvSpPr>
        <p:spPr>
          <a:xfrm>
            <a:off x="24941048" y="33635321"/>
            <a:ext cx="630620" cy="461665"/>
          </a:xfrm>
          <a:prstGeom prst="rect">
            <a:avLst/>
          </a:prstGeom>
          <a:noFill/>
        </p:spPr>
        <p:txBody>
          <a:bodyPr wrap="square" rtlCol="0">
            <a:spAutoFit/>
          </a:bodyPr>
          <a:lstStyle/>
          <a:p>
            <a:r>
              <a:rPr lang="en-GB" sz="2400" b="1" dirty="0" smtClean="0"/>
              <a:t>99</a:t>
            </a:r>
            <a:endParaRPr lang="en-GB" sz="2400" b="1" dirty="0"/>
          </a:p>
        </p:txBody>
      </p:sp>
      <p:sp>
        <p:nvSpPr>
          <p:cNvPr id="28" name="TextBox 27"/>
          <p:cNvSpPr txBox="1"/>
          <p:nvPr/>
        </p:nvSpPr>
        <p:spPr>
          <a:xfrm>
            <a:off x="25699114" y="31415288"/>
            <a:ext cx="956477" cy="461665"/>
          </a:xfrm>
          <a:prstGeom prst="rect">
            <a:avLst/>
          </a:prstGeom>
          <a:noFill/>
        </p:spPr>
        <p:txBody>
          <a:bodyPr wrap="square" rtlCol="0">
            <a:spAutoFit/>
          </a:bodyPr>
          <a:lstStyle/>
          <a:p>
            <a:r>
              <a:rPr lang="en-GB" sz="2400" b="1" dirty="0" smtClean="0"/>
              <a:t>97</a:t>
            </a:r>
            <a:endParaRPr lang="en-GB" sz="2400" b="1" dirty="0"/>
          </a:p>
        </p:txBody>
      </p:sp>
      <p:sp>
        <p:nvSpPr>
          <p:cNvPr id="29" name="TextBox 28"/>
          <p:cNvSpPr txBox="1"/>
          <p:nvPr/>
        </p:nvSpPr>
        <p:spPr>
          <a:xfrm>
            <a:off x="27652771" y="37361905"/>
            <a:ext cx="788221" cy="461665"/>
          </a:xfrm>
          <a:prstGeom prst="rect">
            <a:avLst/>
          </a:prstGeom>
          <a:noFill/>
        </p:spPr>
        <p:txBody>
          <a:bodyPr wrap="square" rtlCol="0">
            <a:spAutoFit/>
          </a:bodyPr>
          <a:lstStyle/>
          <a:p>
            <a:r>
              <a:rPr lang="en-GB" sz="2400" b="1" dirty="0" smtClean="0"/>
              <a:t>92</a:t>
            </a:r>
            <a:endParaRPr lang="en-GB" sz="2400" b="1" dirty="0"/>
          </a:p>
        </p:txBody>
      </p:sp>
      <p:sp>
        <p:nvSpPr>
          <p:cNvPr id="30" name="TextBox 29"/>
          <p:cNvSpPr txBox="1"/>
          <p:nvPr/>
        </p:nvSpPr>
        <p:spPr>
          <a:xfrm>
            <a:off x="24625397" y="34045550"/>
            <a:ext cx="693682" cy="461665"/>
          </a:xfrm>
          <a:prstGeom prst="rect">
            <a:avLst/>
          </a:prstGeom>
          <a:noFill/>
        </p:spPr>
        <p:txBody>
          <a:bodyPr wrap="square" rtlCol="0">
            <a:spAutoFit/>
          </a:bodyPr>
          <a:lstStyle/>
          <a:p>
            <a:r>
              <a:rPr lang="en-GB" sz="2400" b="1" dirty="0" smtClean="0"/>
              <a:t>92</a:t>
            </a:r>
            <a:endParaRPr lang="en-GB" sz="2400" b="1" dirty="0"/>
          </a:p>
        </p:txBody>
      </p:sp>
      <p:sp>
        <p:nvSpPr>
          <p:cNvPr id="31" name="TextBox 30"/>
          <p:cNvSpPr txBox="1"/>
          <p:nvPr/>
        </p:nvSpPr>
        <p:spPr>
          <a:xfrm>
            <a:off x="24652986" y="35554620"/>
            <a:ext cx="733096" cy="461665"/>
          </a:xfrm>
          <a:prstGeom prst="rect">
            <a:avLst/>
          </a:prstGeom>
          <a:noFill/>
        </p:spPr>
        <p:txBody>
          <a:bodyPr wrap="square" rtlCol="0">
            <a:spAutoFit/>
          </a:bodyPr>
          <a:lstStyle/>
          <a:p>
            <a:r>
              <a:rPr lang="en-GB" sz="2400" b="1" dirty="0" smtClean="0"/>
              <a:t>91</a:t>
            </a:r>
            <a:endParaRPr lang="en-GB" sz="2400" b="1" dirty="0"/>
          </a:p>
        </p:txBody>
      </p:sp>
      <p:sp>
        <p:nvSpPr>
          <p:cNvPr id="1024" name="TextBox 1023"/>
          <p:cNvSpPr txBox="1"/>
          <p:nvPr/>
        </p:nvSpPr>
        <p:spPr>
          <a:xfrm>
            <a:off x="26888172" y="36894630"/>
            <a:ext cx="793548" cy="461665"/>
          </a:xfrm>
          <a:prstGeom prst="rect">
            <a:avLst/>
          </a:prstGeom>
          <a:noFill/>
        </p:spPr>
        <p:txBody>
          <a:bodyPr wrap="square" rtlCol="0">
            <a:spAutoFit/>
          </a:bodyPr>
          <a:lstStyle/>
          <a:p>
            <a:r>
              <a:rPr lang="en-GB" sz="2400" b="1" dirty="0" smtClean="0"/>
              <a:t>88</a:t>
            </a:r>
            <a:endParaRPr lang="en-GB" sz="2400" b="1" dirty="0"/>
          </a:p>
        </p:txBody>
      </p:sp>
      <p:sp>
        <p:nvSpPr>
          <p:cNvPr id="1025" name="TextBox 1024"/>
          <p:cNvSpPr txBox="1"/>
          <p:nvPr/>
        </p:nvSpPr>
        <p:spPr>
          <a:xfrm>
            <a:off x="24267072" y="33681922"/>
            <a:ext cx="591208" cy="461665"/>
          </a:xfrm>
          <a:prstGeom prst="rect">
            <a:avLst/>
          </a:prstGeom>
          <a:noFill/>
        </p:spPr>
        <p:txBody>
          <a:bodyPr wrap="square" rtlCol="0">
            <a:spAutoFit/>
          </a:bodyPr>
          <a:lstStyle/>
          <a:p>
            <a:r>
              <a:rPr lang="en-GB" sz="2400" b="1" dirty="0" smtClean="0"/>
              <a:t>88</a:t>
            </a:r>
            <a:endParaRPr lang="en-GB" sz="2400" b="1" dirty="0"/>
          </a:p>
        </p:txBody>
      </p:sp>
      <p:sp>
        <p:nvSpPr>
          <p:cNvPr id="1027" name="TextBox 1026"/>
          <p:cNvSpPr txBox="1"/>
          <p:nvPr/>
        </p:nvSpPr>
        <p:spPr>
          <a:xfrm>
            <a:off x="28440992" y="35568293"/>
            <a:ext cx="914401" cy="461665"/>
          </a:xfrm>
          <a:prstGeom prst="rect">
            <a:avLst/>
          </a:prstGeom>
          <a:noFill/>
        </p:spPr>
        <p:txBody>
          <a:bodyPr wrap="square" rtlCol="0">
            <a:spAutoFit/>
          </a:bodyPr>
          <a:lstStyle/>
          <a:p>
            <a:r>
              <a:rPr lang="en-GB" sz="2400" b="1" dirty="0" smtClean="0"/>
              <a:t>86</a:t>
            </a:r>
            <a:endParaRPr lang="en-GB" sz="2400" b="1" dirty="0"/>
          </a:p>
        </p:txBody>
      </p:sp>
      <p:sp>
        <p:nvSpPr>
          <p:cNvPr id="1028" name="TextBox 1027"/>
          <p:cNvSpPr txBox="1"/>
          <p:nvPr/>
        </p:nvSpPr>
        <p:spPr>
          <a:xfrm>
            <a:off x="26019727" y="36653683"/>
            <a:ext cx="956477" cy="461665"/>
          </a:xfrm>
          <a:prstGeom prst="rect">
            <a:avLst/>
          </a:prstGeom>
          <a:noFill/>
        </p:spPr>
        <p:txBody>
          <a:bodyPr wrap="square" rtlCol="0">
            <a:spAutoFit/>
          </a:bodyPr>
          <a:lstStyle/>
          <a:p>
            <a:r>
              <a:rPr lang="en-GB" sz="2400" b="1" dirty="0" smtClean="0"/>
              <a:t>86</a:t>
            </a:r>
            <a:endParaRPr lang="en-GB" sz="2400" b="1" dirty="0"/>
          </a:p>
        </p:txBody>
      </p:sp>
      <p:sp>
        <p:nvSpPr>
          <p:cNvPr id="1029" name="TextBox 1028"/>
          <p:cNvSpPr txBox="1"/>
          <p:nvPr/>
        </p:nvSpPr>
        <p:spPr>
          <a:xfrm>
            <a:off x="25319079" y="31825082"/>
            <a:ext cx="760070" cy="461665"/>
          </a:xfrm>
          <a:prstGeom prst="rect">
            <a:avLst/>
          </a:prstGeom>
          <a:noFill/>
        </p:spPr>
        <p:txBody>
          <a:bodyPr wrap="square" rtlCol="0">
            <a:spAutoFit/>
          </a:bodyPr>
          <a:lstStyle/>
          <a:p>
            <a:r>
              <a:rPr lang="en-GB" sz="2400" b="1" dirty="0" smtClean="0"/>
              <a:t>85</a:t>
            </a:r>
            <a:endParaRPr lang="en-GB" sz="2400" b="1" dirty="0"/>
          </a:p>
        </p:txBody>
      </p:sp>
      <p:sp>
        <p:nvSpPr>
          <p:cNvPr id="1030" name="TextBox 1029"/>
          <p:cNvSpPr txBox="1"/>
          <p:nvPr/>
        </p:nvSpPr>
        <p:spPr>
          <a:xfrm>
            <a:off x="25699114" y="34102583"/>
            <a:ext cx="646386" cy="461665"/>
          </a:xfrm>
          <a:prstGeom prst="rect">
            <a:avLst/>
          </a:prstGeom>
          <a:noFill/>
        </p:spPr>
        <p:txBody>
          <a:bodyPr wrap="square" rtlCol="0">
            <a:spAutoFit/>
          </a:bodyPr>
          <a:lstStyle/>
          <a:p>
            <a:r>
              <a:rPr lang="en-GB" sz="2400" b="1" dirty="0" smtClean="0"/>
              <a:t>72</a:t>
            </a:r>
            <a:endParaRPr lang="en-GB" sz="2400" b="1" dirty="0"/>
          </a:p>
        </p:txBody>
      </p:sp>
      <p:sp>
        <p:nvSpPr>
          <p:cNvPr id="1031" name="TextBox 1030"/>
          <p:cNvSpPr txBox="1"/>
          <p:nvPr/>
        </p:nvSpPr>
        <p:spPr>
          <a:xfrm>
            <a:off x="24215493" y="37151302"/>
            <a:ext cx="827690" cy="461665"/>
          </a:xfrm>
          <a:prstGeom prst="rect">
            <a:avLst/>
          </a:prstGeom>
          <a:noFill/>
        </p:spPr>
        <p:txBody>
          <a:bodyPr wrap="square" rtlCol="0">
            <a:spAutoFit/>
          </a:bodyPr>
          <a:lstStyle/>
          <a:p>
            <a:r>
              <a:rPr lang="en-GB" sz="2400" b="1" dirty="0" smtClean="0"/>
              <a:t>72</a:t>
            </a:r>
            <a:endParaRPr lang="en-GB" sz="2400" b="1" dirty="0"/>
          </a:p>
        </p:txBody>
      </p:sp>
      <p:sp>
        <p:nvSpPr>
          <p:cNvPr id="1032" name="TextBox 1031"/>
          <p:cNvSpPr txBox="1"/>
          <p:nvPr/>
        </p:nvSpPr>
        <p:spPr>
          <a:xfrm>
            <a:off x="25171641" y="30848652"/>
            <a:ext cx="646387" cy="461665"/>
          </a:xfrm>
          <a:prstGeom prst="rect">
            <a:avLst/>
          </a:prstGeom>
          <a:noFill/>
        </p:spPr>
        <p:txBody>
          <a:bodyPr wrap="square" rtlCol="0">
            <a:spAutoFit/>
          </a:bodyPr>
          <a:lstStyle/>
          <a:p>
            <a:r>
              <a:rPr lang="en-GB" sz="2400" b="1" dirty="0" smtClean="0"/>
              <a:t>71</a:t>
            </a:r>
            <a:endParaRPr lang="en-GB" sz="2400" b="1" dirty="0"/>
          </a:p>
        </p:txBody>
      </p:sp>
      <p:sp>
        <p:nvSpPr>
          <p:cNvPr id="1033" name="TextBox 1032"/>
          <p:cNvSpPr txBox="1"/>
          <p:nvPr/>
        </p:nvSpPr>
        <p:spPr>
          <a:xfrm>
            <a:off x="26137653" y="32033299"/>
            <a:ext cx="968919" cy="461665"/>
          </a:xfrm>
          <a:prstGeom prst="rect">
            <a:avLst/>
          </a:prstGeom>
          <a:noFill/>
        </p:spPr>
        <p:txBody>
          <a:bodyPr wrap="square" rtlCol="0">
            <a:spAutoFit/>
          </a:bodyPr>
          <a:lstStyle/>
          <a:p>
            <a:r>
              <a:rPr lang="en-GB" sz="2400" b="1" dirty="0" smtClean="0"/>
              <a:t>43</a:t>
            </a:r>
            <a:endParaRPr lang="en-GB" sz="2400" b="1" dirty="0"/>
          </a:p>
        </p:txBody>
      </p:sp>
      <p:sp>
        <p:nvSpPr>
          <p:cNvPr id="1034" name="TextBox 1033"/>
          <p:cNvSpPr txBox="1"/>
          <p:nvPr/>
        </p:nvSpPr>
        <p:spPr>
          <a:xfrm>
            <a:off x="26390186" y="35282783"/>
            <a:ext cx="530809" cy="461665"/>
          </a:xfrm>
          <a:prstGeom prst="rect">
            <a:avLst/>
          </a:prstGeom>
          <a:noFill/>
        </p:spPr>
        <p:txBody>
          <a:bodyPr wrap="square" rtlCol="0">
            <a:spAutoFit/>
          </a:bodyPr>
          <a:lstStyle/>
          <a:p>
            <a:r>
              <a:rPr lang="en-GB" sz="2400" b="1" dirty="0" smtClean="0"/>
              <a:t>62</a:t>
            </a:r>
            <a:endParaRPr lang="en-GB" sz="2400" b="1" dirty="0"/>
          </a:p>
        </p:txBody>
      </p:sp>
      <p:sp>
        <p:nvSpPr>
          <p:cNvPr id="1035" name="TextBox 1034"/>
          <p:cNvSpPr txBox="1"/>
          <p:nvPr/>
        </p:nvSpPr>
        <p:spPr>
          <a:xfrm>
            <a:off x="25230134" y="36744413"/>
            <a:ext cx="606973" cy="461665"/>
          </a:xfrm>
          <a:prstGeom prst="rect">
            <a:avLst/>
          </a:prstGeom>
          <a:noFill/>
        </p:spPr>
        <p:txBody>
          <a:bodyPr wrap="square" rtlCol="0">
            <a:spAutoFit/>
          </a:bodyPr>
          <a:lstStyle/>
          <a:p>
            <a:r>
              <a:rPr lang="en-GB" sz="2400" b="1" dirty="0" smtClean="0"/>
              <a:t>60</a:t>
            </a:r>
            <a:endParaRPr lang="en-GB" sz="2400" b="1" dirty="0"/>
          </a:p>
        </p:txBody>
      </p:sp>
      <p:sp>
        <p:nvSpPr>
          <p:cNvPr id="1036" name="TextBox 1035"/>
          <p:cNvSpPr txBox="1"/>
          <p:nvPr/>
        </p:nvSpPr>
        <p:spPr>
          <a:xfrm>
            <a:off x="25050734" y="36128636"/>
            <a:ext cx="648380" cy="461665"/>
          </a:xfrm>
          <a:prstGeom prst="rect">
            <a:avLst/>
          </a:prstGeom>
          <a:noFill/>
        </p:spPr>
        <p:txBody>
          <a:bodyPr wrap="square" rtlCol="0">
            <a:spAutoFit/>
          </a:bodyPr>
          <a:lstStyle/>
          <a:p>
            <a:r>
              <a:rPr lang="en-GB" sz="2400" b="1" dirty="0" smtClean="0"/>
              <a:t>59</a:t>
            </a:r>
            <a:endParaRPr lang="en-GB" sz="2400" b="1" dirty="0"/>
          </a:p>
        </p:txBody>
      </p:sp>
      <p:sp>
        <p:nvSpPr>
          <p:cNvPr id="1037" name="TextBox 1036"/>
          <p:cNvSpPr txBox="1"/>
          <p:nvPr/>
        </p:nvSpPr>
        <p:spPr>
          <a:xfrm>
            <a:off x="24652986" y="36617103"/>
            <a:ext cx="512378" cy="461665"/>
          </a:xfrm>
          <a:prstGeom prst="rect">
            <a:avLst/>
          </a:prstGeom>
          <a:noFill/>
        </p:spPr>
        <p:txBody>
          <a:bodyPr wrap="square" rtlCol="0">
            <a:spAutoFit/>
          </a:bodyPr>
          <a:lstStyle/>
          <a:p>
            <a:r>
              <a:rPr lang="en-GB" sz="2400" b="1" dirty="0" smtClean="0"/>
              <a:t>56</a:t>
            </a:r>
            <a:endParaRPr lang="en-GB" sz="2400" b="1" dirty="0"/>
          </a:p>
        </p:txBody>
      </p:sp>
      <p:sp>
        <p:nvSpPr>
          <p:cNvPr id="1038" name="TextBox 1037"/>
          <p:cNvSpPr txBox="1"/>
          <p:nvPr/>
        </p:nvSpPr>
        <p:spPr>
          <a:xfrm>
            <a:off x="24509468" y="34978032"/>
            <a:ext cx="662152" cy="461665"/>
          </a:xfrm>
          <a:prstGeom prst="rect">
            <a:avLst/>
          </a:prstGeom>
          <a:noFill/>
        </p:spPr>
        <p:txBody>
          <a:bodyPr wrap="square" rtlCol="0">
            <a:spAutoFit/>
          </a:bodyPr>
          <a:lstStyle/>
          <a:p>
            <a:r>
              <a:rPr lang="en-GB" sz="2400" b="1" dirty="0" smtClean="0"/>
              <a:t>52</a:t>
            </a:r>
            <a:endParaRPr lang="en-GB" sz="2400" b="1" dirty="0"/>
          </a:p>
        </p:txBody>
      </p:sp>
      <p:sp>
        <p:nvSpPr>
          <p:cNvPr id="1039" name="TextBox 1038"/>
          <p:cNvSpPr txBox="1"/>
          <p:nvPr/>
        </p:nvSpPr>
        <p:spPr>
          <a:xfrm>
            <a:off x="25932901" y="36138749"/>
            <a:ext cx="752845" cy="461665"/>
          </a:xfrm>
          <a:prstGeom prst="rect">
            <a:avLst/>
          </a:prstGeom>
          <a:noFill/>
        </p:spPr>
        <p:txBody>
          <a:bodyPr wrap="square" rtlCol="0">
            <a:spAutoFit/>
          </a:bodyPr>
          <a:lstStyle/>
          <a:p>
            <a:r>
              <a:rPr lang="en-GB" sz="2400" b="1" dirty="0" smtClean="0"/>
              <a:t>50</a:t>
            </a:r>
            <a:endParaRPr lang="en-GB" sz="2400" b="1" dirty="0"/>
          </a:p>
        </p:txBody>
      </p:sp>
      <p:sp>
        <p:nvSpPr>
          <p:cNvPr id="1040" name="TextBox 1039"/>
          <p:cNvSpPr txBox="1"/>
          <p:nvPr/>
        </p:nvSpPr>
        <p:spPr>
          <a:xfrm>
            <a:off x="24223717" y="31940338"/>
            <a:ext cx="756745" cy="461665"/>
          </a:xfrm>
          <a:prstGeom prst="rect">
            <a:avLst/>
          </a:prstGeom>
          <a:noFill/>
        </p:spPr>
        <p:txBody>
          <a:bodyPr wrap="square" rtlCol="0">
            <a:spAutoFit/>
          </a:bodyPr>
          <a:lstStyle/>
          <a:p>
            <a:r>
              <a:rPr lang="en-GB" sz="2400" b="1" dirty="0" smtClean="0"/>
              <a:t>43</a:t>
            </a:r>
            <a:endParaRPr lang="en-GB" sz="2400" b="1" dirty="0"/>
          </a:p>
        </p:txBody>
      </p:sp>
      <p:sp>
        <p:nvSpPr>
          <p:cNvPr id="1041" name="TextBox 1040"/>
          <p:cNvSpPr txBox="1"/>
          <p:nvPr/>
        </p:nvSpPr>
        <p:spPr>
          <a:xfrm>
            <a:off x="26685746" y="33064755"/>
            <a:ext cx="914454" cy="461665"/>
          </a:xfrm>
          <a:prstGeom prst="rect">
            <a:avLst/>
          </a:prstGeom>
          <a:noFill/>
        </p:spPr>
        <p:txBody>
          <a:bodyPr wrap="square" rtlCol="0">
            <a:spAutoFit/>
          </a:bodyPr>
          <a:lstStyle/>
          <a:p>
            <a:r>
              <a:rPr lang="en-GB" sz="2400" b="1" dirty="0" smtClean="0"/>
              <a:t>67</a:t>
            </a:r>
            <a:endParaRPr lang="en-GB" sz="2400" b="1" dirty="0"/>
          </a:p>
        </p:txBody>
      </p:sp>
      <p:sp>
        <p:nvSpPr>
          <p:cNvPr id="1042" name="TextBox 1041"/>
          <p:cNvSpPr txBox="1"/>
          <p:nvPr/>
        </p:nvSpPr>
        <p:spPr>
          <a:xfrm>
            <a:off x="26982449" y="34143588"/>
            <a:ext cx="670322" cy="461665"/>
          </a:xfrm>
          <a:prstGeom prst="rect">
            <a:avLst/>
          </a:prstGeom>
          <a:noFill/>
        </p:spPr>
        <p:txBody>
          <a:bodyPr wrap="square" rtlCol="0">
            <a:spAutoFit/>
          </a:bodyPr>
          <a:lstStyle/>
          <a:p>
            <a:r>
              <a:rPr lang="en-GB" sz="2400" b="1" dirty="0" smtClean="0"/>
              <a:t>35</a:t>
            </a:r>
            <a:endParaRPr lang="en-GB" sz="2400" b="1" dirty="0"/>
          </a:p>
        </p:txBody>
      </p:sp>
      <p:sp>
        <p:nvSpPr>
          <p:cNvPr id="1043" name="TextBox 1042"/>
          <p:cNvSpPr txBox="1"/>
          <p:nvPr/>
        </p:nvSpPr>
        <p:spPr>
          <a:xfrm>
            <a:off x="24243425" y="36244964"/>
            <a:ext cx="532086" cy="461665"/>
          </a:xfrm>
          <a:prstGeom prst="rect">
            <a:avLst/>
          </a:prstGeom>
          <a:noFill/>
        </p:spPr>
        <p:txBody>
          <a:bodyPr wrap="square" rtlCol="0">
            <a:spAutoFit/>
          </a:bodyPr>
          <a:lstStyle/>
          <a:p>
            <a:r>
              <a:rPr lang="en-GB" sz="2400" b="1" dirty="0" smtClean="0"/>
              <a:t>34</a:t>
            </a:r>
            <a:endParaRPr lang="en-GB" sz="2400" b="1" dirty="0"/>
          </a:p>
        </p:txBody>
      </p:sp>
      <p:sp>
        <p:nvSpPr>
          <p:cNvPr id="1044" name="TextBox 1043"/>
          <p:cNvSpPr txBox="1"/>
          <p:nvPr/>
        </p:nvSpPr>
        <p:spPr>
          <a:xfrm>
            <a:off x="26462451" y="36051916"/>
            <a:ext cx="735759" cy="461665"/>
          </a:xfrm>
          <a:prstGeom prst="rect">
            <a:avLst/>
          </a:prstGeom>
          <a:noFill/>
        </p:spPr>
        <p:txBody>
          <a:bodyPr wrap="square" rtlCol="0">
            <a:spAutoFit/>
          </a:bodyPr>
          <a:lstStyle/>
          <a:p>
            <a:r>
              <a:rPr lang="en-GB" sz="2400" b="1" dirty="0" smtClean="0"/>
              <a:t>33</a:t>
            </a:r>
            <a:endParaRPr lang="en-GB" sz="2400" b="1" dirty="0"/>
          </a:p>
        </p:txBody>
      </p:sp>
      <p:sp>
        <p:nvSpPr>
          <p:cNvPr id="1045" name="TextBox 1044"/>
          <p:cNvSpPr txBox="1"/>
          <p:nvPr/>
        </p:nvSpPr>
        <p:spPr>
          <a:xfrm>
            <a:off x="26050033" y="34780659"/>
            <a:ext cx="751527" cy="461665"/>
          </a:xfrm>
          <a:prstGeom prst="rect">
            <a:avLst/>
          </a:prstGeom>
          <a:noFill/>
        </p:spPr>
        <p:txBody>
          <a:bodyPr wrap="square" rtlCol="0">
            <a:spAutoFit/>
          </a:bodyPr>
          <a:lstStyle/>
          <a:p>
            <a:r>
              <a:rPr lang="en-GB" sz="2400" b="1" dirty="0" smtClean="0"/>
              <a:t>33</a:t>
            </a:r>
            <a:endParaRPr lang="en-GB" sz="2400" b="1" dirty="0"/>
          </a:p>
        </p:txBody>
      </p:sp>
      <p:sp>
        <p:nvSpPr>
          <p:cNvPr id="1046" name="TextBox 1045"/>
          <p:cNvSpPr txBox="1"/>
          <p:nvPr/>
        </p:nvSpPr>
        <p:spPr>
          <a:xfrm>
            <a:off x="22282588" y="38141251"/>
            <a:ext cx="793857" cy="461665"/>
          </a:xfrm>
          <a:prstGeom prst="rect">
            <a:avLst/>
          </a:prstGeom>
          <a:noFill/>
        </p:spPr>
        <p:txBody>
          <a:bodyPr wrap="square" rtlCol="0">
            <a:spAutoFit/>
          </a:bodyPr>
          <a:lstStyle/>
          <a:p>
            <a:r>
              <a:rPr lang="en-GB" sz="2400" b="1" dirty="0" smtClean="0"/>
              <a:t>30</a:t>
            </a:r>
            <a:endParaRPr lang="en-GB" sz="2400" b="1" dirty="0"/>
          </a:p>
        </p:txBody>
      </p:sp>
      <p:sp>
        <p:nvSpPr>
          <p:cNvPr id="1047" name="TextBox 1046"/>
          <p:cNvSpPr txBox="1"/>
          <p:nvPr/>
        </p:nvSpPr>
        <p:spPr>
          <a:xfrm>
            <a:off x="26859223" y="37392251"/>
            <a:ext cx="615988" cy="461665"/>
          </a:xfrm>
          <a:prstGeom prst="rect">
            <a:avLst/>
          </a:prstGeom>
          <a:noFill/>
        </p:spPr>
        <p:txBody>
          <a:bodyPr wrap="square" rtlCol="0">
            <a:spAutoFit/>
          </a:bodyPr>
          <a:lstStyle/>
          <a:p>
            <a:r>
              <a:rPr lang="en-GB" sz="2400" b="1" dirty="0" smtClean="0"/>
              <a:t>26</a:t>
            </a:r>
            <a:endParaRPr lang="en-GB" sz="2400" b="1" dirty="0"/>
          </a:p>
        </p:txBody>
      </p:sp>
      <p:sp>
        <p:nvSpPr>
          <p:cNvPr id="1048" name="TextBox 1047"/>
          <p:cNvSpPr txBox="1"/>
          <p:nvPr/>
        </p:nvSpPr>
        <p:spPr>
          <a:xfrm>
            <a:off x="21349808" y="27381212"/>
            <a:ext cx="4753302" cy="954107"/>
          </a:xfrm>
          <a:prstGeom prst="rect">
            <a:avLst/>
          </a:prstGeom>
          <a:noFill/>
        </p:spPr>
        <p:txBody>
          <a:bodyPr wrap="square" rtlCol="0">
            <a:spAutoFit/>
          </a:bodyPr>
          <a:lstStyle/>
          <a:p>
            <a:pPr algn="ctr"/>
            <a:r>
              <a:rPr lang="en-GB" sz="2800" b="1" dirty="0" smtClean="0"/>
              <a:t>Scotland including islands</a:t>
            </a:r>
          </a:p>
          <a:p>
            <a:pPr algn="ctr"/>
            <a:r>
              <a:rPr lang="en-GB" sz="2800" b="1" dirty="0" smtClean="0"/>
              <a:t> 74</a:t>
            </a:r>
            <a:endParaRPr lang="en-GB" sz="2800" b="1" dirty="0"/>
          </a:p>
        </p:txBody>
      </p:sp>
      <p:sp>
        <p:nvSpPr>
          <p:cNvPr id="1049" name="TextBox 1048"/>
          <p:cNvSpPr txBox="1"/>
          <p:nvPr/>
        </p:nvSpPr>
        <p:spPr>
          <a:xfrm>
            <a:off x="25678128" y="35478650"/>
            <a:ext cx="639163" cy="461665"/>
          </a:xfrm>
          <a:prstGeom prst="rect">
            <a:avLst/>
          </a:prstGeom>
          <a:noFill/>
        </p:spPr>
        <p:txBody>
          <a:bodyPr wrap="square" rtlCol="0">
            <a:spAutoFit/>
          </a:bodyPr>
          <a:lstStyle/>
          <a:p>
            <a:r>
              <a:rPr lang="en-GB" sz="2400" b="1" dirty="0" smtClean="0"/>
              <a:t>14</a:t>
            </a:r>
            <a:endParaRPr lang="en-GB" sz="2400" b="1" dirty="0"/>
          </a:p>
        </p:txBody>
      </p:sp>
      <p:sp>
        <p:nvSpPr>
          <p:cNvPr id="1050" name="TextBox 1049"/>
          <p:cNvSpPr txBox="1"/>
          <p:nvPr/>
        </p:nvSpPr>
        <p:spPr>
          <a:xfrm>
            <a:off x="18824028" y="31463284"/>
            <a:ext cx="3184634" cy="954107"/>
          </a:xfrm>
          <a:prstGeom prst="rect">
            <a:avLst/>
          </a:prstGeom>
          <a:noFill/>
        </p:spPr>
        <p:txBody>
          <a:bodyPr wrap="square" rtlCol="0">
            <a:spAutoFit/>
          </a:bodyPr>
          <a:lstStyle/>
          <a:p>
            <a:pPr algn="ctr"/>
            <a:r>
              <a:rPr lang="en-GB" sz="2800" b="1" dirty="0" smtClean="0"/>
              <a:t>Northern Ireland </a:t>
            </a:r>
          </a:p>
          <a:p>
            <a:pPr algn="ctr"/>
            <a:r>
              <a:rPr lang="en-GB" sz="2800" b="1" dirty="0" smtClean="0"/>
              <a:t>55</a:t>
            </a:r>
            <a:endParaRPr lang="en-GB" sz="2800" b="1" dirty="0"/>
          </a:p>
        </p:txBody>
      </p:sp>
      <p:sp>
        <p:nvSpPr>
          <p:cNvPr id="1051" name="TextBox 1050"/>
          <p:cNvSpPr txBox="1"/>
          <p:nvPr/>
        </p:nvSpPr>
        <p:spPr>
          <a:xfrm>
            <a:off x="26050033" y="37812269"/>
            <a:ext cx="486122" cy="461665"/>
          </a:xfrm>
          <a:prstGeom prst="rect">
            <a:avLst/>
          </a:prstGeom>
          <a:noFill/>
        </p:spPr>
        <p:txBody>
          <a:bodyPr wrap="square" rtlCol="0">
            <a:spAutoFit/>
          </a:bodyPr>
          <a:lstStyle/>
          <a:p>
            <a:r>
              <a:rPr lang="en-GB" sz="2400" b="1" dirty="0" smtClean="0"/>
              <a:t>8</a:t>
            </a:r>
            <a:endParaRPr lang="en-GB" sz="2400" b="1" dirty="0"/>
          </a:p>
        </p:txBody>
      </p:sp>
      <p:sp>
        <p:nvSpPr>
          <p:cNvPr id="1052" name="TextBox 1051"/>
          <p:cNvSpPr txBox="1"/>
          <p:nvPr/>
        </p:nvSpPr>
        <p:spPr>
          <a:xfrm>
            <a:off x="22626326" y="35186263"/>
            <a:ext cx="2008133" cy="954107"/>
          </a:xfrm>
          <a:prstGeom prst="rect">
            <a:avLst/>
          </a:prstGeom>
          <a:noFill/>
        </p:spPr>
        <p:txBody>
          <a:bodyPr wrap="square" rtlCol="0">
            <a:spAutoFit/>
          </a:bodyPr>
          <a:lstStyle/>
          <a:p>
            <a:pPr algn="ctr"/>
            <a:r>
              <a:rPr lang="en-GB" sz="2800" b="1" dirty="0" smtClean="0"/>
              <a:t>Wales </a:t>
            </a:r>
          </a:p>
          <a:p>
            <a:pPr algn="ctr"/>
            <a:r>
              <a:rPr lang="en-GB" sz="2800" b="1" dirty="0" smtClean="0"/>
              <a:t>32</a:t>
            </a:r>
            <a:endParaRPr lang="en-GB" sz="2800" b="1" dirty="0"/>
          </a:p>
        </p:txBody>
      </p:sp>
      <p:sp>
        <p:nvSpPr>
          <p:cNvPr id="1053" name="TextBox 1052"/>
          <p:cNvSpPr txBox="1"/>
          <p:nvPr/>
        </p:nvSpPr>
        <p:spPr>
          <a:xfrm>
            <a:off x="18351061" y="24220023"/>
            <a:ext cx="9695819" cy="1631216"/>
          </a:xfrm>
          <a:prstGeom prst="rect">
            <a:avLst/>
          </a:prstGeom>
          <a:noFill/>
        </p:spPr>
        <p:txBody>
          <a:bodyPr wrap="square" rtlCol="0">
            <a:spAutoFit/>
          </a:bodyPr>
          <a:lstStyle/>
          <a:p>
            <a:pPr algn="ctr"/>
            <a:r>
              <a:rPr lang="en-GB" sz="3600" b="1" u="sng" dirty="0" smtClean="0"/>
              <a:t>Cumulative totals per area</a:t>
            </a:r>
          </a:p>
          <a:p>
            <a:pPr algn="ctr"/>
            <a:r>
              <a:rPr lang="en-GB" sz="3200" dirty="0" smtClean="0"/>
              <a:t>(Basic and advanced module registrations </a:t>
            </a:r>
          </a:p>
          <a:p>
            <a:pPr algn="ctr"/>
            <a:r>
              <a:rPr lang="en-GB" sz="3200" dirty="0" smtClean="0"/>
              <a:t>up to 28/09/2016)</a:t>
            </a:r>
            <a:endParaRPr lang="en-GB" sz="3200" dirty="0"/>
          </a:p>
        </p:txBody>
      </p:sp>
      <p:sp>
        <p:nvSpPr>
          <p:cNvPr id="1054" name="TextBox 1053"/>
          <p:cNvSpPr txBox="1"/>
          <p:nvPr/>
        </p:nvSpPr>
        <p:spPr>
          <a:xfrm>
            <a:off x="24122080" y="38372084"/>
            <a:ext cx="6023500" cy="584775"/>
          </a:xfrm>
          <a:prstGeom prst="rect">
            <a:avLst/>
          </a:prstGeom>
          <a:noFill/>
        </p:spPr>
        <p:txBody>
          <a:bodyPr wrap="square" rtlCol="0">
            <a:spAutoFit/>
          </a:bodyPr>
          <a:lstStyle/>
          <a:p>
            <a:r>
              <a:rPr lang="en-GB" sz="3200" b="1" dirty="0" smtClean="0"/>
              <a:t>Data provided by Virtual College</a:t>
            </a:r>
            <a:endParaRPr lang="en-GB" sz="3200" b="1" dirty="0"/>
          </a:p>
        </p:txBody>
      </p:sp>
      <p:pic>
        <p:nvPicPr>
          <p:cNvPr id="10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1566" y="13369158"/>
            <a:ext cx="5730875" cy="431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24300574" y="13369159"/>
            <a:ext cx="5820792" cy="43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1566" y="18174904"/>
            <a:ext cx="5730875" cy="455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8" name="TextBox 1057"/>
          <p:cNvSpPr txBox="1"/>
          <p:nvPr/>
        </p:nvSpPr>
        <p:spPr>
          <a:xfrm>
            <a:off x="24257375" y="18174904"/>
            <a:ext cx="5613596" cy="4093428"/>
          </a:xfrm>
          <a:prstGeom prst="rect">
            <a:avLst/>
          </a:prstGeom>
          <a:noFill/>
        </p:spPr>
        <p:txBody>
          <a:bodyPr wrap="square" rtlCol="0">
            <a:spAutoFit/>
          </a:bodyPr>
          <a:lstStyle/>
          <a:p>
            <a:pPr algn="ctr"/>
            <a:r>
              <a:rPr lang="en-GB" sz="3600" b="1" u="sng" dirty="0" smtClean="0"/>
              <a:t>Screenshots from package</a:t>
            </a:r>
          </a:p>
          <a:p>
            <a:pPr marL="514350" indent="-514350">
              <a:buAutoNum type="alphaUcPeriod"/>
            </a:pPr>
            <a:r>
              <a:rPr lang="en-GB" sz="3200" dirty="0" smtClean="0"/>
              <a:t>The child’s/young person’s needs during school hours (basic module)</a:t>
            </a:r>
          </a:p>
          <a:p>
            <a:pPr marL="514350" indent="-514350">
              <a:buAutoNum type="alphaUcPeriod"/>
            </a:pPr>
            <a:r>
              <a:rPr lang="en-GB" sz="3200" dirty="0" smtClean="0"/>
              <a:t>What is type 1 diabetes (film, basic module)</a:t>
            </a:r>
          </a:p>
          <a:p>
            <a:pPr marL="514350" indent="-514350">
              <a:buAutoNum type="alphaUcPeriod"/>
            </a:pPr>
            <a:r>
              <a:rPr lang="en-GB" sz="3200" dirty="0" smtClean="0"/>
              <a:t>Points to remember (basic module)</a:t>
            </a:r>
            <a:endParaRPr lang="en-GB" sz="3200" dirty="0"/>
          </a:p>
        </p:txBody>
      </p:sp>
      <p:sp>
        <p:nvSpPr>
          <p:cNvPr id="1059" name="TextBox 1058"/>
          <p:cNvSpPr txBox="1"/>
          <p:nvPr/>
        </p:nvSpPr>
        <p:spPr>
          <a:xfrm>
            <a:off x="16561566" y="13999779"/>
            <a:ext cx="433662" cy="646331"/>
          </a:xfrm>
          <a:prstGeom prst="rect">
            <a:avLst/>
          </a:prstGeom>
          <a:noFill/>
        </p:spPr>
        <p:txBody>
          <a:bodyPr wrap="square" rtlCol="0">
            <a:spAutoFit/>
          </a:bodyPr>
          <a:lstStyle/>
          <a:p>
            <a:pPr algn="ctr"/>
            <a:r>
              <a:rPr lang="en-GB" sz="3600" b="1" dirty="0" smtClean="0"/>
              <a:t>A</a:t>
            </a:r>
            <a:endParaRPr lang="en-GB" sz="3600" b="1" dirty="0"/>
          </a:p>
        </p:txBody>
      </p:sp>
      <p:sp>
        <p:nvSpPr>
          <p:cNvPr id="1060" name="TextBox 1059"/>
          <p:cNvSpPr txBox="1"/>
          <p:nvPr/>
        </p:nvSpPr>
        <p:spPr>
          <a:xfrm>
            <a:off x="24448376" y="13999779"/>
            <a:ext cx="331076" cy="646331"/>
          </a:xfrm>
          <a:prstGeom prst="rect">
            <a:avLst/>
          </a:prstGeom>
          <a:noFill/>
        </p:spPr>
        <p:txBody>
          <a:bodyPr wrap="square" rtlCol="0">
            <a:spAutoFit/>
          </a:bodyPr>
          <a:lstStyle/>
          <a:p>
            <a:pPr algn="ctr"/>
            <a:r>
              <a:rPr lang="en-GB" sz="3600" b="1" dirty="0"/>
              <a:t>B</a:t>
            </a:r>
          </a:p>
        </p:txBody>
      </p:sp>
      <p:sp>
        <p:nvSpPr>
          <p:cNvPr id="1061" name="TextBox 1060"/>
          <p:cNvSpPr txBox="1"/>
          <p:nvPr/>
        </p:nvSpPr>
        <p:spPr>
          <a:xfrm>
            <a:off x="16778397" y="18918621"/>
            <a:ext cx="216831" cy="646331"/>
          </a:xfrm>
          <a:prstGeom prst="rect">
            <a:avLst/>
          </a:prstGeom>
          <a:noFill/>
        </p:spPr>
        <p:txBody>
          <a:bodyPr wrap="square" rtlCol="0">
            <a:spAutoFit/>
          </a:bodyPr>
          <a:lstStyle/>
          <a:p>
            <a:pPr algn="ctr"/>
            <a:r>
              <a:rPr lang="en-GB" sz="3600" b="1" dirty="0"/>
              <a:t>C</a:t>
            </a:r>
          </a:p>
        </p:txBody>
      </p:sp>
      <p:sp>
        <p:nvSpPr>
          <p:cNvPr id="5" name="TextBox 4"/>
          <p:cNvSpPr txBox="1"/>
          <p:nvPr/>
        </p:nvSpPr>
        <p:spPr>
          <a:xfrm>
            <a:off x="16561566" y="33358758"/>
            <a:ext cx="5447096" cy="4708981"/>
          </a:xfrm>
          <a:prstGeom prst="rect">
            <a:avLst/>
          </a:prstGeom>
          <a:noFill/>
          <a:ln w="38100">
            <a:solidFill>
              <a:srgbClr val="FF0000"/>
            </a:solidFill>
          </a:ln>
        </p:spPr>
        <p:txBody>
          <a:bodyPr wrap="square" rtlCol="0">
            <a:spAutoFit/>
          </a:bodyPr>
          <a:lstStyle/>
          <a:p>
            <a:pPr algn="ctr"/>
            <a:r>
              <a:rPr lang="en-GB" sz="4000" b="1" dirty="0" smtClean="0"/>
              <a:t>Total: </a:t>
            </a:r>
            <a:r>
              <a:rPr lang="en-GB" sz="4000" b="1" dirty="0" smtClean="0">
                <a:solidFill>
                  <a:srgbClr val="FF0000"/>
                </a:solidFill>
              </a:rPr>
              <a:t>5468</a:t>
            </a:r>
          </a:p>
          <a:p>
            <a:pPr algn="ctr"/>
            <a:r>
              <a:rPr lang="en-GB" sz="3600" b="1" u="sng" dirty="0" smtClean="0"/>
              <a:t>Breakdown by profession</a:t>
            </a:r>
          </a:p>
          <a:p>
            <a:pPr algn="just"/>
            <a:r>
              <a:rPr lang="en-GB" sz="2800" dirty="0" smtClean="0"/>
              <a:t>Secondary Education		25.8%</a:t>
            </a:r>
          </a:p>
          <a:p>
            <a:pPr algn="just"/>
            <a:r>
              <a:rPr lang="en-GB" sz="2800" dirty="0" smtClean="0"/>
              <a:t>Primary Education		18.5%</a:t>
            </a:r>
          </a:p>
          <a:p>
            <a:pPr algn="just"/>
            <a:r>
              <a:rPr lang="en-GB" sz="2800" dirty="0" smtClean="0"/>
              <a:t>Healthcare				13.4%</a:t>
            </a:r>
          </a:p>
          <a:p>
            <a:pPr algn="just"/>
            <a:r>
              <a:rPr lang="en-GB" sz="2800" dirty="0" smtClean="0"/>
              <a:t>Early Years Education		12.7%</a:t>
            </a:r>
          </a:p>
          <a:p>
            <a:pPr algn="just"/>
            <a:r>
              <a:rPr lang="en-GB" sz="2800" dirty="0" smtClean="0"/>
              <a:t>Other				11.4%</a:t>
            </a:r>
          </a:p>
          <a:p>
            <a:pPr algn="just"/>
            <a:r>
              <a:rPr lang="en-GB" sz="2800" dirty="0" smtClean="0"/>
              <a:t>Children’s Social Care		   9.2%</a:t>
            </a:r>
          </a:p>
          <a:p>
            <a:pPr algn="just"/>
            <a:r>
              <a:rPr lang="en-GB" sz="2800" dirty="0" smtClean="0"/>
              <a:t>Further Education		   8.5%</a:t>
            </a:r>
          </a:p>
          <a:p>
            <a:pPr algn="just"/>
            <a:r>
              <a:rPr lang="en-GB" sz="2800" dirty="0" smtClean="0"/>
              <a:t>University				   0.5%</a:t>
            </a:r>
          </a:p>
        </p:txBody>
      </p:sp>
      <p:sp>
        <p:nvSpPr>
          <p:cNvPr id="1062" name="TextBox 1061"/>
          <p:cNvSpPr txBox="1"/>
          <p:nvPr/>
        </p:nvSpPr>
        <p:spPr>
          <a:xfrm>
            <a:off x="21507765" y="23301434"/>
            <a:ext cx="4641656" cy="646331"/>
          </a:xfrm>
          <a:prstGeom prst="rect">
            <a:avLst/>
          </a:prstGeom>
          <a:noFill/>
        </p:spPr>
        <p:txBody>
          <a:bodyPr wrap="square" rtlCol="0">
            <a:spAutoFit/>
          </a:bodyPr>
          <a:lstStyle/>
          <a:p>
            <a:r>
              <a:rPr lang="en-GB" sz="3600" b="1" u="sng" dirty="0" smtClean="0"/>
              <a:t>Results and next steps</a:t>
            </a:r>
            <a:endParaRPr lang="en-GB" sz="3600" b="1" u="sng" dirty="0"/>
          </a:p>
        </p:txBody>
      </p:sp>
      <p:sp>
        <p:nvSpPr>
          <p:cNvPr id="1063" name="TextBox 1062"/>
          <p:cNvSpPr txBox="1"/>
          <p:nvPr/>
        </p:nvSpPr>
        <p:spPr>
          <a:xfrm>
            <a:off x="16333613" y="39476855"/>
            <a:ext cx="13842660" cy="5016758"/>
          </a:xfrm>
          <a:prstGeom prst="rect">
            <a:avLst/>
          </a:prstGeom>
          <a:noFill/>
        </p:spPr>
        <p:txBody>
          <a:bodyPr wrap="square" rtlCol="0">
            <a:spAutoFit/>
          </a:bodyPr>
          <a:lstStyle/>
          <a:p>
            <a:pPr algn="just"/>
            <a:r>
              <a:rPr lang="en-GB" sz="3200" dirty="0" smtClean="0"/>
              <a:t>Uptake of the free to access package has exceeded expectations, with 5468 registrations across multiple professions. Further steps are needed to maximise uptake and to increase the level of care and support offered in educational settings.</a:t>
            </a:r>
          </a:p>
          <a:p>
            <a:pPr algn="just"/>
            <a:endParaRPr lang="en-GB" sz="3200" dirty="0" smtClean="0"/>
          </a:p>
          <a:p>
            <a:pPr algn="just"/>
            <a:r>
              <a:rPr lang="en-GB" sz="3200" dirty="0" smtClean="0"/>
              <a:t>An assessment of the efficacy of the package is also required. Next year a parental satisfaction survey will be published on the various regional network Facebook pages and websites. A separate survey will be sent via Virtual College to all registered users to assess their knowledge level. Results of both of these surveys will be used </a:t>
            </a:r>
            <a:r>
              <a:rPr lang="en-GB" sz="3200" smtClean="0"/>
              <a:t>to inform future </a:t>
            </a:r>
            <a:r>
              <a:rPr lang="en-GB" sz="3200" dirty="0" smtClean="0"/>
              <a:t>package updates.</a:t>
            </a:r>
            <a:endParaRPr lang="en-GB" sz="3200" dirty="0"/>
          </a:p>
        </p:txBody>
      </p:sp>
      <p:sp>
        <p:nvSpPr>
          <p:cNvPr id="1064" name="TextBox 1063"/>
          <p:cNvSpPr txBox="1"/>
          <p:nvPr/>
        </p:nvSpPr>
        <p:spPr>
          <a:xfrm>
            <a:off x="2197086" y="3572833"/>
            <a:ext cx="27979187" cy="1384995"/>
          </a:xfrm>
          <a:prstGeom prst="rect">
            <a:avLst/>
          </a:prstGeom>
          <a:noFill/>
        </p:spPr>
        <p:txBody>
          <a:bodyPr wrap="square" rtlCol="0">
            <a:spAutoFit/>
          </a:bodyPr>
          <a:lstStyle/>
          <a:p>
            <a:pPr algn="just"/>
            <a:r>
              <a:rPr lang="en-GB" sz="2800" baseline="30000" dirty="0"/>
              <a:t>1</a:t>
            </a:r>
            <a:r>
              <a:rPr lang="en-GB" sz="2800" dirty="0" smtClean="0"/>
              <a:t>The Queen Elizabeth Hospital King’s Lynn NHS Foundation Trust, King’s Lynn. </a:t>
            </a:r>
            <a:r>
              <a:rPr lang="en-GB" sz="2800" baseline="30000" dirty="0"/>
              <a:t>2</a:t>
            </a:r>
            <a:r>
              <a:rPr lang="en-GB" sz="2800" dirty="0" smtClean="0"/>
              <a:t>The Department of Paediatrics, Cambridge University, Cambridge. </a:t>
            </a:r>
            <a:r>
              <a:rPr lang="en-GB" sz="2800" baseline="30000" dirty="0"/>
              <a:t>3</a:t>
            </a:r>
            <a:r>
              <a:rPr lang="en-GB" sz="2800" dirty="0" smtClean="0"/>
              <a:t>The North West of England Children and Young Peoples Diabetes Network. </a:t>
            </a:r>
            <a:r>
              <a:rPr lang="en-GB" sz="2800" baseline="30000" dirty="0"/>
              <a:t>4</a:t>
            </a:r>
            <a:r>
              <a:rPr lang="en-GB" sz="2800" dirty="0" smtClean="0"/>
              <a:t>Oxford University Hospitals NHS Foundation Trust, Oxford. </a:t>
            </a:r>
            <a:r>
              <a:rPr lang="en-GB" sz="2800" baseline="30000" dirty="0"/>
              <a:t>5</a:t>
            </a:r>
            <a:r>
              <a:rPr lang="en-GB" sz="2800" dirty="0" smtClean="0"/>
              <a:t>JDRF UK, London. </a:t>
            </a:r>
            <a:r>
              <a:rPr lang="en-GB" sz="2800" baseline="30000" dirty="0"/>
              <a:t>6</a:t>
            </a:r>
            <a:r>
              <a:rPr lang="en-GB" sz="2800" dirty="0" smtClean="0"/>
              <a:t>Blackpool Teaching Hospitals NHS Foundation Trust. </a:t>
            </a:r>
            <a:r>
              <a:rPr lang="en-GB" sz="2800" baseline="30000" dirty="0"/>
              <a:t>7</a:t>
            </a:r>
            <a:r>
              <a:rPr lang="en-GB" sz="2800" dirty="0" smtClean="0"/>
              <a:t>The East of England Children and Young Peoples Diabetes Network.</a:t>
            </a:r>
            <a:endParaRPr lang="en-GB" sz="2800" dirty="0"/>
          </a:p>
        </p:txBody>
      </p:sp>
    </p:spTree>
    <p:extLst>
      <p:ext uri="{BB962C8B-B14F-4D97-AF65-F5344CB8AC3E}">
        <p14:creationId xmlns:p14="http://schemas.microsoft.com/office/powerpoint/2010/main" val="294925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1253</Words>
  <Application>Microsoft Office PowerPoint</Application>
  <PresentationFormat>Custom</PresentationFormat>
  <Paragraphs>117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Thème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Héloïse Hamon</dc:creator>
  <cp:lastModifiedBy>Williams, Matt</cp:lastModifiedBy>
  <cp:revision>61</cp:revision>
  <dcterms:created xsi:type="dcterms:W3CDTF">2016-07-04T08:50:51Z</dcterms:created>
  <dcterms:modified xsi:type="dcterms:W3CDTF">2017-05-17T11:57:17Z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25bdfab1-3b51-4a52-a2e2-414d5ee117a5</vt:lpwstr>
  </property>
</Properties>
</file>