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46" r:id="rId2"/>
    <p:sldId id="541" r:id="rId3"/>
    <p:sldId id="542" r:id="rId4"/>
    <p:sldId id="543" r:id="rId5"/>
    <p:sldId id="544" r:id="rId6"/>
    <p:sldId id="54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00"/>
    <a:srgbClr val="FAC09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3842" autoAdjust="0"/>
  </p:normalViewPr>
  <p:slideViewPr>
    <p:cSldViewPr>
      <p:cViewPr varScale="1">
        <p:scale>
          <a:sx n="64" d="100"/>
          <a:sy n="64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AA90-1A1A-43E2-A4D8-21C4A7AFB0C2}" type="datetimeFigureOut">
              <a:rPr lang="en-GB" smtClean="0"/>
              <a:t>27/05/2016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B7ECF-D133-49BA-8B0E-7A5193C8F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6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GB" sz="12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82C62-D0F0-49D1-8AD1-591F850826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82C62-D0F0-49D1-8AD1-591F8508264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4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5107-8F5E-4F97-85A3-FF5D6276F7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2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5107-8F5E-4F97-85A3-FF5D6276F7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28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5107-8F5E-4F97-85A3-FF5D6276F7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0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D3602C-CEDF-420F-A010-5B1C1422828B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BBE768-D942-4FD6-BD6E-B6D3D60EFDD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1C0EE-F9A7-4B0F-803B-E4D08024BB2E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B7F811-4D5A-4B3D-A4A9-FE347F11AF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B69CB3-47FD-4D95-BFE6-6D8A09438FA7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7EB978-9C72-4C89-8D4F-40638146144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D529F1-4BD2-4FA3-9575-20745B97CE48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72E221-A5CB-496E-8A13-9A8553C1EA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7439D8-63EA-4642-94DB-68FC7B23E256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7CE57A-F123-4AAF-AE98-6E16F6E113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52FE25-5486-4214-89BC-0A8BDF590496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E4650-3AC6-495C-ACA3-8CEFDF616F5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2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7EDF8B-E4BC-45CC-B58C-9783A5172814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A5F1E1-D743-444B-8C3B-BF84F75801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E6116F-2756-4284-84FF-DE4A0E426646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78720F-7270-492A-9C61-099530B598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4D5CC2-F42A-4EA1-BC7B-B361B9F147F2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1E7BDA-C43C-41C0-9201-F66A3F5BE4E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5105A-C61B-42BC-9BB6-65A7A318AAB3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09ACC7-5E68-4DF3-B9AF-0702B15723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7A2B61-18F6-437F-AE5B-6BD3DEE4C705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6CAC9-827E-4CB0-AA51-E3DB203745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480E797-6635-4A17-AF31-1EB55D183B69}" type="datetime1">
              <a:rPr lang="en-GB"/>
              <a:pPr lvl="0"/>
              <a:t>27/05/2016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E03C0BA-30EC-4859-8B06-2852B4EF7321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Endobarrier treatment at SWBH – some real patients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patients have given permission for these images to be shared</a:t>
            </a:r>
          </a:p>
          <a:p>
            <a:r>
              <a:rPr lang="en-GB" dirty="0" smtClean="0"/>
              <a:t>They are typical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2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3372" y="4784568"/>
            <a:ext cx="4038600" cy="20113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HbA1c 12.1%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Weight 136.9 </a:t>
            </a:r>
            <a:r>
              <a:rPr lang="en-GB" sz="2000" dirty="0">
                <a:solidFill>
                  <a:srgbClr val="0070C0"/>
                </a:solidFill>
              </a:rPr>
              <a:t>kg </a:t>
            </a:r>
            <a:endParaRPr lang="en-GB" sz="2000" dirty="0" smtClean="0">
              <a:solidFill>
                <a:srgbClr val="0070C0"/>
              </a:solidFill>
            </a:endParaRPr>
          </a:p>
          <a:p>
            <a:pPr lvl="1"/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BMI 44.7 kg/m</a:t>
            </a:r>
            <a:r>
              <a:rPr lang="en-GB" sz="2000" baseline="30000" dirty="0" smtClean="0">
                <a:solidFill>
                  <a:srgbClr val="0070C0"/>
                </a:solidFill>
              </a:rPr>
              <a:t>2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4800600"/>
            <a:ext cx="4419600" cy="205740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HbA1c 7.5%</a:t>
            </a:r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Weight 115.0 kg  </a:t>
            </a:r>
          </a:p>
          <a:p>
            <a:pPr lvl="1"/>
            <a:r>
              <a:rPr lang="en-GB" sz="1600" b="1" dirty="0">
                <a:solidFill>
                  <a:srgbClr val="00B050"/>
                </a:solidFill>
              </a:rPr>
              <a:t>Weight loss 21.9 kg (48.2 pounds)</a:t>
            </a:r>
            <a:endParaRPr lang="en-GB" sz="1600" b="1" dirty="0" smtClean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BMI 37.6 kg/m</a:t>
            </a:r>
            <a:r>
              <a:rPr lang="en-GB" sz="2000" baseline="30000" dirty="0" smtClean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067"/>
            <a:ext cx="2384686" cy="449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0795"/>
            <a:ext cx="2140175" cy="463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8067"/>
            <a:ext cx="1600200" cy="448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0795"/>
            <a:ext cx="1531460" cy="463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47800" y="34290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Before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4530" y="3429000"/>
            <a:ext cx="174887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12 months After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7697" y="4872172"/>
            <a:ext cx="4038600" cy="2011363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HbA1c  9.2%</a:t>
            </a:r>
          </a:p>
          <a:p>
            <a:r>
              <a:rPr lang="en-GB" sz="2000" dirty="0" err="1" smtClean="0">
                <a:solidFill>
                  <a:srgbClr val="0070C0"/>
                </a:solidFill>
              </a:rPr>
              <a:t>Wt</a:t>
            </a:r>
            <a:r>
              <a:rPr lang="en-GB" sz="2000" dirty="0" smtClean="0">
                <a:solidFill>
                  <a:srgbClr val="0070C0"/>
                </a:solidFill>
              </a:rPr>
              <a:t> = 105.6 </a:t>
            </a:r>
            <a:r>
              <a:rPr lang="en-GB" sz="2000" dirty="0">
                <a:solidFill>
                  <a:srgbClr val="0070C0"/>
                </a:solidFill>
              </a:rPr>
              <a:t>kg </a:t>
            </a:r>
            <a:endParaRPr lang="en-GB" sz="2000" dirty="0" smtClean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BMI </a:t>
            </a:r>
            <a:r>
              <a:rPr lang="en-GB" sz="2000" dirty="0">
                <a:solidFill>
                  <a:srgbClr val="0070C0"/>
                </a:solidFill>
              </a:rPr>
              <a:t>= 35.3 </a:t>
            </a:r>
            <a:r>
              <a:rPr lang="en-GB" sz="2000" dirty="0" smtClean="0">
                <a:solidFill>
                  <a:srgbClr val="0070C0"/>
                </a:solidFill>
              </a:rPr>
              <a:t>kg/m</a:t>
            </a:r>
            <a:r>
              <a:rPr lang="en-GB" sz="2000" baseline="30000" dirty="0" smtClean="0">
                <a:solidFill>
                  <a:srgbClr val="0070C0"/>
                </a:solidFill>
              </a:rPr>
              <a:t>2</a:t>
            </a:r>
          </a:p>
          <a:p>
            <a:pPr lvl="1"/>
            <a:endParaRPr lang="en-GB" sz="1600" baseline="30000" dirty="0" smtClean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Insulin 100 units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070C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724400" y="4881831"/>
            <a:ext cx="4038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70C0"/>
                </a:solidFill>
              </a:rPr>
              <a:t>HbA1c 5.8%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Weight 80.0 kg </a:t>
            </a:r>
          </a:p>
          <a:p>
            <a:pPr lvl="1"/>
            <a:r>
              <a:rPr lang="en-GB" sz="1600" b="1" dirty="0">
                <a:solidFill>
                  <a:srgbClr val="00B050"/>
                </a:solidFill>
              </a:rPr>
              <a:t>Weight loss </a:t>
            </a:r>
            <a:r>
              <a:rPr lang="en-GB" sz="1600" b="1" dirty="0" smtClean="0">
                <a:solidFill>
                  <a:srgbClr val="00B050"/>
                </a:solidFill>
              </a:rPr>
              <a:t>25.6 </a:t>
            </a:r>
            <a:r>
              <a:rPr lang="en-GB" sz="1600" b="1" dirty="0">
                <a:solidFill>
                  <a:srgbClr val="00B050"/>
                </a:solidFill>
              </a:rPr>
              <a:t>kg </a:t>
            </a:r>
            <a:r>
              <a:rPr lang="en-GB" sz="1600" b="1" dirty="0" smtClean="0">
                <a:solidFill>
                  <a:srgbClr val="00B050"/>
                </a:solidFill>
              </a:rPr>
              <a:t>(56.3 </a:t>
            </a:r>
            <a:r>
              <a:rPr lang="en-GB" sz="1600" b="1" dirty="0">
                <a:solidFill>
                  <a:srgbClr val="00B050"/>
                </a:solidFill>
              </a:rPr>
              <a:t>pounds)</a:t>
            </a:r>
            <a:endParaRPr lang="en-GB" sz="1600" b="1" dirty="0" smtClean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BMI 26.7 kg/m</a:t>
            </a:r>
            <a:r>
              <a:rPr lang="en-GB" sz="2000" baseline="30000" dirty="0" smtClean="0">
                <a:solidFill>
                  <a:srgbClr val="0070C0"/>
                </a:solidFill>
              </a:rPr>
              <a:t>2</a:t>
            </a:r>
          </a:p>
          <a:p>
            <a:r>
              <a:rPr lang="en-GB" sz="2000" b="1" dirty="0" smtClean="0">
                <a:solidFill>
                  <a:srgbClr val="00B050"/>
                </a:solidFill>
              </a:rPr>
              <a:t>Insulin no longer required</a:t>
            </a:r>
            <a:endParaRPr lang="en-GB" sz="2000" b="1" dirty="0" smtClean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04" y="43824"/>
            <a:ext cx="2626283" cy="460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824"/>
            <a:ext cx="1744584" cy="460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0" y="34290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Before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671325" cy="47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560" y="-29468"/>
            <a:ext cx="1348439" cy="483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60062" y="3364468"/>
            <a:ext cx="174887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12 months After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770437"/>
            <a:ext cx="4038600" cy="2011363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HbA1c = 7.7%</a:t>
            </a:r>
          </a:p>
          <a:p>
            <a:r>
              <a:rPr lang="en-GB" sz="2000" dirty="0" err="1" smtClean="0">
                <a:solidFill>
                  <a:srgbClr val="0070C0"/>
                </a:solidFill>
              </a:rPr>
              <a:t>Wt</a:t>
            </a:r>
            <a:r>
              <a:rPr lang="en-GB" sz="2000" dirty="0" smtClean="0">
                <a:solidFill>
                  <a:srgbClr val="0070C0"/>
                </a:solidFill>
              </a:rPr>
              <a:t> = 86.6 </a:t>
            </a:r>
            <a:r>
              <a:rPr lang="en-GB" sz="2000" dirty="0">
                <a:solidFill>
                  <a:srgbClr val="0070C0"/>
                </a:solidFill>
              </a:rPr>
              <a:t>kg </a:t>
            </a:r>
            <a:endParaRPr lang="en-GB" sz="2000" dirty="0" smtClean="0">
              <a:solidFill>
                <a:srgbClr val="0070C0"/>
              </a:solidFill>
            </a:endParaRPr>
          </a:p>
          <a:p>
            <a:pPr lvl="1"/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BMI </a:t>
            </a:r>
            <a:r>
              <a:rPr lang="en-GB" sz="2000" dirty="0">
                <a:solidFill>
                  <a:srgbClr val="0070C0"/>
                </a:solidFill>
              </a:rPr>
              <a:t>= 35.1 </a:t>
            </a:r>
            <a:r>
              <a:rPr lang="en-GB" sz="2000" dirty="0" smtClean="0">
                <a:solidFill>
                  <a:srgbClr val="0070C0"/>
                </a:solidFill>
              </a:rPr>
              <a:t>kg/m</a:t>
            </a:r>
            <a:r>
              <a:rPr lang="en-GB" sz="2000" baseline="30000" dirty="0" smtClean="0">
                <a:solidFill>
                  <a:srgbClr val="0070C0"/>
                </a:solidFill>
              </a:rPr>
              <a:t>2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Obstructive sleep apnoea requiring CPAP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4800600"/>
            <a:ext cx="4038600" cy="205740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HbA1c = 6.1%</a:t>
            </a:r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Wt </a:t>
            </a:r>
            <a:r>
              <a:rPr lang="en-GB" sz="2000" dirty="0">
                <a:solidFill>
                  <a:srgbClr val="0070C0"/>
                </a:solidFill>
              </a:rPr>
              <a:t>= </a:t>
            </a:r>
            <a:r>
              <a:rPr lang="en-GB" sz="2000" dirty="0" smtClean="0">
                <a:solidFill>
                  <a:srgbClr val="0070C0"/>
                </a:solidFill>
              </a:rPr>
              <a:t>65.6 </a:t>
            </a:r>
            <a:r>
              <a:rPr lang="en-GB" sz="2000" dirty="0">
                <a:solidFill>
                  <a:srgbClr val="0070C0"/>
                </a:solidFill>
              </a:rPr>
              <a:t>kg </a:t>
            </a:r>
          </a:p>
          <a:p>
            <a:pPr lvl="1"/>
            <a:r>
              <a:rPr lang="en-GB" sz="1600" b="1" dirty="0" smtClean="0">
                <a:solidFill>
                  <a:srgbClr val="00B050"/>
                </a:solidFill>
              </a:rPr>
              <a:t>weight loss = 21.0kg (46.2 pounds)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BMI </a:t>
            </a:r>
            <a:r>
              <a:rPr lang="en-GB" sz="2000" dirty="0">
                <a:solidFill>
                  <a:srgbClr val="0070C0"/>
                </a:solidFill>
              </a:rPr>
              <a:t>= 26.2 </a:t>
            </a:r>
            <a:r>
              <a:rPr lang="en-GB" sz="2000" dirty="0" smtClean="0">
                <a:solidFill>
                  <a:srgbClr val="0070C0"/>
                </a:solidFill>
              </a:rPr>
              <a:t>kg/m</a:t>
            </a:r>
            <a:r>
              <a:rPr lang="en-GB" sz="2000" baseline="30000" dirty="0" smtClean="0">
                <a:solidFill>
                  <a:srgbClr val="0070C0"/>
                </a:solidFill>
              </a:rPr>
              <a:t>2 </a:t>
            </a:r>
          </a:p>
          <a:p>
            <a:r>
              <a:rPr lang="en-GB" sz="2000" b="1" dirty="0" smtClean="0">
                <a:solidFill>
                  <a:srgbClr val="00B050"/>
                </a:solidFill>
              </a:rPr>
              <a:t>CPAP no longer required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r="28524"/>
          <a:stretch/>
        </p:blipFill>
        <p:spPr bwMode="auto">
          <a:xfrm>
            <a:off x="1184856" y="0"/>
            <a:ext cx="193934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9" r="17957"/>
          <a:stretch/>
        </p:blipFill>
        <p:spPr bwMode="auto">
          <a:xfrm>
            <a:off x="5715000" y="-26444"/>
            <a:ext cx="2756079" cy="470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34290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Before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4530" y="3429000"/>
            <a:ext cx="174887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12 months After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4724400"/>
            <a:ext cx="4038600" cy="2286000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HbA1c = 9.1%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Wt = </a:t>
            </a:r>
            <a:r>
              <a:rPr lang="en-GB" sz="1600" dirty="0">
                <a:solidFill>
                  <a:srgbClr val="0070C0"/>
                </a:solidFill>
              </a:rPr>
              <a:t>116.4 kg </a:t>
            </a:r>
            <a:endParaRPr lang="en-GB" sz="1600" dirty="0" smtClean="0">
              <a:solidFill>
                <a:srgbClr val="0070C0"/>
              </a:solidFill>
            </a:endParaRPr>
          </a:p>
          <a:p>
            <a:pPr lvl="1"/>
            <a:endParaRPr lang="en-GB" sz="1200" dirty="0" smtClean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BMI </a:t>
            </a:r>
            <a:r>
              <a:rPr lang="en-GB" sz="1600" dirty="0">
                <a:solidFill>
                  <a:srgbClr val="0070C0"/>
                </a:solidFill>
              </a:rPr>
              <a:t>= </a:t>
            </a:r>
            <a:r>
              <a:rPr lang="en-GB" sz="1600" dirty="0" smtClean="0">
                <a:solidFill>
                  <a:srgbClr val="0070C0"/>
                </a:solidFill>
              </a:rPr>
              <a:t>38.0 kg/m</a:t>
            </a:r>
            <a:r>
              <a:rPr lang="en-GB" sz="1600" baseline="30000" dirty="0" smtClean="0">
                <a:solidFill>
                  <a:srgbClr val="0070C0"/>
                </a:solidFill>
              </a:rPr>
              <a:t>2</a:t>
            </a:r>
            <a:endParaRPr lang="en-GB" sz="1600" baseline="30000" dirty="0">
              <a:solidFill>
                <a:srgbClr val="0070C0"/>
              </a:solidFill>
            </a:endParaRPr>
          </a:p>
          <a:p>
            <a:r>
              <a:rPr lang="en-GB" sz="1600" dirty="0" smtClean="0">
                <a:solidFill>
                  <a:srgbClr val="0070C0"/>
                </a:solidFill>
              </a:rPr>
              <a:t>Insulin 26 units daily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Idiopathic interstitial pneumonitis requiring ambulatory oxygen therapy</a:t>
            </a:r>
            <a:endParaRPr lang="en-GB" sz="1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3" r="23466"/>
          <a:stretch/>
        </p:blipFill>
        <p:spPr bwMode="auto">
          <a:xfrm>
            <a:off x="6279523" y="37563"/>
            <a:ext cx="189319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5" t="4874" r="14531"/>
          <a:stretch/>
        </p:blipFill>
        <p:spPr bwMode="auto">
          <a:xfrm>
            <a:off x="785611" y="-60727"/>
            <a:ext cx="2962141" cy="479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34290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Before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4530" y="3429000"/>
            <a:ext cx="174887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12 months After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105400" y="4724400"/>
            <a:ext cx="403860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r>
              <a:rPr lang="en-GB" sz="1600" dirty="0" smtClean="0">
                <a:solidFill>
                  <a:srgbClr val="0070C0"/>
                </a:solidFill>
              </a:rPr>
              <a:t>HbA1c = 6.6%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Wt = 88 kg </a:t>
            </a:r>
          </a:p>
          <a:p>
            <a:pPr lvl="1"/>
            <a:r>
              <a:rPr lang="en-GB" sz="1200" b="1" dirty="0" smtClean="0">
                <a:solidFill>
                  <a:srgbClr val="00B050"/>
                </a:solidFill>
              </a:rPr>
              <a:t>Weight loss 28.4 kg (62.5 pounds)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BMI = 28.8 kg/m</a:t>
            </a:r>
            <a:r>
              <a:rPr lang="en-GB" sz="1600" baseline="30000" dirty="0" smtClean="0">
                <a:solidFill>
                  <a:srgbClr val="0070C0"/>
                </a:solidFill>
              </a:rPr>
              <a:t>2</a:t>
            </a:r>
          </a:p>
          <a:p>
            <a:r>
              <a:rPr lang="en-GB" sz="1600" b="1" dirty="0">
                <a:solidFill>
                  <a:srgbClr val="00B050"/>
                </a:solidFill>
              </a:rPr>
              <a:t>Insulin no longer </a:t>
            </a:r>
            <a:r>
              <a:rPr lang="en-GB" sz="1600" b="1" dirty="0" smtClean="0">
                <a:solidFill>
                  <a:srgbClr val="00B050"/>
                </a:solidFill>
              </a:rPr>
              <a:t>required</a:t>
            </a:r>
          </a:p>
          <a:p>
            <a:r>
              <a:rPr lang="en-GB" sz="1600" b="1" dirty="0">
                <a:solidFill>
                  <a:srgbClr val="00B050"/>
                </a:solidFill>
              </a:rPr>
              <a:t>Ambulatory oxygen therapy no longer required</a:t>
            </a:r>
          </a:p>
        </p:txBody>
      </p:sp>
    </p:spTree>
    <p:extLst>
      <p:ext uri="{BB962C8B-B14F-4D97-AF65-F5344CB8AC3E}">
        <p14:creationId xmlns:p14="http://schemas.microsoft.com/office/powerpoint/2010/main" val="13546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4800600"/>
            <a:ext cx="4038600" cy="20113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HbA1c = 8.6%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Wt = 82.9 </a:t>
            </a:r>
            <a:r>
              <a:rPr lang="en-GB" sz="2000" dirty="0">
                <a:solidFill>
                  <a:srgbClr val="0070C0"/>
                </a:solidFill>
              </a:rPr>
              <a:t>kg </a:t>
            </a:r>
            <a:endParaRPr lang="en-GB" sz="2000" dirty="0" smtClean="0">
              <a:solidFill>
                <a:srgbClr val="0070C0"/>
              </a:solidFill>
            </a:endParaRPr>
          </a:p>
          <a:p>
            <a:pPr lvl="1"/>
            <a:endParaRPr lang="en-GB" sz="1600" dirty="0" smtClean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BMI </a:t>
            </a:r>
            <a:r>
              <a:rPr lang="en-GB" sz="2000" dirty="0">
                <a:solidFill>
                  <a:srgbClr val="0070C0"/>
                </a:solidFill>
              </a:rPr>
              <a:t>= 33.6 </a:t>
            </a:r>
            <a:r>
              <a:rPr lang="en-GB" sz="2000" dirty="0" smtClean="0">
                <a:solidFill>
                  <a:srgbClr val="0070C0"/>
                </a:solidFill>
              </a:rPr>
              <a:t>kg/m</a:t>
            </a:r>
            <a:r>
              <a:rPr lang="en-GB" sz="2000" baseline="30000" dirty="0" smtClean="0">
                <a:solidFill>
                  <a:srgbClr val="0070C0"/>
                </a:solidFill>
              </a:rPr>
              <a:t>2 </a:t>
            </a:r>
            <a:r>
              <a:rPr lang="en-GB" sz="2000" b="1" dirty="0" smtClean="0">
                <a:solidFill>
                  <a:srgbClr val="FF0000"/>
                </a:solidFill>
              </a:rPr>
              <a:t>(Obese BMI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  <a:endParaRPr lang="en-GB" sz="2000" baseline="30000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4800600"/>
            <a:ext cx="4038600" cy="20574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HbA1c = 6.8%</a:t>
            </a:r>
          </a:p>
          <a:p>
            <a:r>
              <a:rPr lang="en-GB" sz="2000" dirty="0" smtClean="0">
                <a:solidFill>
                  <a:srgbClr val="0070C0"/>
                </a:solidFill>
              </a:rPr>
              <a:t>Wt = 62.2 kg </a:t>
            </a:r>
          </a:p>
          <a:p>
            <a:pPr lvl="1"/>
            <a:r>
              <a:rPr lang="en-GB" sz="1600" b="1" dirty="0">
                <a:solidFill>
                  <a:srgbClr val="00B050"/>
                </a:solidFill>
              </a:rPr>
              <a:t>Weight loss </a:t>
            </a:r>
            <a:r>
              <a:rPr lang="en-GB" sz="1600" b="1" dirty="0" smtClean="0">
                <a:solidFill>
                  <a:srgbClr val="00B050"/>
                </a:solidFill>
              </a:rPr>
              <a:t>20.7 </a:t>
            </a:r>
            <a:r>
              <a:rPr lang="en-GB" sz="1600" b="1" dirty="0">
                <a:solidFill>
                  <a:srgbClr val="00B050"/>
                </a:solidFill>
              </a:rPr>
              <a:t>kg </a:t>
            </a:r>
            <a:r>
              <a:rPr lang="en-GB" sz="1600" b="1" dirty="0" smtClean="0">
                <a:solidFill>
                  <a:srgbClr val="00B050"/>
                </a:solidFill>
              </a:rPr>
              <a:t>(45.5 </a:t>
            </a:r>
            <a:r>
              <a:rPr lang="en-GB" sz="1600" b="1" dirty="0">
                <a:solidFill>
                  <a:srgbClr val="00B050"/>
                </a:solidFill>
              </a:rPr>
              <a:t>pounds)</a:t>
            </a:r>
            <a:endParaRPr lang="en-GB" sz="1600" b="1" dirty="0" smtClean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BMI </a:t>
            </a:r>
            <a:r>
              <a:rPr lang="en-GB" sz="2000" dirty="0">
                <a:solidFill>
                  <a:srgbClr val="0070C0"/>
                </a:solidFill>
              </a:rPr>
              <a:t>= 24.7 </a:t>
            </a:r>
            <a:r>
              <a:rPr lang="en-GB" sz="2000" dirty="0" smtClean="0">
                <a:solidFill>
                  <a:srgbClr val="0070C0"/>
                </a:solidFill>
              </a:rPr>
              <a:t>kg/m</a:t>
            </a:r>
            <a:r>
              <a:rPr lang="en-GB" sz="2000" baseline="30000" dirty="0" smtClean="0">
                <a:solidFill>
                  <a:srgbClr val="0070C0"/>
                </a:solidFill>
              </a:rPr>
              <a:t>2 </a:t>
            </a:r>
            <a:r>
              <a:rPr lang="en-GB" sz="2000" b="1" dirty="0" smtClean="0">
                <a:solidFill>
                  <a:srgbClr val="00B050"/>
                </a:solidFill>
              </a:rPr>
              <a:t>(Normal BMI)</a:t>
            </a:r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9" name="Picture 8" descr="H:\My Documents\ABCD\On line audits\endobarrier\non study endobarriers\before and after pics\_DSC26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52" y="8586"/>
            <a:ext cx="3078965" cy="46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:\My Documents\ABCD\On line audits\endobarrier\non study endobarriers\before and after pics\_DSC67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72" y="152399"/>
            <a:ext cx="3050144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3429000"/>
            <a:ext cx="1676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Before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429000"/>
            <a:ext cx="174887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12 months After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28333</TotalTime>
  <Words>242</Words>
  <Application>Microsoft Office PowerPoint</Application>
  <PresentationFormat>On-screen Show (4:3)</PresentationFormat>
  <Paragraphs>68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Endobarrier treatment at SWBH – some real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                  Diabesity</dc:title>
  <dc:creator>piya</dc:creator>
  <cp:lastModifiedBy>Ryder.Bob</cp:lastModifiedBy>
  <cp:revision>590</cp:revision>
  <dcterms:created xsi:type="dcterms:W3CDTF">2012-10-20T22:22:34Z</dcterms:created>
  <dcterms:modified xsi:type="dcterms:W3CDTF">2016-05-27T14:09:18Z</dcterms:modified>
</cp:coreProperties>
</file>