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9975" cy="42808525"/>
  <p:notesSz cx="6797675" cy="9926638"/>
  <p:defaultTextStyle>
    <a:defPPr>
      <a:defRPr lang="en-US"/>
    </a:defPPr>
    <a:lvl1pPr marL="0" algn="l" defTabSz="4174857" rtl="0" eaLnBrk="1" latinLnBrk="0" hangingPunct="1">
      <a:defRPr sz="8300" kern="1200">
        <a:solidFill>
          <a:schemeClr val="tx1"/>
        </a:solidFill>
        <a:latin typeface="+mn-lt"/>
        <a:ea typeface="+mn-ea"/>
        <a:cs typeface="+mn-cs"/>
      </a:defRPr>
    </a:lvl1pPr>
    <a:lvl2pPr marL="2087429" algn="l" defTabSz="4174857" rtl="0" eaLnBrk="1" latinLnBrk="0" hangingPunct="1">
      <a:defRPr sz="8300" kern="1200">
        <a:solidFill>
          <a:schemeClr val="tx1"/>
        </a:solidFill>
        <a:latin typeface="+mn-lt"/>
        <a:ea typeface="+mn-ea"/>
        <a:cs typeface="+mn-cs"/>
      </a:defRPr>
    </a:lvl2pPr>
    <a:lvl3pPr marL="4174857" algn="l" defTabSz="4174857" rtl="0" eaLnBrk="1" latinLnBrk="0" hangingPunct="1">
      <a:defRPr sz="8300" kern="1200">
        <a:solidFill>
          <a:schemeClr val="tx1"/>
        </a:solidFill>
        <a:latin typeface="+mn-lt"/>
        <a:ea typeface="+mn-ea"/>
        <a:cs typeface="+mn-cs"/>
      </a:defRPr>
    </a:lvl3pPr>
    <a:lvl4pPr marL="6262286" algn="l" defTabSz="4174857" rtl="0" eaLnBrk="1" latinLnBrk="0" hangingPunct="1">
      <a:defRPr sz="8300" kern="1200">
        <a:solidFill>
          <a:schemeClr val="tx1"/>
        </a:solidFill>
        <a:latin typeface="+mn-lt"/>
        <a:ea typeface="+mn-ea"/>
        <a:cs typeface="+mn-cs"/>
      </a:defRPr>
    </a:lvl4pPr>
    <a:lvl5pPr marL="8349715" algn="l" defTabSz="4174857" rtl="0" eaLnBrk="1" latinLnBrk="0" hangingPunct="1">
      <a:defRPr sz="8300" kern="1200">
        <a:solidFill>
          <a:schemeClr val="tx1"/>
        </a:solidFill>
        <a:latin typeface="+mn-lt"/>
        <a:ea typeface="+mn-ea"/>
        <a:cs typeface="+mn-cs"/>
      </a:defRPr>
    </a:lvl5pPr>
    <a:lvl6pPr marL="10437143" algn="l" defTabSz="4174857" rtl="0" eaLnBrk="1" latinLnBrk="0" hangingPunct="1">
      <a:defRPr sz="8300" kern="1200">
        <a:solidFill>
          <a:schemeClr val="tx1"/>
        </a:solidFill>
        <a:latin typeface="+mn-lt"/>
        <a:ea typeface="+mn-ea"/>
        <a:cs typeface="+mn-cs"/>
      </a:defRPr>
    </a:lvl6pPr>
    <a:lvl7pPr marL="12524572" algn="l" defTabSz="4174857" rtl="0" eaLnBrk="1" latinLnBrk="0" hangingPunct="1">
      <a:defRPr sz="8300" kern="1200">
        <a:solidFill>
          <a:schemeClr val="tx1"/>
        </a:solidFill>
        <a:latin typeface="+mn-lt"/>
        <a:ea typeface="+mn-ea"/>
        <a:cs typeface="+mn-cs"/>
      </a:defRPr>
    </a:lvl7pPr>
    <a:lvl8pPr marL="14612000" algn="l" defTabSz="4174857" rtl="0" eaLnBrk="1" latinLnBrk="0" hangingPunct="1">
      <a:defRPr sz="8300" kern="1200">
        <a:solidFill>
          <a:schemeClr val="tx1"/>
        </a:solidFill>
        <a:latin typeface="+mn-lt"/>
        <a:ea typeface="+mn-ea"/>
        <a:cs typeface="+mn-cs"/>
      </a:defRPr>
    </a:lvl8pPr>
    <a:lvl9pPr marL="16699429" algn="l" defTabSz="4174857" rtl="0" eaLnBrk="1" latinLnBrk="0" hangingPunct="1">
      <a:defRPr sz="8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2D91"/>
    <a:srgbClr val="00A2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32" autoAdjust="0"/>
  </p:normalViewPr>
  <p:slideViewPr>
    <p:cSldViewPr>
      <p:cViewPr>
        <p:scale>
          <a:sx n="30" d="100"/>
          <a:sy n="30" d="100"/>
        </p:scale>
        <p:origin x="-612" y="2106"/>
      </p:cViewPr>
      <p:guideLst>
        <p:guide orient="horz" pos="13483"/>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clayton\Desktop\ECHNO%20sta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clayton\Desktop\ECHNO%20sta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clayton\Desktop\Dietitian%20ECHNO%20sta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clayton\Desktop\ECHNO%20sta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800" dirty="0"/>
              <a:t>Nutrition Nurse </a:t>
            </a:r>
            <a:r>
              <a:rPr lang="en-US" sz="2800" dirty="0" smtClean="0"/>
              <a:t>Interventions</a:t>
            </a:r>
            <a:endParaRPr lang="en-US" sz="2800" dirty="0"/>
          </a:p>
        </c:rich>
      </c:tx>
      <c:layout>
        <c:manualLayout>
          <c:xMode val="edge"/>
          <c:yMode val="edge"/>
          <c:x val="0.26955569027280241"/>
          <c:y val="0"/>
        </c:manualLayout>
      </c:layout>
      <c:overlay val="0"/>
    </c:title>
    <c:autoTitleDeleted val="0"/>
    <c:plotArea>
      <c:layout/>
      <c:barChart>
        <c:barDir val="col"/>
        <c:grouping val="clustered"/>
        <c:varyColors val="0"/>
        <c:ser>
          <c:idx val="0"/>
          <c:order val="0"/>
          <c:spPr>
            <a:solidFill>
              <a:srgbClr val="582D91"/>
            </a:solidFill>
            <a:ln>
              <a:noFill/>
            </a:ln>
          </c:spPr>
          <c:invertIfNegative val="0"/>
          <c:cat>
            <c:strRef>
              <c:f>Sheet1!$A$8:$A$11</c:f>
              <c:strCache>
                <c:ptCount val="4"/>
                <c:pt idx="0">
                  <c:v>Tube removals</c:v>
                </c:pt>
                <c:pt idx="1">
                  <c:v>Site complications (infections and hyper granulation)</c:v>
                </c:pt>
                <c:pt idx="2">
                  <c:v>Tube repairs</c:v>
                </c:pt>
                <c:pt idx="3">
                  <c:v>Tube changes</c:v>
                </c:pt>
              </c:strCache>
            </c:strRef>
          </c:cat>
          <c:val>
            <c:numRef>
              <c:f>Sheet1!$B$8:$B$11</c:f>
              <c:numCache>
                <c:formatCode>General</c:formatCode>
                <c:ptCount val="4"/>
                <c:pt idx="0">
                  <c:v>22</c:v>
                </c:pt>
                <c:pt idx="1">
                  <c:v>20</c:v>
                </c:pt>
                <c:pt idx="2">
                  <c:v>10</c:v>
                </c:pt>
                <c:pt idx="3">
                  <c:v>8</c:v>
                </c:pt>
              </c:numCache>
            </c:numRef>
          </c:val>
        </c:ser>
        <c:dLbls>
          <c:showLegendKey val="0"/>
          <c:showVal val="0"/>
          <c:showCatName val="0"/>
          <c:showSerName val="0"/>
          <c:showPercent val="0"/>
          <c:showBubbleSize val="0"/>
        </c:dLbls>
        <c:gapWidth val="150"/>
        <c:axId val="82539264"/>
        <c:axId val="82540800"/>
      </c:barChart>
      <c:catAx>
        <c:axId val="82539264"/>
        <c:scaling>
          <c:orientation val="minMax"/>
        </c:scaling>
        <c:delete val="0"/>
        <c:axPos val="b"/>
        <c:majorTickMark val="none"/>
        <c:minorTickMark val="none"/>
        <c:tickLblPos val="nextTo"/>
        <c:txPr>
          <a:bodyPr/>
          <a:lstStyle/>
          <a:p>
            <a:pPr>
              <a:defRPr sz="1800"/>
            </a:pPr>
            <a:endParaRPr lang="en-US"/>
          </a:p>
        </c:txPr>
        <c:crossAx val="82540800"/>
        <c:crosses val="autoZero"/>
        <c:auto val="1"/>
        <c:lblAlgn val="ctr"/>
        <c:lblOffset val="100"/>
        <c:noMultiLvlLbl val="0"/>
      </c:catAx>
      <c:valAx>
        <c:axId val="82540800"/>
        <c:scaling>
          <c:orientation val="minMax"/>
        </c:scaling>
        <c:delete val="0"/>
        <c:axPos val="l"/>
        <c:majorGridlines/>
        <c:numFmt formatCode="General" sourceLinked="1"/>
        <c:majorTickMark val="none"/>
        <c:minorTickMark val="none"/>
        <c:tickLblPos val="nextTo"/>
        <c:txPr>
          <a:bodyPr/>
          <a:lstStyle/>
          <a:p>
            <a:pPr>
              <a:defRPr sz="1800"/>
            </a:pPr>
            <a:endParaRPr lang="en-US"/>
          </a:p>
        </c:txPr>
        <c:crossAx val="82539264"/>
        <c:crosses val="autoZero"/>
        <c:crossBetween val="between"/>
      </c:val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GB" sz="2800"/>
              <a:t>Patient Co-ordinator Interventions</a:t>
            </a:r>
          </a:p>
        </c:rich>
      </c:tx>
      <c:layout/>
      <c:overlay val="0"/>
    </c:title>
    <c:autoTitleDeleted val="0"/>
    <c:plotArea>
      <c:layout/>
      <c:barChart>
        <c:barDir val="col"/>
        <c:grouping val="clustered"/>
        <c:varyColors val="0"/>
        <c:ser>
          <c:idx val="0"/>
          <c:order val="0"/>
          <c:spPr>
            <a:solidFill>
              <a:srgbClr val="00A246"/>
            </a:solidFill>
          </c:spPr>
          <c:invertIfNegative val="0"/>
          <c:cat>
            <c:strRef>
              <c:f>Sheet1!$A$14:$A$15</c:f>
              <c:strCache>
                <c:ptCount val="2"/>
                <c:pt idx="0">
                  <c:v>Smoking cessation</c:v>
                </c:pt>
                <c:pt idx="1">
                  <c:v>Macmillan Grant and financial advice</c:v>
                </c:pt>
              </c:strCache>
            </c:strRef>
          </c:cat>
          <c:val>
            <c:numRef>
              <c:f>Sheet1!$B$14:$B$15</c:f>
              <c:numCache>
                <c:formatCode>General</c:formatCode>
                <c:ptCount val="2"/>
                <c:pt idx="0">
                  <c:v>5</c:v>
                </c:pt>
                <c:pt idx="1">
                  <c:v>7</c:v>
                </c:pt>
              </c:numCache>
            </c:numRef>
          </c:val>
        </c:ser>
        <c:dLbls>
          <c:showLegendKey val="0"/>
          <c:showVal val="0"/>
          <c:showCatName val="0"/>
          <c:showSerName val="0"/>
          <c:showPercent val="0"/>
          <c:showBubbleSize val="0"/>
        </c:dLbls>
        <c:gapWidth val="150"/>
        <c:axId val="82556800"/>
        <c:axId val="82558336"/>
      </c:barChart>
      <c:catAx>
        <c:axId val="82556800"/>
        <c:scaling>
          <c:orientation val="minMax"/>
        </c:scaling>
        <c:delete val="0"/>
        <c:axPos val="b"/>
        <c:majorTickMark val="none"/>
        <c:minorTickMark val="none"/>
        <c:tickLblPos val="nextTo"/>
        <c:txPr>
          <a:bodyPr/>
          <a:lstStyle/>
          <a:p>
            <a:pPr>
              <a:defRPr sz="1800"/>
            </a:pPr>
            <a:endParaRPr lang="en-US"/>
          </a:p>
        </c:txPr>
        <c:crossAx val="82558336"/>
        <c:crosses val="autoZero"/>
        <c:auto val="1"/>
        <c:lblAlgn val="ctr"/>
        <c:lblOffset val="100"/>
        <c:noMultiLvlLbl val="0"/>
      </c:catAx>
      <c:valAx>
        <c:axId val="82558336"/>
        <c:scaling>
          <c:orientation val="minMax"/>
        </c:scaling>
        <c:delete val="0"/>
        <c:axPos val="l"/>
        <c:majorGridlines>
          <c:spPr>
            <a:ln>
              <a:solidFill>
                <a:schemeClr val="tx1"/>
              </a:solidFill>
            </a:ln>
          </c:spPr>
        </c:majorGridlines>
        <c:numFmt formatCode="General" sourceLinked="1"/>
        <c:majorTickMark val="none"/>
        <c:minorTickMark val="none"/>
        <c:tickLblPos val="nextTo"/>
        <c:crossAx val="82556800"/>
        <c:crosses val="autoZero"/>
        <c:crossBetween val="between"/>
      </c:valAx>
    </c:plotArea>
    <c:plotVisOnly val="1"/>
    <c:dispBlanksAs val="gap"/>
    <c:showDLblsOverMax val="0"/>
  </c:chart>
  <c:spPr>
    <a:ln>
      <a:noFill/>
    </a:ln>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a:lstStyle/>
          <a:p>
            <a:pPr>
              <a:defRPr sz="2800"/>
            </a:pPr>
            <a:r>
              <a:rPr lang="en-GB" sz="2800"/>
              <a:t>Dietetic Interventions</a:t>
            </a:r>
          </a:p>
        </c:rich>
      </c:tx>
      <c:layout/>
      <c:overlay val="0"/>
    </c:title>
    <c:autoTitleDeleted val="0"/>
    <c:plotArea>
      <c:layout/>
      <c:barChart>
        <c:barDir val="col"/>
        <c:grouping val="clustered"/>
        <c:varyColors val="0"/>
        <c:ser>
          <c:idx val="0"/>
          <c:order val="0"/>
          <c:spPr>
            <a:solidFill>
              <a:srgbClr val="00A246"/>
            </a:solidFill>
          </c:spPr>
          <c:invertIfNegative val="0"/>
          <c:cat>
            <c:strRef>
              <c:f>'Raw data'!$U$13:$AA$13</c:f>
              <c:strCache>
                <c:ptCount val="7"/>
                <c:pt idx="0">
                  <c:v>Healthy Eating</c:v>
                </c:pt>
                <c:pt idx="1">
                  <c:v>Oral Nutritional Support</c:v>
                </c:pt>
                <c:pt idx="2">
                  <c:v>Enteral feeding</c:v>
                </c:pt>
                <c:pt idx="3">
                  <c:v>Texture modification</c:v>
                </c:pt>
                <c:pt idx="4">
                  <c:v>Weight Reduction</c:v>
                </c:pt>
                <c:pt idx="5">
                  <c:v>Other</c:v>
                </c:pt>
                <c:pt idx="6">
                  <c:v>Diabetes</c:v>
                </c:pt>
              </c:strCache>
            </c:strRef>
          </c:cat>
          <c:val>
            <c:numRef>
              <c:f>'Raw data'!$U$206:$AA$206</c:f>
              <c:numCache>
                <c:formatCode>General</c:formatCode>
                <c:ptCount val="7"/>
                <c:pt idx="0">
                  <c:v>66</c:v>
                </c:pt>
                <c:pt idx="1">
                  <c:v>37</c:v>
                </c:pt>
                <c:pt idx="2">
                  <c:v>36</c:v>
                </c:pt>
                <c:pt idx="3">
                  <c:v>23</c:v>
                </c:pt>
                <c:pt idx="4">
                  <c:v>11</c:v>
                </c:pt>
                <c:pt idx="5">
                  <c:v>7</c:v>
                </c:pt>
                <c:pt idx="6">
                  <c:v>6</c:v>
                </c:pt>
              </c:numCache>
            </c:numRef>
          </c:val>
        </c:ser>
        <c:dLbls>
          <c:showLegendKey val="0"/>
          <c:showVal val="0"/>
          <c:showCatName val="0"/>
          <c:showSerName val="0"/>
          <c:showPercent val="0"/>
          <c:showBubbleSize val="0"/>
        </c:dLbls>
        <c:gapWidth val="150"/>
        <c:axId val="82402304"/>
        <c:axId val="82412288"/>
      </c:barChart>
      <c:catAx>
        <c:axId val="82402304"/>
        <c:scaling>
          <c:orientation val="minMax"/>
        </c:scaling>
        <c:delete val="0"/>
        <c:axPos val="b"/>
        <c:majorTickMark val="none"/>
        <c:minorTickMark val="none"/>
        <c:tickLblPos val="nextTo"/>
        <c:txPr>
          <a:bodyPr/>
          <a:lstStyle/>
          <a:p>
            <a:pPr>
              <a:defRPr sz="1800"/>
            </a:pPr>
            <a:endParaRPr lang="en-US"/>
          </a:p>
        </c:txPr>
        <c:crossAx val="82412288"/>
        <c:crosses val="autoZero"/>
        <c:auto val="1"/>
        <c:lblAlgn val="ctr"/>
        <c:lblOffset val="100"/>
        <c:noMultiLvlLbl val="0"/>
      </c:catAx>
      <c:valAx>
        <c:axId val="82412288"/>
        <c:scaling>
          <c:orientation val="minMax"/>
        </c:scaling>
        <c:delete val="0"/>
        <c:axPos val="l"/>
        <c:majorGridlines/>
        <c:numFmt formatCode="General" sourceLinked="1"/>
        <c:majorTickMark val="none"/>
        <c:minorTickMark val="none"/>
        <c:tickLblPos val="nextTo"/>
        <c:txPr>
          <a:bodyPr/>
          <a:lstStyle/>
          <a:p>
            <a:pPr>
              <a:defRPr sz="1800"/>
            </a:pPr>
            <a:endParaRPr lang="en-US"/>
          </a:p>
        </c:txPr>
        <c:crossAx val="82402304"/>
        <c:crosses val="autoZero"/>
        <c:crossBetween val="between"/>
      </c:valAx>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a:lstStyle/>
          <a:p>
            <a:pPr>
              <a:defRPr sz="2800"/>
            </a:pPr>
            <a:r>
              <a:rPr lang="en-GB" sz="2800"/>
              <a:t>Speech and Language Therapy</a:t>
            </a:r>
            <a:r>
              <a:rPr lang="en-GB" sz="2800" baseline="0"/>
              <a:t> Interventions</a:t>
            </a:r>
            <a:endParaRPr lang="en-GB" sz="2800"/>
          </a:p>
        </c:rich>
      </c:tx>
      <c:layout/>
      <c:overlay val="0"/>
    </c:title>
    <c:autoTitleDeleted val="0"/>
    <c:plotArea>
      <c:layout/>
      <c:barChart>
        <c:barDir val="col"/>
        <c:grouping val="clustered"/>
        <c:varyColors val="0"/>
        <c:ser>
          <c:idx val="0"/>
          <c:order val="0"/>
          <c:spPr>
            <a:solidFill>
              <a:srgbClr val="582D91"/>
            </a:solidFill>
          </c:spPr>
          <c:invertIfNegative val="0"/>
          <c:cat>
            <c:strRef>
              <c:f>Sheet1!$A$2:$A$4</c:f>
              <c:strCache>
                <c:ptCount val="3"/>
                <c:pt idx="0">
                  <c:v>SVR changes/ troubleshooting</c:v>
                </c:pt>
                <c:pt idx="1">
                  <c:v>Videoflouroscopy </c:v>
                </c:pt>
                <c:pt idx="2">
                  <c:v>Voice therapy referral</c:v>
                </c:pt>
              </c:strCache>
            </c:strRef>
          </c:cat>
          <c:val>
            <c:numRef>
              <c:f>Sheet1!$B$2:$B$4</c:f>
              <c:numCache>
                <c:formatCode>General</c:formatCode>
                <c:ptCount val="3"/>
                <c:pt idx="0">
                  <c:v>29</c:v>
                </c:pt>
                <c:pt idx="1">
                  <c:v>13</c:v>
                </c:pt>
                <c:pt idx="2">
                  <c:v>21</c:v>
                </c:pt>
              </c:numCache>
            </c:numRef>
          </c:val>
        </c:ser>
        <c:dLbls>
          <c:showLegendKey val="0"/>
          <c:showVal val="0"/>
          <c:showCatName val="0"/>
          <c:showSerName val="0"/>
          <c:showPercent val="0"/>
          <c:showBubbleSize val="0"/>
        </c:dLbls>
        <c:gapWidth val="150"/>
        <c:axId val="82579840"/>
        <c:axId val="82581376"/>
      </c:barChart>
      <c:catAx>
        <c:axId val="82579840"/>
        <c:scaling>
          <c:orientation val="minMax"/>
        </c:scaling>
        <c:delete val="0"/>
        <c:axPos val="b"/>
        <c:majorTickMark val="none"/>
        <c:minorTickMark val="none"/>
        <c:tickLblPos val="nextTo"/>
        <c:txPr>
          <a:bodyPr/>
          <a:lstStyle/>
          <a:p>
            <a:pPr>
              <a:defRPr sz="1800"/>
            </a:pPr>
            <a:endParaRPr lang="en-US"/>
          </a:p>
        </c:txPr>
        <c:crossAx val="82581376"/>
        <c:crosses val="autoZero"/>
        <c:auto val="1"/>
        <c:lblAlgn val="ctr"/>
        <c:lblOffset val="100"/>
        <c:noMultiLvlLbl val="0"/>
      </c:catAx>
      <c:valAx>
        <c:axId val="82581376"/>
        <c:scaling>
          <c:orientation val="minMax"/>
        </c:scaling>
        <c:delete val="0"/>
        <c:axPos val="l"/>
        <c:majorGridlines/>
        <c:numFmt formatCode="General" sourceLinked="1"/>
        <c:majorTickMark val="none"/>
        <c:minorTickMark val="none"/>
        <c:tickLblPos val="nextTo"/>
        <c:txPr>
          <a:bodyPr/>
          <a:lstStyle/>
          <a:p>
            <a:pPr>
              <a:defRPr sz="1800"/>
            </a:pPr>
            <a:endParaRPr lang="en-US"/>
          </a:p>
        </c:txPr>
        <c:crossAx val="82579840"/>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13298391"/>
            <a:ext cx="25737979" cy="9176089"/>
          </a:xfrm>
        </p:spPr>
        <p:txBody>
          <a:bodyPr/>
          <a:lstStyle/>
          <a:p>
            <a:r>
              <a:rPr lang="en-US" smtClean="0"/>
              <a:t>Click to edit Master title style</a:t>
            </a:r>
            <a:endParaRPr lang="en-GB"/>
          </a:p>
        </p:txBody>
      </p:sp>
      <p:sp>
        <p:nvSpPr>
          <p:cNvPr id="3" name="Subtitle 2"/>
          <p:cNvSpPr>
            <a:spLocks noGrp="1"/>
          </p:cNvSpPr>
          <p:nvPr>
            <p:ph type="subTitle" idx="1"/>
          </p:nvPr>
        </p:nvSpPr>
        <p:spPr>
          <a:xfrm>
            <a:off x="4541996" y="24258166"/>
            <a:ext cx="21195983" cy="10939955"/>
          </a:xfrm>
        </p:spPr>
        <p:txBody>
          <a:bodyPr/>
          <a:lstStyle>
            <a:lvl1pPr marL="0" indent="0" algn="ctr">
              <a:buNone/>
              <a:defRPr>
                <a:solidFill>
                  <a:schemeClr val="tx1">
                    <a:tint val="75000"/>
                  </a:schemeClr>
                </a:solidFill>
              </a:defRPr>
            </a:lvl1pPr>
            <a:lvl2pPr marL="2087429" indent="0" algn="ctr">
              <a:buNone/>
              <a:defRPr>
                <a:solidFill>
                  <a:schemeClr val="tx1">
                    <a:tint val="75000"/>
                  </a:schemeClr>
                </a:solidFill>
              </a:defRPr>
            </a:lvl2pPr>
            <a:lvl3pPr marL="4174857" indent="0" algn="ctr">
              <a:buNone/>
              <a:defRPr>
                <a:solidFill>
                  <a:schemeClr val="tx1">
                    <a:tint val="75000"/>
                  </a:schemeClr>
                </a:solidFill>
              </a:defRPr>
            </a:lvl3pPr>
            <a:lvl4pPr marL="6262286" indent="0" algn="ctr">
              <a:buNone/>
              <a:defRPr>
                <a:solidFill>
                  <a:schemeClr val="tx1">
                    <a:tint val="75000"/>
                  </a:schemeClr>
                </a:solidFill>
              </a:defRPr>
            </a:lvl4pPr>
            <a:lvl5pPr marL="8349715" indent="0" algn="ctr">
              <a:buNone/>
              <a:defRPr>
                <a:solidFill>
                  <a:schemeClr val="tx1">
                    <a:tint val="75000"/>
                  </a:schemeClr>
                </a:solidFill>
              </a:defRPr>
            </a:lvl5pPr>
            <a:lvl6pPr marL="10437143" indent="0" algn="ctr">
              <a:buNone/>
              <a:defRPr>
                <a:solidFill>
                  <a:schemeClr val="tx1">
                    <a:tint val="75000"/>
                  </a:schemeClr>
                </a:solidFill>
              </a:defRPr>
            </a:lvl6pPr>
            <a:lvl7pPr marL="12524572" indent="0" algn="ctr">
              <a:buNone/>
              <a:defRPr>
                <a:solidFill>
                  <a:schemeClr val="tx1">
                    <a:tint val="75000"/>
                  </a:schemeClr>
                </a:solidFill>
              </a:defRPr>
            </a:lvl7pPr>
            <a:lvl8pPr marL="14612000" indent="0" algn="ctr">
              <a:buNone/>
              <a:defRPr>
                <a:solidFill>
                  <a:schemeClr val="tx1">
                    <a:tint val="75000"/>
                  </a:schemeClr>
                </a:solidFill>
              </a:defRPr>
            </a:lvl8pPr>
            <a:lvl9pPr marL="16699429"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C7AAE1-A0B0-4CD7-80C5-9B0D614DBE0B}"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142657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C7AAE1-A0B0-4CD7-80C5-9B0D614DBE0B}"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2838616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2938800" y="12802923"/>
            <a:ext cx="38149616" cy="27272597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479448" y="12802923"/>
            <a:ext cx="113954690" cy="2727259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C7AAE1-A0B0-4CD7-80C5-9B0D614DBE0B}"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366841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C7AAE1-A0B0-4CD7-80C5-9B0D614DBE0B}"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2371662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10" y="27508445"/>
            <a:ext cx="25737979" cy="8502250"/>
          </a:xfrm>
        </p:spPr>
        <p:txBody>
          <a:bodyPr anchor="t"/>
          <a:lstStyle>
            <a:lvl1pPr algn="l">
              <a:defRPr sz="18300" b="1" cap="all"/>
            </a:lvl1pPr>
          </a:lstStyle>
          <a:p>
            <a:r>
              <a:rPr lang="en-US" smtClean="0"/>
              <a:t>Click to edit Master title style</a:t>
            </a:r>
            <a:endParaRPr lang="en-GB"/>
          </a:p>
        </p:txBody>
      </p:sp>
      <p:sp>
        <p:nvSpPr>
          <p:cNvPr id="3" name="Text Placeholder 2"/>
          <p:cNvSpPr>
            <a:spLocks noGrp="1"/>
          </p:cNvSpPr>
          <p:nvPr>
            <p:ph type="body" idx="1"/>
          </p:nvPr>
        </p:nvSpPr>
        <p:spPr>
          <a:xfrm>
            <a:off x="2391910" y="18144084"/>
            <a:ext cx="25737979" cy="9364363"/>
          </a:xfrm>
        </p:spPr>
        <p:txBody>
          <a:bodyPr anchor="b"/>
          <a:lstStyle>
            <a:lvl1pPr marL="0" indent="0">
              <a:buNone/>
              <a:defRPr sz="9200">
                <a:solidFill>
                  <a:schemeClr val="tx1">
                    <a:tint val="75000"/>
                  </a:schemeClr>
                </a:solidFill>
              </a:defRPr>
            </a:lvl1pPr>
            <a:lvl2pPr marL="2087429" indent="0">
              <a:buNone/>
              <a:defRPr sz="8300">
                <a:solidFill>
                  <a:schemeClr val="tx1">
                    <a:tint val="75000"/>
                  </a:schemeClr>
                </a:solidFill>
              </a:defRPr>
            </a:lvl2pPr>
            <a:lvl3pPr marL="4174857" indent="0">
              <a:buNone/>
              <a:defRPr sz="7400">
                <a:solidFill>
                  <a:schemeClr val="tx1">
                    <a:tint val="75000"/>
                  </a:schemeClr>
                </a:solidFill>
              </a:defRPr>
            </a:lvl3pPr>
            <a:lvl4pPr marL="6262286" indent="0">
              <a:buNone/>
              <a:defRPr sz="6500">
                <a:solidFill>
                  <a:schemeClr val="tx1">
                    <a:tint val="75000"/>
                  </a:schemeClr>
                </a:solidFill>
              </a:defRPr>
            </a:lvl4pPr>
            <a:lvl5pPr marL="8349715" indent="0">
              <a:buNone/>
              <a:defRPr sz="6500">
                <a:solidFill>
                  <a:schemeClr val="tx1">
                    <a:tint val="75000"/>
                  </a:schemeClr>
                </a:solidFill>
              </a:defRPr>
            </a:lvl5pPr>
            <a:lvl6pPr marL="10437143" indent="0">
              <a:buNone/>
              <a:defRPr sz="6500">
                <a:solidFill>
                  <a:schemeClr val="tx1">
                    <a:tint val="75000"/>
                  </a:schemeClr>
                </a:solidFill>
              </a:defRPr>
            </a:lvl6pPr>
            <a:lvl7pPr marL="12524572" indent="0">
              <a:buNone/>
              <a:defRPr sz="6500">
                <a:solidFill>
                  <a:schemeClr val="tx1">
                    <a:tint val="75000"/>
                  </a:schemeClr>
                </a:solidFill>
              </a:defRPr>
            </a:lvl7pPr>
            <a:lvl8pPr marL="14612000" indent="0">
              <a:buNone/>
              <a:defRPr sz="6500">
                <a:solidFill>
                  <a:schemeClr val="tx1">
                    <a:tint val="75000"/>
                  </a:schemeClr>
                </a:solidFill>
              </a:defRPr>
            </a:lvl8pPr>
            <a:lvl9pPr marL="16699429" indent="0">
              <a:buNone/>
              <a:defRPr sz="6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C7AAE1-A0B0-4CD7-80C5-9B0D614DBE0B}" type="datetimeFigureOut">
              <a:rPr lang="en-GB" smtClean="0"/>
              <a:t>04/04/2014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844006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479444" y="74578001"/>
            <a:ext cx="76052153" cy="210950900"/>
          </a:xfrm>
        </p:spPr>
        <p:txBody>
          <a:bodyPr/>
          <a:lstStyle>
            <a:lvl1pPr>
              <a:defRPr sz="12600"/>
            </a:lvl1pPr>
            <a:lvl2pPr>
              <a:defRPr sz="10900"/>
            </a:lvl2pPr>
            <a:lvl3pPr>
              <a:defRPr sz="9200"/>
            </a:lvl3pPr>
            <a:lvl4pPr>
              <a:defRPr sz="8300"/>
            </a:lvl4pPr>
            <a:lvl5pPr>
              <a:defRPr sz="8300"/>
            </a:lvl5pPr>
            <a:lvl6pPr>
              <a:defRPr sz="8300"/>
            </a:lvl6pPr>
            <a:lvl7pPr>
              <a:defRPr sz="8300"/>
            </a:lvl7pPr>
            <a:lvl8pPr>
              <a:defRPr sz="8300"/>
            </a:lvl8pPr>
            <a:lvl9pPr>
              <a:defRPr sz="8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85036268" y="74578001"/>
            <a:ext cx="76052153" cy="210950900"/>
          </a:xfrm>
        </p:spPr>
        <p:txBody>
          <a:bodyPr/>
          <a:lstStyle>
            <a:lvl1pPr>
              <a:defRPr sz="12600"/>
            </a:lvl1pPr>
            <a:lvl2pPr>
              <a:defRPr sz="10900"/>
            </a:lvl2pPr>
            <a:lvl3pPr>
              <a:defRPr sz="9200"/>
            </a:lvl3pPr>
            <a:lvl4pPr>
              <a:defRPr sz="8300"/>
            </a:lvl4pPr>
            <a:lvl5pPr>
              <a:defRPr sz="8300"/>
            </a:lvl5pPr>
            <a:lvl6pPr>
              <a:defRPr sz="8300"/>
            </a:lvl6pPr>
            <a:lvl7pPr>
              <a:defRPr sz="8300"/>
            </a:lvl7pPr>
            <a:lvl8pPr>
              <a:defRPr sz="8300"/>
            </a:lvl8pPr>
            <a:lvl9pPr>
              <a:defRPr sz="8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C7AAE1-A0B0-4CD7-80C5-9B0D614DBE0B}"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301685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1714325"/>
            <a:ext cx="27251978" cy="7134754"/>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4001" y="9582374"/>
            <a:ext cx="13378914" cy="3993479"/>
          </a:xfrm>
        </p:spPr>
        <p:txBody>
          <a:bodyPr anchor="b"/>
          <a:lstStyle>
            <a:lvl1pPr marL="0" indent="0">
              <a:buNone/>
              <a:defRPr sz="10900" b="1"/>
            </a:lvl1pPr>
            <a:lvl2pPr marL="2087429" indent="0">
              <a:buNone/>
              <a:defRPr sz="9200" b="1"/>
            </a:lvl2pPr>
            <a:lvl3pPr marL="4174857" indent="0">
              <a:buNone/>
              <a:defRPr sz="8300" b="1"/>
            </a:lvl3pPr>
            <a:lvl4pPr marL="6262286" indent="0">
              <a:buNone/>
              <a:defRPr sz="7400" b="1"/>
            </a:lvl4pPr>
            <a:lvl5pPr marL="8349715" indent="0">
              <a:buNone/>
              <a:defRPr sz="7400" b="1"/>
            </a:lvl5pPr>
            <a:lvl6pPr marL="10437143" indent="0">
              <a:buNone/>
              <a:defRPr sz="7400" b="1"/>
            </a:lvl6pPr>
            <a:lvl7pPr marL="12524572" indent="0">
              <a:buNone/>
              <a:defRPr sz="7400" b="1"/>
            </a:lvl7pPr>
            <a:lvl8pPr marL="14612000" indent="0">
              <a:buNone/>
              <a:defRPr sz="7400" b="1"/>
            </a:lvl8pPr>
            <a:lvl9pPr marL="16699429" indent="0">
              <a:buNone/>
              <a:defRPr sz="7400" b="1"/>
            </a:lvl9pPr>
          </a:lstStyle>
          <a:p>
            <a:pPr lvl="0"/>
            <a:r>
              <a:rPr lang="en-US" smtClean="0"/>
              <a:t>Click to edit Master text styles</a:t>
            </a:r>
          </a:p>
        </p:txBody>
      </p:sp>
      <p:sp>
        <p:nvSpPr>
          <p:cNvPr id="4" name="Content Placeholder 3"/>
          <p:cNvSpPr>
            <a:spLocks noGrp="1"/>
          </p:cNvSpPr>
          <p:nvPr>
            <p:ph sz="half" idx="2"/>
          </p:nvPr>
        </p:nvSpPr>
        <p:spPr>
          <a:xfrm>
            <a:off x="1514001" y="13575851"/>
            <a:ext cx="13378914" cy="24664452"/>
          </a:xfrm>
        </p:spPr>
        <p:txBody>
          <a:bodyPr/>
          <a:lstStyle>
            <a:lvl1pPr>
              <a:defRPr sz="10900"/>
            </a:lvl1pPr>
            <a:lvl2pPr>
              <a:defRPr sz="9200"/>
            </a:lvl2pPr>
            <a:lvl3pPr>
              <a:defRPr sz="83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81810" y="9582374"/>
            <a:ext cx="13384168" cy="3993479"/>
          </a:xfrm>
        </p:spPr>
        <p:txBody>
          <a:bodyPr anchor="b"/>
          <a:lstStyle>
            <a:lvl1pPr marL="0" indent="0">
              <a:buNone/>
              <a:defRPr sz="10900" b="1"/>
            </a:lvl1pPr>
            <a:lvl2pPr marL="2087429" indent="0">
              <a:buNone/>
              <a:defRPr sz="9200" b="1"/>
            </a:lvl2pPr>
            <a:lvl3pPr marL="4174857" indent="0">
              <a:buNone/>
              <a:defRPr sz="8300" b="1"/>
            </a:lvl3pPr>
            <a:lvl4pPr marL="6262286" indent="0">
              <a:buNone/>
              <a:defRPr sz="7400" b="1"/>
            </a:lvl4pPr>
            <a:lvl5pPr marL="8349715" indent="0">
              <a:buNone/>
              <a:defRPr sz="7400" b="1"/>
            </a:lvl5pPr>
            <a:lvl6pPr marL="10437143" indent="0">
              <a:buNone/>
              <a:defRPr sz="7400" b="1"/>
            </a:lvl6pPr>
            <a:lvl7pPr marL="12524572" indent="0">
              <a:buNone/>
              <a:defRPr sz="7400" b="1"/>
            </a:lvl7pPr>
            <a:lvl8pPr marL="14612000" indent="0">
              <a:buNone/>
              <a:defRPr sz="7400" b="1"/>
            </a:lvl8pPr>
            <a:lvl9pPr marL="16699429" indent="0">
              <a:buNone/>
              <a:defRPr sz="7400" b="1"/>
            </a:lvl9pPr>
          </a:lstStyle>
          <a:p>
            <a:pPr lvl="0"/>
            <a:r>
              <a:rPr lang="en-US" smtClean="0"/>
              <a:t>Click to edit Master text styles</a:t>
            </a:r>
          </a:p>
        </p:txBody>
      </p:sp>
      <p:sp>
        <p:nvSpPr>
          <p:cNvPr id="6" name="Content Placeholder 5"/>
          <p:cNvSpPr>
            <a:spLocks noGrp="1"/>
          </p:cNvSpPr>
          <p:nvPr>
            <p:ph sz="quarter" idx="4"/>
          </p:nvPr>
        </p:nvSpPr>
        <p:spPr>
          <a:xfrm>
            <a:off x="15381810" y="13575851"/>
            <a:ext cx="13384168" cy="24664452"/>
          </a:xfrm>
        </p:spPr>
        <p:txBody>
          <a:bodyPr/>
          <a:lstStyle>
            <a:lvl1pPr>
              <a:defRPr sz="10900"/>
            </a:lvl1pPr>
            <a:lvl2pPr>
              <a:defRPr sz="9200"/>
            </a:lvl2pPr>
            <a:lvl3pPr>
              <a:defRPr sz="8300"/>
            </a:lvl3pPr>
            <a:lvl4pPr>
              <a:defRPr sz="7400"/>
            </a:lvl4pPr>
            <a:lvl5pPr>
              <a:defRPr sz="7400"/>
            </a:lvl5pPr>
            <a:lvl6pPr>
              <a:defRPr sz="7400"/>
            </a:lvl6pPr>
            <a:lvl7pPr>
              <a:defRPr sz="7400"/>
            </a:lvl7pPr>
            <a:lvl8pPr>
              <a:defRPr sz="7400"/>
            </a:lvl8pPr>
            <a:lvl9pPr>
              <a:defRPr sz="7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C7AAE1-A0B0-4CD7-80C5-9B0D614DBE0B}" type="datetimeFigureOut">
              <a:rPr lang="en-GB" smtClean="0"/>
              <a:t>04/04/2014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2799330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C7AAE1-A0B0-4CD7-80C5-9B0D614DBE0B}" type="datetimeFigureOut">
              <a:rPr lang="en-GB" smtClean="0"/>
              <a:t>04/04/2014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2660972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7AAE1-A0B0-4CD7-80C5-9B0D614DBE0B}" type="datetimeFigureOut">
              <a:rPr lang="en-GB" smtClean="0"/>
              <a:t>04/04/2014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101107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1" y="1704413"/>
            <a:ext cx="9961904" cy="7253668"/>
          </a:xfrm>
        </p:spPr>
        <p:txBody>
          <a:bodyPr anchor="b"/>
          <a:lstStyle>
            <a:lvl1pPr algn="l">
              <a:defRPr sz="9200" b="1"/>
            </a:lvl1pPr>
          </a:lstStyle>
          <a:p>
            <a:r>
              <a:rPr lang="en-US" smtClean="0"/>
              <a:t>Click to edit Master title style</a:t>
            </a:r>
            <a:endParaRPr lang="en-GB"/>
          </a:p>
        </p:txBody>
      </p:sp>
      <p:sp>
        <p:nvSpPr>
          <p:cNvPr id="3" name="Content Placeholder 2"/>
          <p:cNvSpPr>
            <a:spLocks noGrp="1"/>
          </p:cNvSpPr>
          <p:nvPr>
            <p:ph idx="1"/>
          </p:nvPr>
        </p:nvSpPr>
        <p:spPr>
          <a:xfrm>
            <a:off x="11838631" y="1704418"/>
            <a:ext cx="16927345" cy="36535892"/>
          </a:xfrm>
        </p:spPr>
        <p:txBody>
          <a:bodyPr/>
          <a:lstStyle>
            <a:lvl1pPr>
              <a:defRPr sz="14400"/>
            </a:lvl1pPr>
            <a:lvl2pPr>
              <a:defRPr sz="12600"/>
            </a:lvl2pPr>
            <a:lvl3pPr>
              <a:defRPr sz="10900"/>
            </a:lvl3pPr>
            <a:lvl4pPr>
              <a:defRPr sz="9200"/>
            </a:lvl4pPr>
            <a:lvl5pPr>
              <a:defRPr sz="9200"/>
            </a:lvl5pPr>
            <a:lvl6pPr>
              <a:defRPr sz="9200"/>
            </a:lvl6pPr>
            <a:lvl7pPr>
              <a:defRPr sz="9200"/>
            </a:lvl7pPr>
            <a:lvl8pPr>
              <a:defRPr sz="9200"/>
            </a:lvl8pPr>
            <a:lvl9pPr>
              <a:defRPr sz="9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4001" y="8958084"/>
            <a:ext cx="9961904" cy="29282224"/>
          </a:xfrm>
        </p:spPr>
        <p:txBody>
          <a:bodyPr/>
          <a:lstStyle>
            <a:lvl1pPr marL="0" indent="0">
              <a:buNone/>
              <a:defRPr sz="6500"/>
            </a:lvl1pPr>
            <a:lvl2pPr marL="2087429" indent="0">
              <a:buNone/>
              <a:defRPr sz="5700"/>
            </a:lvl2pPr>
            <a:lvl3pPr marL="4174857" indent="0">
              <a:buNone/>
              <a:defRPr sz="4800"/>
            </a:lvl3pPr>
            <a:lvl4pPr marL="6262286" indent="0">
              <a:buNone/>
              <a:defRPr sz="3900"/>
            </a:lvl4pPr>
            <a:lvl5pPr marL="8349715" indent="0">
              <a:buNone/>
              <a:defRPr sz="3900"/>
            </a:lvl5pPr>
            <a:lvl6pPr marL="10437143" indent="0">
              <a:buNone/>
              <a:defRPr sz="3900"/>
            </a:lvl6pPr>
            <a:lvl7pPr marL="12524572" indent="0">
              <a:buNone/>
              <a:defRPr sz="3900"/>
            </a:lvl7pPr>
            <a:lvl8pPr marL="14612000" indent="0">
              <a:buNone/>
              <a:defRPr sz="3900"/>
            </a:lvl8pPr>
            <a:lvl9pPr marL="16699429" indent="0">
              <a:buNone/>
              <a:defRPr sz="3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7AAE1-A0B0-4CD7-80C5-9B0D614DBE0B}"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2763010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29965967"/>
            <a:ext cx="18167985" cy="3537654"/>
          </a:xfrm>
        </p:spPr>
        <p:txBody>
          <a:bodyPr anchor="b"/>
          <a:lstStyle>
            <a:lvl1pPr algn="l">
              <a:defRPr sz="9200" b="1"/>
            </a:lvl1pPr>
          </a:lstStyle>
          <a:p>
            <a:r>
              <a:rPr lang="en-US" smtClean="0"/>
              <a:t>Click to edit Master title style</a:t>
            </a:r>
            <a:endParaRPr lang="en-GB"/>
          </a:p>
        </p:txBody>
      </p:sp>
      <p:sp>
        <p:nvSpPr>
          <p:cNvPr id="3" name="Picture Placeholder 2"/>
          <p:cNvSpPr>
            <a:spLocks noGrp="1"/>
          </p:cNvSpPr>
          <p:nvPr>
            <p:ph type="pic" idx="1"/>
          </p:nvPr>
        </p:nvSpPr>
        <p:spPr>
          <a:xfrm>
            <a:off x="5935087" y="3825023"/>
            <a:ext cx="18167985" cy="25685115"/>
          </a:xfrm>
        </p:spPr>
        <p:txBody>
          <a:bodyPr/>
          <a:lstStyle>
            <a:lvl1pPr marL="0" indent="0">
              <a:buNone/>
              <a:defRPr sz="14400"/>
            </a:lvl1pPr>
            <a:lvl2pPr marL="2087429" indent="0">
              <a:buNone/>
              <a:defRPr sz="12600"/>
            </a:lvl2pPr>
            <a:lvl3pPr marL="4174857" indent="0">
              <a:buNone/>
              <a:defRPr sz="10900"/>
            </a:lvl3pPr>
            <a:lvl4pPr marL="6262286" indent="0">
              <a:buNone/>
              <a:defRPr sz="9200"/>
            </a:lvl4pPr>
            <a:lvl5pPr marL="8349715" indent="0">
              <a:buNone/>
              <a:defRPr sz="9200"/>
            </a:lvl5pPr>
            <a:lvl6pPr marL="10437143" indent="0">
              <a:buNone/>
              <a:defRPr sz="9200"/>
            </a:lvl6pPr>
            <a:lvl7pPr marL="12524572" indent="0">
              <a:buNone/>
              <a:defRPr sz="9200"/>
            </a:lvl7pPr>
            <a:lvl8pPr marL="14612000" indent="0">
              <a:buNone/>
              <a:defRPr sz="9200"/>
            </a:lvl8pPr>
            <a:lvl9pPr marL="16699429" indent="0">
              <a:buNone/>
              <a:defRPr sz="9200"/>
            </a:lvl9pPr>
          </a:lstStyle>
          <a:p>
            <a:endParaRPr lang="en-GB"/>
          </a:p>
        </p:txBody>
      </p:sp>
      <p:sp>
        <p:nvSpPr>
          <p:cNvPr id="4" name="Text Placeholder 3"/>
          <p:cNvSpPr>
            <a:spLocks noGrp="1"/>
          </p:cNvSpPr>
          <p:nvPr>
            <p:ph type="body" sz="half" idx="2"/>
          </p:nvPr>
        </p:nvSpPr>
        <p:spPr>
          <a:xfrm>
            <a:off x="5935087" y="33503621"/>
            <a:ext cx="18167985" cy="5024051"/>
          </a:xfrm>
        </p:spPr>
        <p:txBody>
          <a:bodyPr/>
          <a:lstStyle>
            <a:lvl1pPr marL="0" indent="0">
              <a:buNone/>
              <a:defRPr sz="6500"/>
            </a:lvl1pPr>
            <a:lvl2pPr marL="2087429" indent="0">
              <a:buNone/>
              <a:defRPr sz="5700"/>
            </a:lvl2pPr>
            <a:lvl3pPr marL="4174857" indent="0">
              <a:buNone/>
              <a:defRPr sz="4800"/>
            </a:lvl3pPr>
            <a:lvl4pPr marL="6262286" indent="0">
              <a:buNone/>
              <a:defRPr sz="3900"/>
            </a:lvl4pPr>
            <a:lvl5pPr marL="8349715" indent="0">
              <a:buNone/>
              <a:defRPr sz="3900"/>
            </a:lvl5pPr>
            <a:lvl6pPr marL="10437143" indent="0">
              <a:buNone/>
              <a:defRPr sz="3900"/>
            </a:lvl6pPr>
            <a:lvl7pPr marL="12524572" indent="0">
              <a:buNone/>
              <a:defRPr sz="3900"/>
            </a:lvl7pPr>
            <a:lvl8pPr marL="14612000" indent="0">
              <a:buNone/>
              <a:defRPr sz="3900"/>
            </a:lvl8pPr>
            <a:lvl9pPr marL="16699429" indent="0">
              <a:buNone/>
              <a:defRPr sz="3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7AAE1-A0B0-4CD7-80C5-9B0D614DBE0B}" type="datetimeFigureOut">
              <a:rPr lang="en-GB" smtClean="0"/>
              <a:t>04/04/2014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78EEAF-CAAD-4361-85E0-281D12967D3F}" type="slidenum">
              <a:rPr lang="en-GB" smtClean="0"/>
              <a:t>‹#›</a:t>
            </a:fld>
            <a:endParaRPr lang="en-GB"/>
          </a:p>
        </p:txBody>
      </p:sp>
    </p:spTree>
    <p:extLst>
      <p:ext uri="{BB962C8B-B14F-4D97-AF65-F5344CB8AC3E}">
        <p14:creationId xmlns:p14="http://schemas.microsoft.com/office/powerpoint/2010/main" val="3477989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1714325"/>
            <a:ext cx="27251978" cy="7134754"/>
          </a:xfrm>
          <a:prstGeom prst="rect">
            <a:avLst/>
          </a:prstGeom>
        </p:spPr>
        <p:txBody>
          <a:bodyPr vert="horz" lIns="417486" tIns="208743" rIns="417486" bIns="20874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513999" y="9988660"/>
            <a:ext cx="27251978" cy="28251647"/>
          </a:xfrm>
          <a:prstGeom prst="rect">
            <a:avLst/>
          </a:prstGeom>
        </p:spPr>
        <p:txBody>
          <a:bodyPr vert="horz" lIns="417486" tIns="208743" rIns="417486" bIns="20874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513999" y="39677165"/>
            <a:ext cx="7065328" cy="2279159"/>
          </a:xfrm>
          <a:prstGeom prst="rect">
            <a:avLst/>
          </a:prstGeom>
        </p:spPr>
        <p:txBody>
          <a:bodyPr vert="horz" lIns="417486" tIns="208743" rIns="417486" bIns="208743" rtlCol="0" anchor="ctr"/>
          <a:lstStyle>
            <a:lvl1pPr algn="l">
              <a:defRPr sz="5700">
                <a:solidFill>
                  <a:schemeClr val="tx1">
                    <a:tint val="75000"/>
                  </a:schemeClr>
                </a:solidFill>
              </a:defRPr>
            </a:lvl1pPr>
          </a:lstStyle>
          <a:p>
            <a:fld id="{24C7AAE1-A0B0-4CD7-80C5-9B0D614DBE0B}" type="datetimeFigureOut">
              <a:rPr lang="en-GB" smtClean="0"/>
              <a:t>04/04/2014</a:t>
            </a:fld>
            <a:endParaRPr lang="en-GB"/>
          </a:p>
        </p:txBody>
      </p:sp>
      <p:sp>
        <p:nvSpPr>
          <p:cNvPr id="5" name="Footer Placeholder 4"/>
          <p:cNvSpPr>
            <a:spLocks noGrp="1"/>
          </p:cNvSpPr>
          <p:nvPr>
            <p:ph type="ftr" sz="quarter" idx="3"/>
          </p:nvPr>
        </p:nvSpPr>
        <p:spPr>
          <a:xfrm>
            <a:off x="10345658" y="39677165"/>
            <a:ext cx="9588659" cy="2279159"/>
          </a:xfrm>
          <a:prstGeom prst="rect">
            <a:avLst/>
          </a:prstGeom>
        </p:spPr>
        <p:txBody>
          <a:bodyPr vert="horz" lIns="417486" tIns="208743" rIns="417486" bIns="208743" rtlCol="0" anchor="ctr"/>
          <a:lstStyle>
            <a:lvl1pPr algn="ctr">
              <a:defRPr sz="57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700649" y="39677165"/>
            <a:ext cx="7065328" cy="2279159"/>
          </a:xfrm>
          <a:prstGeom prst="rect">
            <a:avLst/>
          </a:prstGeom>
        </p:spPr>
        <p:txBody>
          <a:bodyPr vert="horz" lIns="417486" tIns="208743" rIns="417486" bIns="208743" rtlCol="0" anchor="ctr"/>
          <a:lstStyle>
            <a:lvl1pPr algn="r">
              <a:defRPr sz="5700">
                <a:solidFill>
                  <a:schemeClr val="tx1">
                    <a:tint val="75000"/>
                  </a:schemeClr>
                </a:solidFill>
              </a:defRPr>
            </a:lvl1pPr>
          </a:lstStyle>
          <a:p>
            <a:fld id="{7678EEAF-CAAD-4361-85E0-281D12967D3F}" type="slidenum">
              <a:rPr lang="en-GB" smtClean="0"/>
              <a:t>‹#›</a:t>
            </a:fld>
            <a:endParaRPr lang="en-GB"/>
          </a:p>
        </p:txBody>
      </p:sp>
    </p:spTree>
    <p:extLst>
      <p:ext uri="{BB962C8B-B14F-4D97-AF65-F5344CB8AC3E}">
        <p14:creationId xmlns:p14="http://schemas.microsoft.com/office/powerpoint/2010/main" val="2402223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4857" rtl="0" eaLnBrk="1" latinLnBrk="0" hangingPunct="1">
        <a:spcBef>
          <a:spcPct val="0"/>
        </a:spcBef>
        <a:buNone/>
        <a:defRPr sz="20100" kern="1200">
          <a:solidFill>
            <a:schemeClr val="tx1"/>
          </a:solidFill>
          <a:latin typeface="+mj-lt"/>
          <a:ea typeface="+mj-ea"/>
          <a:cs typeface="+mj-cs"/>
        </a:defRPr>
      </a:lvl1pPr>
    </p:titleStyle>
    <p:bodyStyle>
      <a:lvl1pPr marL="1565574" indent="-1565574" algn="l" defTabSz="4174857" rtl="0" eaLnBrk="1" latinLnBrk="0" hangingPunct="1">
        <a:spcBef>
          <a:spcPct val="20000"/>
        </a:spcBef>
        <a:buFont typeface="Arial" pitchFamily="34" charset="0"/>
        <a:buChar char="•"/>
        <a:defRPr sz="14400" kern="1200">
          <a:solidFill>
            <a:schemeClr val="tx1"/>
          </a:solidFill>
          <a:latin typeface="+mn-lt"/>
          <a:ea typeface="+mn-ea"/>
          <a:cs typeface="+mn-cs"/>
        </a:defRPr>
      </a:lvl1pPr>
      <a:lvl2pPr marL="3392073" indent="-1304644" algn="l" defTabSz="4174857" rtl="0" eaLnBrk="1" latinLnBrk="0" hangingPunct="1">
        <a:spcBef>
          <a:spcPct val="20000"/>
        </a:spcBef>
        <a:buFont typeface="Arial" pitchFamily="34" charset="0"/>
        <a:buChar char="–"/>
        <a:defRPr sz="12600" kern="1200">
          <a:solidFill>
            <a:schemeClr val="tx1"/>
          </a:solidFill>
          <a:latin typeface="+mn-lt"/>
          <a:ea typeface="+mn-ea"/>
          <a:cs typeface="+mn-cs"/>
        </a:defRPr>
      </a:lvl2pPr>
      <a:lvl3pPr marL="5218572" indent="-1043714" algn="l" defTabSz="4174857" rtl="0" eaLnBrk="1" latinLnBrk="0" hangingPunct="1">
        <a:spcBef>
          <a:spcPct val="20000"/>
        </a:spcBef>
        <a:buFont typeface="Arial" pitchFamily="34" charset="0"/>
        <a:buChar char="•"/>
        <a:defRPr sz="10900" kern="1200">
          <a:solidFill>
            <a:schemeClr val="tx1"/>
          </a:solidFill>
          <a:latin typeface="+mn-lt"/>
          <a:ea typeface="+mn-ea"/>
          <a:cs typeface="+mn-cs"/>
        </a:defRPr>
      </a:lvl3pPr>
      <a:lvl4pPr marL="7306000"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4pPr>
      <a:lvl5pPr marL="9393429"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5pPr>
      <a:lvl6pPr marL="11480858"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568286"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655715"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743143" indent="-1043714" algn="l" defTabSz="4174857"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en-US"/>
      </a:defPPr>
      <a:lvl1pPr marL="0" algn="l" defTabSz="4174857" rtl="0" eaLnBrk="1" latinLnBrk="0" hangingPunct="1">
        <a:defRPr sz="8300" kern="1200">
          <a:solidFill>
            <a:schemeClr val="tx1"/>
          </a:solidFill>
          <a:latin typeface="+mn-lt"/>
          <a:ea typeface="+mn-ea"/>
          <a:cs typeface="+mn-cs"/>
        </a:defRPr>
      </a:lvl1pPr>
      <a:lvl2pPr marL="2087429" algn="l" defTabSz="4174857" rtl="0" eaLnBrk="1" latinLnBrk="0" hangingPunct="1">
        <a:defRPr sz="8300" kern="1200">
          <a:solidFill>
            <a:schemeClr val="tx1"/>
          </a:solidFill>
          <a:latin typeface="+mn-lt"/>
          <a:ea typeface="+mn-ea"/>
          <a:cs typeface="+mn-cs"/>
        </a:defRPr>
      </a:lvl2pPr>
      <a:lvl3pPr marL="4174857" algn="l" defTabSz="4174857" rtl="0" eaLnBrk="1" latinLnBrk="0" hangingPunct="1">
        <a:defRPr sz="8300" kern="1200">
          <a:solidFill>
            <a:schemeClr val="tx1"/>
          </a:solidFill>
          <a:latin typeface="+mn-lt"/>
          <a:ea typeface="+mn-ea"/>
          <a:cs typeface="+mn-cs"/>
        </a:defRPr>
      </a:lvl3pPr>
      <a:lvl4pPr marL="6262286" algn="l" defTabSz="4174857" rtl="0" eaLnBrk="1" latinLnBrk="0" hangingPunct="1">
        <a:defRPr sz="8300" kern="1200">
          <a:solidFill>
            <a:schemeClr val="tx1"/>
          </a:solidFill>
          <a:latin typeface="+mn-lt"/>
          <a:ea typeface="+mn-ea"/>
          <a:cs typeface="+mn-cs"/>
        </a:defRPr>
      </a:lvl4pPr>
      <a:lvl5pPr marL="8349715" algn="l" defTabSz="4174857" rtl="0" eaLnBrk="1" latinLnBrk="0" hangingPunct="1">
        <a:defRPr sz="8300" kern="1200">
          <a:solidFill>
            <a:schemeClr val="tx1"/>
          </a:solidFill>
          <a:latin typeface="+mn-lt"/>
          <a:ea typeface="+mn-ea"/>
          <a:cs typeface="+mn-cs"/>
        </a:defRPr>
      </a:lvl5pPr>
      <a:lvl6pPr marL="10437143" algn="l" defTabSz="4174857" rtl="0" eaLnBrk="1" latinLnBrk="0" hangingPunct="1">
        <a:defRPr sz="8300" kern="1200">
          <a:solidFill>
            <a:schemeClr val="tx1"/>
          </a:solidFill>
          <a:latin typeface="+mn-lt"/>
          <a:ea typeface="+mn-ea"/>
          <a:cs typeface="+mn-cs"/>
        </a:defRPr>
      </a:lvl6pPr>
      <a:lvl7pPr marL="12524572" algn="l" defTabSz="4174857" rtl="0" eaLnBrk="1" latinLnBrk="0" hangingPunct="1">
        <a:defRPr sz="8300" kern="1200">
          <a:solidFill>
            <a:schemeClr val="tx1"/>
          </a:solidFill>
          <a:latin typeface="+mn-lt"/>
          <a:ea typeface="+mn-ea"/>
          <a:cs typeface="+mn-cs"/>
        </a:defRPr>
      </a:lvl7pPr>
      <a:lvl8pPr marL="14612000" algn="l" defTabSz="4174857" rtl="0" eaLnBrk="1" latinLnBrk="0" hangingPunct="1">
        <a:defRPr sz="8300" kern="1200">
          <a:solidFill>
            <a:schemeClr val="tx1"/>
          </a:solidFill>
          <a:latin typeface="+mn-lt"/>
          <a:ea typeface="+mn-ea"/>
          <a:cs typeface="+mn-cs"/>
        </a:defRPr>
      </a:lvl8pPr>
      <a:lvl9pPr marL="16699429" algn="l" defTabSz="4174857"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clayton\AppData\Local\Microsoft\Windows\Temporary Internet Files\Low\Content.IE5\IDUXHRRF\M_mid_RGB[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3067" y="37102006"/>
            <a:ext cx="7146992" cy="29736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logos A3.png"/>
          <p:cNvPicPr>
            <a:picLocks noChangeAspect="1"/>
          </p:cNvPicPr>
          <p:nvPr/>
        </p:nvPicPr>
        <p:blipFill>
          <a:blip r:embed="rId3" cstate="print"/>
          <a:stretch>
            <a:fillRect/>
          </a:stretch>
        </p:blipFill>
        <p:spPr>
          <a:xfrm>
            <a:off x="1458468" y="846227"/>
            <a:ext cx="26900486" cy="1681278"/>
          </a:xfrm>
          <a:prstGeom prst="rect">
            <a:avLst/>
          </a:prstGeom>
        </p:spPr>
      </p:pic>
      <p:sp>
        <p:nvSpPr>
          <p:cNvPr id="6" name="TextBox 5"/>
          <p:cNvSpPr txBox="1"/>
          <p:nvPr/>
        </p:nvSpPr>
        <p:spPr>
          <a:xfrm>
            <a:off x="9235333" y="3762304"/>
            <a:ext cx="17857984" cy="1369581"/>
          </a:xfrm>
          <a:prstGeom prst="rect">
            <a:avLst/>
          </a:prstGeom>
          <a:noFill/>
        </p:spPr>
        <p:txBody>
          <a:bodyPr wrap="square" lIns="91412" tIns="45708" rIns="91412" bIns="45708" rtlCol="0">
            <a:spAutoFit/>
          </a:bodyPr>
          <a:lstStyle/>
          <a:p>
            <a:endParaRPr lang="en-GB" dirty="0"/>
          </a:p>
        </p:txBody>
      </p:sp>
      <p:sp>
        <p:nvSpPr>
          <p:cNvPr id="7" name="Rectangle 6"/>
          <p:cNvSpPr/>
          <p:nvPr/>
        </p:nvSpPr>
        <p:spPr>
          <a:xfrm>
            <a:off x="1458468" y="3899223"/>
            <a:ext cx="26900486" cy="4801314"/>
          </a:xfrm>
          <a:prstGeom prst="rect">
            <a:avLst/>
          </a:prstGeom>
        </p:spPr>
        <p:txBody>
          <a:bodyPr wrap="square" lIns="91412" tIns="45708" rIns="91412" bIns="45708">
            <a:spAutoFit/>
          </a:bodyPr>
          <a:lstStyle/>
          <a:p>
            <a:pPr algn="ctr"/>
            <a:r>
              <a:rPr lang="en-GB" sz="7400" b="1" dirty="0">
                <a:solidFill>
                  <a:srgbClr val="582D91"/>
                </a:solidFill>
              </a:rPr>
              <a:t>Establishing a Multidisciplinary </a:t>
            </a:r>
          </a:p>
          <a:p>
            <a:pPr algn="ctr"/>
            <a:r>
              <a:rPr lang="en-GB" sz="7400" b="1" dirty="0">
                <a:solidFill>
                  <a:srgbClr val="582D91"/>
                </a:solidFill>
              </a:rPr>
              <a:t>Head and Neck Cancer Rehabilitation Service</a:t>
            </a:r>
          </a:p>
          <a:p>
            <a:pPr algn="ctr"/>
            <a:r>
              <a:rPr lang="en-GB" sz="5200" i="1" dirty="0"/>
              <a:t>Anna Clayton, Kate Edwards, Claire Hanika, Karen Matthews, </a:t>
            </a:r>
          </a:p>
          <a:p>
            <a:pPr algn="ctr"/>
            <a:r>
              <a:rPr lang="en-GB" sz="5200" i="1" dirty="0"/>
              <a:t>Emma Papworth, Elizabeth Seymour, The Royal Surrey County Hospital</a:t>
            </a:r>
          </a:p>
          <a:p>
            <a:pPr algn="ctr"/>
            <a:r>
              <a:rPr lang="en-GB" sz="5200" i="1" dirty="0" err="1"/>
              <a:t>Egerton</a:t>
            </a:r>
            <a:r>
              <a:rPr lang="en-GB" sz="5200" i="1" dirty="0"/>
              <a:t> Road, Guildford, Surrey, GU2 7XX England</a:t>
            </a:r>
          </a:p>
        </p:txBody>
      </p:sp>
      <p:sp>
        <p:nvSpPr>
          <p:cNvPr id="8" name="Text Box 2"/>
          <p:cNvSpPr txBox="1">
            <a:spLocks noChangeArrowheads="1"/>
          </p:cNvSpPr>
          <p:nvPr/>
        </p:nvSpPr>
        <p:spPr bwMode="auto">
          <a:xfrm>
            <a:off x="2394573" y="9450937"/>
            <a:ext cx="7257551" cy="4608509"/>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lnSpc>
                <a:spcPct val="115000"/>
              </a:lnSpc>
              <a:spcAft>
                <a:spcPts val="301"/>
              </a:spcAft>
            </a:pPr>
            <a:r>
              <a:rPr lang="en-GB" sz="3900" b="1" dirty="0">
                <a:latin typeface="Calibri"/>
                <a:ea typeface="Calibri"/>
                <a:cs typeface="Times New Roman"/>
              </a:rPr>
              <a:t>Background</a:t>
            </a:r>
          </a:p>
          <a:p>
            <a:pPr>
              <a:spcAft>
                <a:spcPts val="300"/>
              </a:spcAft>
            </a:pPr>
            <a:r>
              <a:rPr lang="en-GB" sz="2600" dirty="0">
                <a:latin typeface="Calibri"/>
                <a:ea typeface="Calibri"/>
                <a:cs typeface="Times New Roman"/>
              </a:rPr>
              <a:t>The 2004 NICE IOG for Head &amp; Neck Cancer</a:t>
            </a:r>
            <a:r>
              <a:rPr lang="en-GB" sz="2600" baseline="30000" dirty="0">
                <a:latin typeface="Calibri"/>
                <a:ea typeface="Calibri"/>
                <a:cs typeface="Times New Roman"/>
              </a:rPr>
              <a:t>(1)</a:t>
            </a:r>
            <a:r>
              <a:rPr lang="en-GB" sz="2600" dirty="0">
                <a:latin typeface="Calibri"/>
                <a:ea typeface="Calibri"/>
                <a:cs typeface="Times New Roman"/>
              </a:rPr>
              <a:t> (HNC) states; </a:t>
            </a:r>
            <a:r>
              <a:rPr lang="en-GB" sz="2600" i="1" dirty="0">
                <a:latin typeface="Calibri"/>
                <a:ea typeface="Calibri"/>
                <a:cs typeface="Times New Roman"/>
              </a:rPr>
              <a:t>“every Cancer Centre which deals with patients with head and neck cancer should establish a local support team which will provide services within a defined geographical area”.  </a:t>
            </a:r>
            <a:r>
              <a:rPr lang="en-GB" sz="2600" dirty="0">
                <a:latin typeface="Calibri"/>
                <a:ea typeface="Calibri"/>
                <a:cs typeface="Times New Roman"/>
              </a:rPr>
              <a:t>External peer review identified a lack of on-going support to H&amp;NC patients within Surrey and North Hampshire.  The Macmillan Aftercare and Rehabilitation Service (MARS) was developed to address this deficiency.</a:t>
            </a:r>
          </a:p>
        </p:txBody>
      </p:sp>
      <p:sp>
        <p:nvSpPr>
          <p:cNvPr id="9" name="Text Box 2"/>
          <p:cNvSpPr txBox="1">
            <a:spLocks noChangeArrowheads="1"/>
          </p:cNvSpPr>
          <p:nvPr/>
        </p:nvSpPr>
        <p:spPr bwMode="auto">
          <a:xfrm>
            <a:off x="2408472" y="14707518"/>
            <a:ext cx="7257551" cy="8352928"/>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lnSpc>
                <a:spcPct val="115000"/>
              </a:lnSpc>
              <a:spcAft>
                <a:spcPts val="301"/>
              </a:spcAft>
            </a:pPr>
            <a:r>
              <a:rPr lang="en-GB" sz="3900" b="1" dirty="0">
                <a:latin typeface="Calibri"/>
                <a:ea typeface="Calibri"/>
                <a:cs typeface="Times New Roman"/>
              </a:rPr>
              <a:t>Aims</a:t>
            </a:r>
          </a:p>
          <a:p>
            <a:pPr>
              <a:spcAft>
                <a:spcPts val="301"/>
              </a:spcAft>
            </a:pPr>
            <a:r>
              <a:rPr lang="en-GB" sz="2600" dirty="0">
                <a:latin typeface="Calibri"/>
                <a:ea typeface="Calibri"/>
                <a:cs typeface="Calibri"/>
              </a:rPr>
              <a:t>The MARS team aims to provide a high quality </a:t>
            </a:r>
            <a:r>
              <a:rPr lang="en-GB" sz="2600" dirty="0">
                <a:ea typeface="Calibri"/>
                <a:cs typeface="Calibri"/>
              </a:rPr>
              <a:t>accessible multidisciplinary rehabilitation service for </a:t>
            </a:r>
            <a:r>
              <a:rPr lang="en-GB" sz="2600" dirty="0" smtClean="0">
                <a:ea typeface="Calibri"/>
                <a:cs typeface="Calibri"/>
              </a:rPr>
              <a:t>HNC </a:t>
            </a:r>
            <a:r>
              <a:rPr lang="en-GB" sz="2600" dirty="0">
                <a:ea typeface="Calibri"/>
                <a:cs typeface="Calibri"/>
              </a:rPr>
              <a:t>patients in line with the NCAT guideline: Cancer Rehabilitation: Making excellent cancer care possible (2013)</a:t>
            </a:r>
            <a:r>
              <a:rPr lang="en-GB" sz="2600" dirty="0">
                <a:ea typeface="Calibri"/>
                <a:cs typeface="Times New Roman"/>
              </a:rPr>
              <a:t>.  </a:t>
            </a:r>
          </a:p>
          <a:p>
            <a:pPr>
              <a:spcAft>
                <a:spcPts val="301"/>
              </a:spcAft>
            </a:pPr>
            <a:r>
              <a:rPr lang="en-GB" sz="2600" dirty="0" smtClean="0">
                <a:ea typeface="Calibri"/>
                <a:cs typeface="Times New Roman"/>
              </a:rPr>
              <a:t>The objectives of the service are to provide:</a:t>
            </a:r>
            <a:endParaRPr lang="en-GB" sz="2600" dirty="0"/>
          </a:p>
          <a:p>
            <a:pPr marL="457200" indent="-457200">
              <a:buFont typeface="Arial" pitchFamily="34" charset="0"/>
              <a:buChar char="•"/>
            </a:pPr>
            <a:r>
              <a:rPr lang="en-GB" sz="2600" dirty="0" smtClean="0"/>
              <a:t>Advice</a:t>
            </a:r>
            <a:r>
              <a:rPr lang="en-GB" sz="2600" dirty="0"/>
              <a:t>, support and exercises for Speech and Swallowing problems</a:t>
            </a:r>
          </a:p>
          <a:p>
            <a:pPr marL="457200" indent="-457200">
              <a:buFont typeface="Arial" pitchFamily="34" charset="0"/>
              <a:buChar char="•"/>
            </a:pPr>
            <a:r>
              <a:rPr lang="en-GB" sz="2600" dirty="0" smtClean="0"/>
              <a:t>Advice </a:t>
            </a:r>
            <a:r>
              <a:rPr lang="en-GB" sz="2600" dirty="0"/>
              <a:t>and support on all aspects of nutritional </a:t>
            </a:r>
            <a:r>
              <a:rPr lang="en-GB" sz="2600" dirty="0" smtClean="0"/>
              <a:t>intake</a:t>
            </a:r>
          </a:p>
          <a:p>
            <a:pPr marL="457200" lvl="0" indent="-457200">
              <a:buFont typeface="Arial" pitchFamily="34" charset="0"/>
              <a:buChar char="•"/>
            </a:pPr>
            <a:r>
              <a:rPr lang="en-GB" sz="2600" dirty="0" smtClean="0"/>
              <a:t>Support to decrease </a:t>
            </a:r>
            <a:r>
              <a:rPr lang="en-GB" sz="2600" dirty="0"/>
              <a:t>reliance on oral and enteral nutritional </a:t>
            </a:r>
            <a:r>
              <a:rPr lang="en-GB" sz="2600" dirty="0" smtClean="0"/>
              <a:t>supplementation</a:t>
            </a:r>
          </a:p>
          <a:p>
            <a:pPr marL="457200" lvl="0" indent="-457200">
              <a:buFont typeface="Arial" pitchFamily="34" charset="0"/>
              <a:buChar char="•"/>
            </a:pPr>
            <a:r>
              <a:rPr lang="en-GB" sz="2600" dirty="0"/>
              <a:t>H</a:t>
            </a:r>
            <a:r>
              <a:rPr lang="en-GB" sz="2600" dirty="0" smtClean="0"/>
              <a:t>elp </a:t>
            </a:r>
            <a:r>
              <a:rPr lang="en-GB" sz="2600" dirty="0"/>
              <a:t>with feeding tube care </a:t>
            </a:r>
          </a:p>
          <a:p>
            <a:pPr marL="457200" indent="-457200">
              <a:buFont typeface="Arial" pitchFamily="34" charset="0"/>
              <a:buChar char="•"/>
            </a:pPr>
            <a:r>
              <a:rPr lang="en-GB" sz="2600" dirty="0"/>
              <a:t>Support and advice following a laryngectomy or tracheostomy </a:t>
            </a:r>
          </a:p>
          <a:p>
            <a:pPr marL="457200" indent="-457200">
              <a:buFont typeface="Arial" pitchFamily="34" charset="0"/>
              <a:buChar char="•"/>
            </a:pPr>
            <a:r>
              <a:rPr lang="en-GB" sz="2600" dirty="0"/>
              <a:t>Support in managing the side effects of cancer treatments</a:t>
            </a:r>
          </a:p>
          <a:p>
            <a:pPr marL="457200" indent="-457200">
              <a:buFont typeface="Arial" pitchFamily="34" charset="0"/>
              <a:buChar char="•"/>
            </a:pPr>
            <a:r>
              <a:rPr lang="en-GB" sz="2600" dirty="0"/>
              <a:t>Emotional support for patients </a:t>
            </a:r>
            <a:r>
              <a:rPr lang="en-GB" sz="2600" dirty="0" smtClean="0"/>
              <a:t>and their families and  </a:t>
            </a:r>
            <a:r>
              <a:rPr lang="en-GB" sz="2600" dirty="0"/>
              <a:t>carers</a:t>
            </a:r>
          </a:p>
          <a:p>
            <a:pPr marL="457200" lvl="0" indent="-457200">
              <a:buFont typeface="Arial" pitchFamily="34" charset="0"/>
              <a:buChar char="•"/>
            </a:pPr>
            <a:endParaRPr lang="en-GB" sz="2600" dirty="0">
              <a:latin typeface="Calibri"/>
              <a:ea typeface="Calibri"/>
              <a:cs typeface="Times New Roman"/>
            </a:endParaRPr>
          </a:p>
        </p:txBody>
      </p:sp>
      <p:sp>
        <p:nvSpPr>
          <p:cNvPr id="11" name="Text Box 2"/>
          <p:cNvSpPr txBox="1">
            <a:spLocks noChangeArrowheads="1"/>
          </p:cNvSpPr>
          <p:nvPr/>
        </p:nvSpPr>
        <p:spPr bwMode="auto">
          <a:xfrm>
            <a:off x="2408733" y="40075606"/>
            <a:ext cx="13019286" cy="1706921"/>
          </a:xfrm>
          <a:prstGeom prst="rect">
            <a:avLst/>
          </a:prstGeom>
          <a:solidFill>
            <a:srgbClr val="582D91"/>
          </a:solidFill>
          <a:ln w="9525">
            <a:solidFill>
              <a:srgbClr val="000000"/>
            </a:solidFill>
            <a:miter lim="800000"/>
            <a:headEnd/>
            <a:tailEnd/>
          </a:ln>
        </p:spPr>
        <p:txBody>
          <a:bodyPr rot="0" vert="horz" wrap="square" lIns="91412" tIns="45708" rIns="91412" bIns="45708" anchor="t" anchorCtr="0">
            <a:noAutofit/>
          </a:bodyPr>
          <a:lstStyle/>
          <a:p>
            <a:pPr>
              <a:spcAft>
                <a:spcPts val="602"/>
              </a:spcAft>
            </a:pPr>
            <a:r>
              <a:rPr lang="en-GB" sz="2600" dirty="0">
                <a:solidFill>
                  <a:schemeClr val="bg1"/>
                </a:solidFill>
              </a:rPr>
              <a:t>Acknowledgements</a:t>
            </a:r>
          </a:p>
          <a:p>
            <a:pPr>
              <a:spcAft>
                <a:spcPts val="602"/>
              </a:spcAft>
            </a:pPr>
            <a:r>
              <a:rPr lang="en-GB" sz="2200" dirty="0">
                <a:solidFill>
                  <a:schemeClr val="bg1"/>
                </a:solidFill>
              </a:rPr>
              <a:t>The MARS team would like to acknowledge the support from the Head and Neck Multidisciplinary Team at the Royal Surrey County Hospital, Head and Neck Clinical Nurse Specialists across Surrey and North Hampshire and Macmillan Cancer Support</a:t>
            </a:r>
          </a:p>
        </p:txBody>
      </p:sp>
      <p:sp>
        <p:nvSpPr>
          <p:cNvPr id="13" name="Text Box 5"/>
          <p:cNvSpPr txBox="1">
            <a:spLocks noChangeArrowheads="1"/>
          </p:cNvSpPr>
          <p:nvPr/>
        </p:nvSpPr>
        <p:spPr bwMode="auto">
          <a:xfrm>
            <a:off x="2426625" y="23714491"/>
            <a:ext cx="7257551" cy="5544616"/>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lnSpc>
                <a:spcPct val="115000"/>
              </a:lnSpc>
              <a:spcAft>
                <a:spcPts val="301"/>
              </a:spcAft>
            </a:pPr>
            <a:r>
              <a:rPr lang="en-GB" sz="3900" b="1" dirty="0">
                <a:latin typeface="Calibri"/>
                <a:ea typeface="Calibri"/>
                <a:cs typeface="Times New Roman"/>
              </a:rPr>
              <a:t>Methods</a:t>
            </a:r>
          </a:p>
          <a:p>
            <a:pPr>
              <a:spcAft>
                <a:spcPts val="300"/>
              </a:spcAft>
            </a:pPr>
            <a:r>
              <a:rPr lang="en-GB" sz="2600" dirty="0">
                <a:latin typeface="Calibri"/>
                <a:ea typeface="Calibri"/>
                <a:cs typeface="Times New Roman"/>
              </a:rPr>
              <a:t>The MARS team comprises Band 7 Dietitians, Speech and Language Therapist (</a:t>
            </a:r>
            <a:r>
              <a:rPr lang="en-GB" sz="2600" dirty="0" err="1">
                <a:latin typeface="Calibri"/>
                <a:ea typeface="Calibri"/>
                <a:cs typeface="Times New Roman"/>
              </a:rPr>
              <a:t>SaLT</a:t>
            </a:r>
            <a:r>
              <a:rPr lang="en-GB" sz="2600" dirty="0">
                <a:latin typeface="Calibri"/>
                <a:ea typeface="Calibri"/>
                <a:cs typeface="Times New Roman"/>
              </a:rPr>
              <a:t>), Nutrition Nurses and a Band 4 Patient </a:t>
            </a:r>
            <a:r>
              <a:rPr lang="en-GB" sz="2600" dirty="0" smtClean="0">
                <a:latin typeface="Calibri"/>
                <a:ea typeface="Calibri"/>
                <a:cs typeface="Times New Roman"/>
              </a:rPr>
              <a:t>Co-ordinator, employed by the Royal Surrey County Hospital (RSCH).</a:t>
            </a:r>
          </a:p>
          <a:p>
            <a:pPr>
              <a:spcAft>
                <a:spcPts val="300"/>
              </a:spcAft>
            </a:pPr>
            <a:r>
              <a:rPr lang="en-GB" sz="2600" dirty="0">
                <a:ea typeface="Calibri"/>
                <a:cs typeface="Times New Roman"/>
              </a:rPr>
              <a:t>The team was funded by Macmillan for year 1 of service, with year 2 funding secured 75% from NHS England and 25% by Macmillan. </a:t>
            </a:r>
          </a:p>
          <a:p>
            <a:pPr>
              <a:spcAft>
                <a:spcPts val="300"/>
              </a:spcAft>
            </a:pPr>
            <a:r>
              <a:rPr lang="en-GB" sz="2600" dirty="0" smtClean="0">
                <a:ea typeface="Calibri"/>
                <a:cs typeface="Times New Roman"/>
              </a:rPr>
              <a:t>Multi-professional </a:t>
            </a:r>
            <a:r>
              <a:rPr lang="en-GB" sz="2600" dirty="0">
                <a:ea typeface="Calibri"/>
                <a:cs typeface="Times New Roman"/>
              </a:rPr>
              <a:t>clinics have been established alongside established consultant clinics </a:t>
            </a:r>
            <a:r>
              <a:rPr lang="en-GB" sz="2600" dirty="0" smtClean="0">
                <a:ea typeface="Calibri"/>
                <a:cs typeface="Times New Roman"/>
              </a:rPr>
              <a:t>at  five  </a:t>
            </a:r>
            <a:r>
              <a:rPr lang="en-GB" sz="2600" dirty="0">
                <a:ea typeface="Calibri"/>
                <a:cs typeface="Times New Roman"/>
              </a:rPr>
              <a:t>local acute </a:t>
            </a:r>
            <a:r>
              <a:rPr lang="en-GB" sz="2600" dirty="0" smtClean="0">
                <a:ea typeface="Calibri"/>
                <a:cs typeface="Times New Roman"/>
              </a:rPr>
              <a:t>hospitals. The referral and treatment pathway for MARS is below:</a:t>
            </a:r>
          </a:p>
        </p:txBody>
      </p:sp>
      <p:sp>
        <p:nvSpPr>
          <p:cNvPr id="14" name="Text Box 2"/>
          <p:cNvSpPr txBox="1">
            <a:spLocks noChangeArrowheads="1"/>
          </p:cNvSpPr>
          <p:nvPr/>
        </p:nvSpPr>
        <p:spPr bwMode="auto">
          <a:xfrm>
            <a:off x="19789879" y="34005662"/>
            <a:ext cx="7257555" cy="5652628"/>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spcAft>
                <a:spcPts val="401"/>
              </a:spcAft>
            </a:pPr>
            <a:r>
              <a:rPr lang="en-GB" sz="3900" b="1" dirty="0" smtClean="0">
                <a:latin typeface="Calibri"/>
                <a:ea typeface="Calibri"/>
                <a:cs typeface="Times New Roman"/>
              </a:rPr>
              <a:t>Conclusions</a:t>
            </a:r>
          </a:p>
          <a:p>
            <a:pPr>
              <a:spcAft>
                <a:spcPts val="401"/>
              </a:spcAft>
            </a:pPr>
            <a:r>
              <a:rPr lang="en-GB" sz="2600" dirty="0" smtClean="0">
                <a:ea typeface="Calibri"/>
                <a:cs typeface="Times New Roman"/>
              </a:rPr>
              <a:t>The MARS team has supported patients with proactive </a:t>
            </a:r>
            <a:r>
              <a:rPr lang="en-GB" sz="2600" dirty="0">
                <a:ea typeface="Calibri"/>
                <a:cs typeface="Times New Roman"/>
              </a:rPr>
              <a:t>management of </a:t>
            </a:r>
            <a:r>
              <a:rPr lang="en-GB" sz="2600" dirty="0" smtClean="0">
                <a:ea typeface="Calibri"/>
                <a:cs typeface="Times New Roman"/>
              </a:rPr>
              <a:t>nutritional, laryngectomy and feeding tube-related issues.  Additionally survivorship</a:t>
            </a:r>
            <a:r>
              <a:rPr lang="en-GB" sz="2600" dirty="0" smtClean="0">
                <a:ea typeface="Calibri"/>
                <a:cs typeface="Times New Roman"/>
              </a:rPr>
              <a:t>, voice support, </a:t>
            </a:r>
            <a:r>
              <a:rPr lang="en-GB" sz="2600" dirty="0" smtClean="0">
                <a:ea typeface="Calibri"/>
                <a:cs typeface="Times New Roman"/>
              </a:rPr>
              <a:t>lifestyle and healthy eating support have been beneficial in improving patients quality of life and aftercare experience. </a:t>
            </a:r>
            <a:r>
              <a:rPr lang="en-GB" sz="2600" strike="sngStrike" dirty="0" smtClean="0">
                <a:ea typeface="Calibri"/>
                <a:cs typeface="Times New Roman"/>
              </a:rPr>
              <a:t> </a:t>
            </a:r>
            <a:r>
              <a:rPr lang="en-GB" sz="2600" dirty="0" smtClean="0">
                <a:ea typeface="Calibri"/>
                <a:cs typeface="Times New Roman"/>
              </a:rPr>
              <a:t> </a:t>
            </a:r>
            <a:r>
              <a:rPr lang="en-GB" sz="2600" strike="sngStrike" dirty="0" smtClean="0">
                <a:ea typeface="Calibri"/>
                <a:cs typeface="Times New Roman"/>
              </a:rPr>
              <a:t> </a:t>
            </a:r>
            <a:endParaRPr lang="en-GB" sz="2600" dirty="0">
              <a:ea typeface="Calibri"/>
              <a:cs typeface="Times New Roman"/>
            </a:endParaRPr>
          </a:p>
          <a:p>
            <a:pPr>
              <a:spcAft>
                <a:spcPts val="401"/>
              </a:spcAft>
            </a:pPr>
            <a:r>
              <a:rPr lang="en-GB" sz="2600" dirty="0" smtClean="0">
                <a:latin typeface="Calibri"/>
                <a:ea typeface="Calibri"/>
                <a:cs typeface="Times New Roman"/>
              </a:rPr>
              <a:t>During </a:t>
            </a:r>
            <a:r>
              <a:rPr lang="en-GB" sz="2600" dirty="0">
                <a:latin typeface="Calibri"/>
                <a:ea typeface="Calibri"/>
                <a:cs typeface="Times New Roman"/>
              </a:rPr>
              <a:t>the first 8 months of the Macmillan Aftercare and Rehabilitation Service clinical benefits to patient experiences and outcomes have been demonstrated.  </a:t>
            </a:r>
          </a:p>
          <a:p>
            <a:pPr>
              <a:spcAft>
                <a:spcPts val="401"/>
              </a:spcAft>
            </a:pPr>
            <a:r>
              <a:rPr lang="en-GB" sz="2600" dirty="0">
                <a:latin typeface="Calibri"/>
                <a:ea typeface="Calibri"/>
                <a:cs typeface="Times New Roman"/>
              </a:rPr>
              <a:t>The service continues to develop to meet the evolving needs of patients with Head &amp; Neck Cancer.</a:t>
            </a:r>
          </a:p>
        </p:txBody>
      </p:sp>
      <p:sp>
        <p:nvSpPr>
          <p:cNvPr id="15" name="Text Box 2"/>
          <p:cNvSpPr txBox="1">
            <a:spLocks noChangeArrowheads="1"/>
          </p:cNvSpPr>
          <p:nvPr/>
        </p:nvSpPr>
        <p:spPr bwMode="auto">
          <a:xfrm>
            <a:off x="19835766" y="28965102"/>
            <a:ext cx="7257551" cy="4507415"/>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spcAft>
                <a:spcPts val="401"/>
              </a:spcAft>
            </a:pPr>
            <a:r>
              <a:rPr lang="en-GB" sz="3900" b="1" dirty="0">
                <a:latin typeface="Calibri"/>
                <a:ea typeface="Calibri"/>
                <a:cs typeface="Times New Roman"/>
              </a:rPr>
              <a:t>Future areas of work</a:t>
            </a:r>
            <a:endParaRPr lang="en-GB" sz="3900" dirty="0">
              <a:latin typeface="Calibri"/>
              <a:ea typeface="Calibri"/>
              <a:cs typeface="Times New Roman"/>
            </a:endParaRPr>
          </a:p>
          <a:p>
            <a:pPr>
              <a:spcAft>
                <a:spcPts val="401"/>
              </a:spcAft>
            </a:pPr>
            <a:r>
              <a:rPr lang="en-GB" sz="2600" dirty="0">
                <a:latin typeface="Calibri"/>
                <a:ea typeface="Calibri"/>
                <a:cs typeface="Times New Roman"/>
              </a:rPr>
              <a:t>In year 2 of the service the MARS team plan to establish a survivorship program for people with Head </a:t>
            </a:r>
            <a:r>
              <a:rPr lang="en-GB" sz="2600" dirty="0" smtClean="0">
                <a:latin typeface="Calibri"/>
                <a:ea typeface="Calibri"/>
                <a:cs typeface="Times New Roman"/>
              </a:rPr>
              <a:t>&amp; Neck </a:t>
            </a:r>
            <a:r>
              <a:rPr lang="en-GB" sz="2600" dirty="0">
                <a:latin typeface="Calibri"/>
                <a:ea typeface="Calibri"/>
                <a:cs typeface="Times New Roman"/>
              </a:rPr>
              <a:t>Cancer.</a:t>
            </a:r>
          </a:p>
          <a:p>
            <a:pPr>
              <a:spcAft>
                <a:spcPts val="401"/>
              </a:spcAft>
            </a:pPr>
            <a:r>
              <a:rPr lang="en-GB" sz="2600" dirty="0">
                <a:latin typeface="Calibri"/>
                <a:ea typeface="Calibri"/>
                <a:cs typeface="Times New Roman"/>
              </a:rPr>
              <a:t>The MARS team are piloting outcome measures to assess patient reliance on enteral feeding and oral nutritional supplements, speech intelligibility and levels of dysphagia.  </a:t>
            </a:r>
          </a:p>
          <a:p>
            <a:pPr>
              <a:spcAft>
                <a:spcPts val="401"/>
              </a:spcAft>
            </a:pPr>
            <a:r>
              <a:rPr lang="en-GB" sz="2600" dirty="0">
                <a:latin typeface="Calibri"/>
                <a:ea typeface="Calibri"/>
                <a:cs typeface="Times New Roman"/>
              </a:rPr>
              <a:t>Duration of tube feeding will be audited against data prior to MARS.</a:t>
            </a:r>
          </a:p>
        </p:txBody>
      </p:sp>
      <p:sp>
        <p:nvSpPr>
          <p:cNvPr id="16" name="Text Box 2"/>
          <p:cNvSpPr txBox="1">
            <a:spLocks noChangeArrowheads="1"/>
          </p:cNvSpPr>
          <p:nvPr/>
        </p:nvSpPr>
        <p:spPr bwMode="auto">
          <a:xfrm>
            <a:off x="19800767" y="9423409"/>
            <a:ext cx="7257551" cy="12700933"/>
          </a:xfrm>
          <a:prstGeom prst="rect">
            <a:avLst/>
          </a:prstGeom>
          <a:solidFill>
            <a:srgbClr val="F0F0F0"/>
          </a:solidFill>
          <a:ln w="9525">
            <a:solidFill>
              <a:srgbClr val="000000"/>
            </a:solidFill>
            <a:miter lim="800000"/>
            <a:headEnd/>
            <a:tailEnd/>
          </a:ln>
        </p:spPr>
        <p:txBody>
          <a:bodyPr rot="0" vert="horz" wrap="square" lIns="91412" tIns="45708" rIns="91412" bIns="45708" anchor="t" anchorCtr="0">
            <a:noAutofit/>
          </a:bodyPr>
          <a:lstStyle/>
          <a:p>
            <a:pPr>
              <a:lnSpc>
                <a:spcPct val="115000"/>
              </a:lnSpc>
              <a:spcAft>
                <a:spcPts val="401"/>
              </a:spcAft>
            </a:pPr>
            <a:r>
              <a:rPr lang="en-GB" sz="3900" b="1" dirty="0">
                <a:latin typeface="Calibri"/>
                <a:ea typeface="Calibri"/>
                <a:cs typeface="Times New Roman"/>
              </a:rPr>
              <a:t>Discussion</a:t>
            </a:r>
          </a:p>
          <a:p>
            <a:pPr>
              <a:spcAft>
                <a:spcPts val="401"/>
              </a:spcAft>
            </a:pPr>
            <a:r>
              <a:rPr lang="en-GB" sz="2600" dirty="0">
                <a:latin typeface="Calibri"/>
                <a:ea typeface="Calibri"/>
                <a:cs typeface="Times New Roman"/>
              </a:rPr>
              <a:t>Implementation of the MARS </a:t>
            </a:r>
            <a:r>
              <a:rPr lang="en-GB" sz="2600" dirty="0" smtClean="0">
                <a:latin typeface="Calibri"/>
                <a:ea typeface="Calibri"/>
                <a:cs typeface="Times New Roman"/>
              </a:rPr>
              <a:t>has </a:t>
            </a:r>
            <a:r>
              <a:rPr lang="en-GB" sz="2600" dirty="0">
                <a:latin typeface="Calibri"/>
                <a:ea typeface="Calibri"/>
                <a:cs typeface="Times New Roman"/>
              </a:rPr>
              <a:t>enabled </a:t>
            </a:r>
            <a:r>
              <a:rPr lang="en-GB" sz="2600" dirty="0" smtClean="0">
                <a:latin typeface="Calibri"/>
                <a:ea typeface="Calibri"/>
                <a:cs typeface="Times New Roman"/>
              </a:rPr>
              <a:t>patients’ </a:t>
            </a:r>
            <a:r>
              <a:rPr lang="en-GB" sz="2600" dirty="0">
                <a:latin typeface="Calibri"/>
                <a:ea typeface="Calibri"/>
                <a:cs typeface="Times New Roman"/>
              </a:rPr>
              <a:t>to reduce both reliance and length of time on oral nutritional supplements and enteral feeding. </a:t>
            </a:r>
            <a:endParaRPr lang="en-GB" sz="2600" dirty="0" smtClean="0">
              <a:latin typeface="Calibri"/>
              <a:ea typeface="Calibri"/>
              <a:cs typeface="Times New Roman"/>
            </a:endParaRPr>
          </a:p>
          <a:p>
            <a:pPr>
              <a:spcAft>
                <a:spcPts val="400"/>
              </a:spcAft>
            </a:pPr>
            <a:r>
              <a:rPr lang="en-GB" sz="2600" dirty="0" smtClean="0">
                <a:ea typeface="Calibri"/>
                <a:cs typeface="Calibri"/>
              </a:rPr>
              <a:t>Of the 37 </a:t>
            </a:r>
            <a:r>
              <a:rPr lang="en-GB" sz="2600" dirty="0" smtClean="0">
                <a:ea typeface="Calibri"/>
                <a:cs typeface="Calibri"/>
              </a:rPr>
              <a:t>patients’ </a:t>
            </a:r>
            <a:r>
              <a:rPr lang="en-GB" sz="2600" dirty="0" smtClean="0">
                <a:ea typeface="Calibri"/>
                <a:cs typeface="Calibri"/>
              </a:rPr>
              <a:t>supported by the MARS dietitians, 9 </a:t>
            </a:r>
            <a:r>
              <a:rPr lang="en-GB" sz="2600" dirty="0">
                <a:ea typeface="Calibri"/>
                <a:cs typeface="Calibri"/>
              </a:rPr>
              <a:t>had their feeding </a:t>
            </a:r>
            <a:r>
              <a:rPr lang="en-GB" sz="2600" dirty="0" smtClean="0">
                <a:ea typeface="Calibri"/>
                <a:cs typeface="Calibri"/>
              </a:rPr>
              <a:t>tubes removed and a further 7 </a:t>
            </a:r>
            <a:r>
              <a:rPr lang="en-GB" sz="2600" dirty="0">
                <a:ea typeface="Calibri"/>
                <a:cs typeface="Calibri"/>
              </a:rPr>
              <a:t>were weaning from their feeding tube</a:t>
            </a:r>
            <a:r>
              <a:rPr lang="en-GB" sz="2600" dirty="0" smtClean="0">
                <a:ea typeface="Calibri"/>
                <a:cs typeface="Times New Roman"/>
              </a:rPr>
              <a:t>.  A further 15 feeding tubes were removed by MARS nutrition nurses following patients treatment at RSCH.  Nutrition nurse intervention has allowed more timely removal of feeding tubes.</a:t>
            </a:r>
          </a:p>
          <a:p>
            <a:pPr>
              <a:spcAft>
                <a:spcPts val="400"/>
              </a:spcAft>
            </a:pPr>
            <a:r>
              <a:rPr lang="en-GB" sz="2600" dirty="0" smtClean="0">
                <a:ea typeface="Calibri"/>
                <a:cs typeface="Times New Roman"/>
              </a:rPr>
              <a:t>56 patients prescribed oral nutritional supplements have been assessed, of which 26 had their supplements reduced following input from MARS, 21 stopping supplements completely.</a:t>
            </a:r>
            <a:endParaRPr lang="en-GB" sz="2600" dirty="0">
              <a:ea typeface="Calibri"/>
              <a:cs typeface="Times New Roman"/>
            </a:endParaRPr>
          </a:p>
          <a:p>
            <a:pPr>
              <a:spcAft>
                <a:spcPts val="401"/>
              </a:spcAft>
            </a:pPr>
            <a:r>
              <a:rPr lang="en-GB" sz="2600" dirty="0" smtClean="0">
                <a:latin typeface="Calibri"/>
                <a:ea typeface="Calibri"/>
                <a:cs typeface="Times New Roman"/>
              </a:rPr>
              <a:t>SVR </a:t>
            </a:r>
            <a:r>
              <a:rPr lang="en-GB" sz="2600" dirty="0">
                <a:latin typeface="Calibri"/>
                <a:ea typeface="Calibri"/>
                <a:cs typeface="Times New Roman"/>
              </a:rPr>
              <a:t>valve changes and support are </a:t>
            </a:r>
            <a:r>
              <a:rPr lang="en-GB" sz="2600" dirty="0" smtClean="0">
                <a:latin typeface="Calibri"/>
                <a:ea typeface="Calibri"/>
                <a:cs typeface="Times New Roman"/>
              </a:rPr>
              <a:t>being provided </a:t>
            </a:r>
            <a:r>
              <a:rPr lang="en-GB" sz="2600" dirty="0">
                <a:latin typeface="Calibri"/>
                <a:ea typeface="Calibri"/>
                <a:cs typeface="Times New Roman"/>
              </a:rPr>
              <a:t>in a more timely and cost effective manner closer to patients homes</a:t>
            </a:r>
            <a:r>
              <a:rPr lang="en-GB" sz="2600" dirty="0" smtClean="0">
                <a:latin typeface="Calibri"/>
                <a:ea typeface="Calibri"/>
                <a:cs typeface="Times New Roman"/>
              </a:rPr>
              <a:t>.  </a:t>
            </a:r>
            <a:r>
              <a:rPr lang="en-GB" sz="2600" dirty="0" err="1" smtClean="0">
                <a:latin typeface="Calibri"/>
                <a:ea typeface="Calibri"/>
                <a:cs typeface="Times New Roman"/>
              </a:rPr>
              <a:t>Videofluoroscopies</a:t>
            </a:r>
            <a:r>
              <a:rPr lang="en-GB" sz="2600" dirty="0" smtClean="0">
                <a:latin typeface="Calibri"/>
                <a:ea typeface="Calibri"/>
                <a:cs typeface="Times New Roman"/>
              </a:rPr>
              <a:t> have identified patients at risk of dysphagia, enabling appropriate management and reducing risks of associated complications (e.g.  Chest infections and malnutrition).</a:t>
            </a:r>
          </a:p>
          <a:p>
            <a:pPr>
              <a:spcAft>
                <a:spcPts val="401"/>
              </a:spcAft>
            </a:pPr>
            <a:r>
              <a:rPr lang="en-GB" sz="2600" dirty="0" smtClean="0">
                <a:latin typeface="Calibri"/>
                <a:ea typeface="Calibri"/>
                <a:cs typeface="Times New Roman"/>
              </a:rPr>
              <a:t>Wider support services, such as smoking cessation and support with finances are more readily available to patients.</a:t>
            </a:r>
            <a:endParaRPr lang="en-GB" sz="2600" dirty="0">
              <a:latin typeface="Calibri"/>
              <a:ea typeface="Calibri"/>
              <a:cs typeface="Times New Roman"/>
            </a:endParaRPr>
          </a:p>
          <a:p>
            <a:pPr>
              <a:spcAft>
                <a:spcPts val="401"/>
              </a:spcAft>
            </a:pPr>
            <a:r>
              <a:rPr lang="en-GB" sz="2600" dirty="0" smtClean="0">
                <a:latin typeface="Calibri"/>
                <a:ea typeface="Calibri"/>
                <a:cs typeface="Times New Roman"/>
              </a:rPr>
              <a:t>A focus group has been run by the MARS patient co-ordinator to establish a baseline of patient experience.  </a:t>
            </a:r>
          </a:p>
          <a:p>
            <a:pPr>
              <a:spcAft>
                <a:spcPts val="401"/>
              </a:spcAft>
            </a:pPr>
            <a:r>
              <a:rPr lang="en-GB" sz="2600" dirty="0" smtClean="0">
                <a:latin typeface="Calibri"/>
                <a:ea typeface="Calibri"/>
                <a:cs typeface="Times New Roman"/>
              </a:rPr>
              <a:t>Patient </a:t>
            </a:r>
            <a:r>
              <a:rPr lang="en-GB" sz="2600" dirty="0">
                <a:latin typeface="Calibri"/>
                <a:ea typeface="Calibri"/>
                <a:cs typeface="Times New Roman"/>
              </a:rPr>
              <a:t>and professional feedback to the service  has been very positive:</a:t>
            </a:r>
          </a:p>
        </p:txBody>
      </p:sp>
      <p:sp>
        <p:nvSpPr>
          <p:cNvPr id="17" name="Text Box 3"/>
          <p:cNvSpPr txBox="1">
            <a:spLocks noChangeArrowheads="1"/>
          </p:cNvSpPr>
          <p:nvPr/>
        </p:nvSpPr>
        <p:spPr bwMode="auto">
          <a:xfrm>
            <a:off x="19789879" y="22700406"/>
            <a:ext cx="7268439" cy="5832648"/>
          </a:xfrm>
          <a:prstGeom prst="rect">
            <a:avLst/>
          </a:prstGeom>
          <a:solidFill>
            <a:srgbClr val="FFFFFF"/>
          </a:solidFill>
          <a:ln w="9525">
            <a:solidFill>
              <a:srgbClr val="000000"/>
            </a:solidFill>
            <a:miter lim="800000"/>
            <a:headEnd/>
            <a:tailEnd/>
          </a:ln>
        </p:spPr>
        <p:txBody>
          <a:bodyPr rot="0" vert="horz" wrap="square" lIns="91412" tIns="45708" rIns="91412" bIns="45708" anchor="t" anchorCtr="0">
            <a:noAutofit/>
          </a:bodyPr>
          <a:lstStyle/>
          <a:p>
            <a:pPr>
              <a:lnSpc>
                <a:spcPct val="115000"/>
              </a:lnSpc>
              <a:spcAft>
                <a:spcPts val="401"/>
              </a:spcAft>
            </a:pPr>
            <a:r>
              <a:rPr lang="en-GB" sz="3900" b="1" dirty="0">
                <a:latin typeface="Calibri"/>
                <a:ea typeface="Calibri"/>
                <a:cs typeface="Times New Roman"/>
              </a:rPr>
              <a:t>Patient feedback</a:t>
            </a:r>
            <a:r>
              <a:rPr lang="en-GB" sz="3500" b="1" dirty="0">
                <a:latin typeface="Calibri"/>
                <a:ea typeface="Calibri"/>
                <a:cs typeface="Times New Roman"/>
              </a:rPr>
              <a:t>: </a:t>
            </a:r>
            <a:endParaRPr lang="en-GB" sz="3500" dirty="0">
              <a:latin typeface="Calibri"/>
              <a:ea typeface="Calibri"/>
              <a:cs typeface="Times New Roman"/>
            </a:endParaRPr>
          </a:p>
          <a:p>
            <a:pPr>
              <a:lnSpc>
                <a:spcPct val="115000"/>
              </a:lnSpc>
              <a:spcAft>
                <a:spcPts val="401"/>
              </a:spcAft>
            </a:pPr>
            <a:r>
              <a:rPr lang="en-GB" sz="3500" b="1" i="1" dirty="0">
                <a:solidFill>
                  <a:srgbClr val="582D91"/>
                </a:solidFill>
                <a:latin typeface="Calibri"/>
                <a:ea typeface="Calibri"/>
                <a:cs typeface="Times New Roman"/>
              </a:rPr>
              <a:t>“I wish I had this service immediately after treatment.”</a:t>
            </a:r>
            <a:endParaRPr lang="en-GB" sz="3500" dirty="0">
              <a:solidFill>
                <a:srgbClr val="582D91"/>
              </a:solidFill>
              <a:latin typeface="Calibri"/>
              <a:ea typeface="Calibri"/>
              <a:cs typeface="Times New Roman"/>
            </a:endParaRPr>
          </a:p>
          <a:p>
            <a:pPr algn="r">
              <a:lnSpc>
                <a:spcPct val="115000"/>
              </a:lnSpc>
            </a:pPr>
            <a:r>
              <a:rPr lang="en-GB" sz="3500" b="1" i="1" dirty="0">
                <a:solidFill>
                  <a:srgbClr val="FF0000"/>
                </a:solidFill>
                <a:latin typeface="Calibri"/>
                <a:ea typeface="Calibri"/>
                <a:cs typeface="Times New Roman"/>
              </a:rPr>
              <a:t> </a:t>
            </a:r>
            <a:r>
              <a:rPr lang="en-GB" sz="3500" b="1" i="1" dirty="0">
                <a:solidFill>
                  <a:srgbClr val="00A246"/>
                </a:solidFill>
                <a:latin typeface="Calibri"/>
                <a:ea typeface="Calibri"/>
                <a:cs typeface="Times New Roman"/>
              </a:rPr>
              <a:t>“Excellent service, 10 out of 10! We really appreciate the support”</a:t>
            </a:r>
            <a:endParaRPr lang="en-GB" sz="3500" dirty="0">
              <a:solidFill>
                <a:srgbClr val="00A246"/>
              </a:solidFill>
              <a:latin typeface="Calibri"/>
              <a:ea typeface="Calibri"/>
              <a:cs typeface="Times New Roman"/>
            </a:endParaRPr>
          </a:p>
          <a:p>
            <a:pPr algn="just">
              <a:lnSpc>
                <a:spcPct val="115000"/>
              </a:lnSpc>
            </a:pPr>
            <a:r>
              <a:rPr lang="en-GB" sz="3500" b="1" i="1" dirty="0">
                <a:solidFill>
                  <a:srgbClr val="582D91"/>
                </a:solidFill>
                <a:latin typeface="Calibri"/>
                <a:ea typeface="Calibri"/>
                <a:cs typeface="Times New Roman"/>
              </a:rPr>
              <a:t>“We could have done with this </a:t>
            </a:r>
            <a:endParaRPr lang="en-GB" sz="3500" dirty="0">
              <a:solidFill>
                <a:srgbClr val="582D91"/>
              </a:solidFill>
              <a:latin typeface="Calibri"/>
              <a:ea typeface="Calibri"/>
              <a:cs typeface="Times New Roman"/>
            </a:endParaRPr>
          </a:p>
          <a:p>
            <a:pPr algn="just">
              <a:lnSpc>
                <a:spcPct val="115000"/>
              </a:lnSpc>
              <a:spcAft>
                <a:spcPts val="401"/>
              </a:spcAft>
            </a:pPr>
            <a:r>
              <a:rPr lang="en-GB" sz="3500" b="1" i="1" dirty="0">
                <a:solidFill>
                  <a:srgbClr val="582D91"/>
                </a:solidFill>
                <a:latin typeface="Calibri"/>
                <a:ea typeface="Calibri"/>
                <a:cs typeface="Times New Roman"/>
              </a:rPr>
              <a:t>(service) 4 years ago”</a:t>
            </a:r>
            <a:endParaRPr lang="en-GB" sz="3500" dirty="0">
              <a:solidFill>
                <a:srgbClr val="582D91"/>
              </a:solidFill>
              <a:latin typeface="Calibri"/>
              <a:ea typeface="Calibri"/>
              <a:cs typeface="Times New Roman"/>
            </a:endParaRPr>
          </a:p>
          <a:p>
            <a:pPr algn="ctr">
              <a:lnSpc>
                <a:spcPct val="115000"/>
              </a:lnSpc>
            </a:pPr>
            <a:r>
              <a:rPr lang="en-GB" sz="3500" b="1" i="1" dirty="0">
                <a:solidFill>
                  <a:srgbClr val="00A246"/>
                </a:solidFill>
                <a:latin typeface="Calibri"/>
                <a:ea typeface="Calibri"/>
                <a:cs typeface="Times New Roman"/>
              </a:rPr>
              <a:t>“It’s really good to have more </a:t>
            </a:r>
            <a:endParaRPr lang="en-GB" sz="3500" dirty="0">
              <a:solidFill>
                <a:srgbClr val="00A246"/>
              </a:solidFill>
              <a:latin typeface="Calibri"/>
              <a:ea typeface="Calibri"/>
              <a:cs typeface="Times New Roman"/>
            </a:endParaRPr>
          </a:p>
          <a:p>
            <a:pPr algn="ctr">
              <a:lnSpc>
                <a:spcPct val="115000"/>
              </a:lnSpc>
              <a:spcAft>
                <a:spcPts val="401"/>
              </a:spcAft>
            </a:pPr>
            <a:r>
              <a:rPr lang="en-GB" sz="3500" b="1" i="1" dirty="0">
                <a:solidFill>
                  <a:srgbClr val="00A246"/>
                </a:solidFill>
                <a:latin typeface="Calibri"/>
                <a:ea typeface="Calibri"/>
                <a:cs typeface="Times New Roman"/>
              </a:rPr>
              <a:t>support near home”</a:t>
            </a:r>
            <a:endParaRPr lang="en-GB" sz="3500" dirty="0">
              <a:solidFill>
                <a:srgbClr val="00A246"/>
              </a:solidFill>
              <a:latin typeface="Calibri"/>
              <a:ea typeface="Calibri"/>
              <a:cs typeface="Times New Roman"/>
            </a:endParaRPr>
          </a:p>
        </p:txBody>
      </p:sp>
      <p:sp>
        <p:nvSpPr>
          <p:cNvPr id="18" name="Text Box 4"/>
          <p:cNvSpPr txBox="1">
            <a:spLocks noChangeArrowheads="1"/>
          </p:cNvSpPr>
          <p:nvPr/>
        </p:nvSpPr>
        <p:spPr bwMode="auto">
          <a:xfrm>
            <a:off x="10315452" y="16579726"/>
            <a:ext cx="9000999" cy="1800200"/>
          </a:xfrm>
          <a:prstGeom prst="rect">
            <a:avLst/>
          </a:prstGeom>
          <a:solidFill>
            <a:srgbClr val="F0F0F0"/>
          </a:solidFill>
          <a:ln w="9525">
            <a:solidFill>
              <a:srgbClr val="000000"/>
            </a:solidFill>
            <a:miter lim="800000"/>
            <a:headEnd/>
            <a:tailEnd/>
          </a:ln>
        </p:spPr>
        <p:txBody>
          <a:bodyPr rot="0" vert="horz" wrap="square" lIns="91440" tIns="45720" rIns="91440" bIns="45720" anchor="t" anchorCtr="0">
            <a:noAutofit/>
          </a:bodyPr>
          <a:lstStyle/>
          <a:p>
            <a:pPr>
              <a:lnSpc>
                <a:spcPct val="115000"/>
              </a:lnSpc>
              <a:spcAft>
                <a:spcPts val="400"/>
              </a:spcAft>
            </a:pPr>
            <a:r>
              <a:rPr lang="en-GB" sz="3900" b="1" dirty="0">
                <a:effectLst/>
                <a:latin typeface="Calibri"/>
                <a:ea typeface="Calibri"/>
                <a:cs typeface="Times New Roman"/>
              </a:rPr>
              <a:t>Results</a:t>
            </a:r>
            <a:r>
              <a:rPr lang="en-GB" sz="2600" b="1" dirty="0">
                <a:effectLst/>
                <a:latin typeface="Calibri"/>
                <a:ea typeface="Calibri"/>
                <a:cs typeface="Times New Roman"/>
              </a:rPr>
              <a:t>  </a:t>
            </a:r>
            <a:endParaRPr lang="en-GB" sz="2600" dirty="0">
              <a:effectLst/>
              <a:latin typeface="Calibri"/>
              <a:ea typeface="Calibri"/>
              <a:cs typeface="Times New Roman"/>
            </a:endParaRPr>
          </a:p>
          <a:p>
            <a:pPr>
              <a:spcAft>
                <a:spcPts val="400"/>
              </a:spcAft>
            </a:pPr>
            <a:r>
              <a:rPr lang="en-GB" sz="2600" dirty="0">
                <a:effectLst/>
                <a:latin typeface="Calibri"/>
                <a:ea typeface="Calibri"/>
                <a:cs typeface="Times New Roman"/>
              </a:rPr>
              <a:t>The MARS </a:t>
            </a:r>
            <a:r>
              <a:rPr lang="en-GB" sz="2600" dirty="0" smtClean="0">
                <a:effectLst/>
                <a:latin typeface="Calibri"/>
                <a:ea typeface="Calibri"/>
                <a:cs typeface="Times New Roman"/>
              </a:rPr>
              <a:t>team supported </a:t>
            </a:r>
            <a:r>
              <a:rPr lang="en-GB" sz="2600" dirty="0">
                <a:effectLst/>
                <a:latin typeface="Calibri"/>
                <a:ea typeface="Calibri"/>
                <a:cs typeface="Times New Roman"/>
              </a:rPr>
              <a:t>287 </a:t>
            </a:r>
            <a:r>
              <a:rPr lang="en-GB" sz="2600" dirty="0" smtClean="0">
                <a:effectLst/>
                <a:latin typeface="Calibri"/>
                <a:ea typeface="Calibri"/>
                <a:cs typeface="Times New Roman"/>
              </a:rPr>
              <a:t>individual patients </a:t>
            </a:r>
            <a:r>
              <a:rPr lang="en-GB" sz="2600" dirty="0">
                <a:effectLst/>
                <a:latin typeface="Calibri"/>
                <a:ea typeface="Calibri"/>
                <a:cs typeface="Times New Roman"/>
              </a:rPr>
              <a:t>during the first 8 months of service (May-December 2013</a:t>
            </a:r>
            <a:r>
              <a:rPr lang="en-GB" sz="2600" dirty="0" smtClean="0">
                <a:effectLst/>
                <a:latin typeface="Calibri"/>
                <a:ea typeface="Calibri"/>
                <a:cs typeface="Times New Roman"/>
              </a:rPr>
              <a:t>).  </a:t>
            </a:r>
            <a:endParaRPr lang="en-GB" sz="2600" dirty="0">
              <a:effectLst/>
              <a:latin typeface="Calibri"/>
              <a:ea typeface="Calibri"/>
              <a:cs typeface="Times New Roman"/>
            </a:endParaRPr>
          </a:p>
          <a:p>
            <a:pPr>
              <a:lnSpc>
                <a:spcPct val="115000"/>
              </a:lnSpc>
              <a:spcAft>
                <a:spcPts val="400"/>
              </a:spcAft>
            </a:pPr>
            <a:endParaRPr lang="en-GB" sz="2600" dirty="0">
              <a:effectLst/>
              <a:latin typeface="Calibri"/>
              <a:ea typeface="Calibri"/>
              <a:cs typeface="Times New Roman"/>
            </a:endParaRPr>
          </a:p>
        </p:txBody>
      </p:sp>
      <p:graphicFrame>
        <p:nvGraphicFramePr>
          <p:cNvPr id="3" name="Table 2"/>
          <p:cNvGraphicFramePr>
            <a:graphicFrameLocks noGrp="1"/>
          </p:cNvGraphicFramePr>
          <p:nvPr>
            <p:extLst>
              <p:ext uri="{D42A27DB-BD31-4B8C-83A1-F6EECF244321}">
                <p14:modId xmlns:p14="http://schemas.microsoft.com/office/powerpoint/2010/main" val="918205931"/>
              </p:ext>
            </p:extLst>
          </p:nvPr>
        </p:nvGraphicFramePr>
        <p:xfrm>
          <a:off x="10384259" y="10277656"/>
          <a:ext cx="9001000" cy="5852160"/>
        </p:xfrm>
        <a:graphic>
          <a:graphicData uri="http://schemas.openxmlformats.org/drawingml/2006/table">
            <a:tbl>
              <a:tblPr firstRow="1" bandRow="1">
                <a:tableStyleId>{00A15C55-8517-42AA-B614-E9B94910E393}</a:tableStyleId>
              </a:tblPr>
              <a:tblGrid>
                <a:gridCol w="1944216"/>
                <a:gridCol w="2016224"/>
                <a:gridCol w="2808312"/>
                <a:gridCol w="2232248"/>
              </a:tblGrid>
              <a:tr h="370840">
                <a:tc>
                  <a:txBody>
                    <a:bodyPr/>
                    <a:lstStyle/>
                    <a:p>
                      <a:pPr algn="ctr"/>
                      <a:r>
                        <a:rPr lang="en-GB" sz="2400" dirty="0" smtClean="0"/>
                        <a:t>Nutrition</a:t>
                      </a:r>
                      <a:r>
                        <a:rPr lang="en-GB" sz="2400" baseline="0" dirty="0" smtClean="0"/>
                        <a:t> Nurse</a:t>
                      </a:r>
                      <a:endParaRPr lang="en-GB" sz="2400" dirty="0"/>
                    </a:p>
                  </a:txBody>
                  <a:tcPr/>
                </a:tc>
                <a:tc>
                  <a:txBody>
                    <a:bodyPr/>
                    <a:lstStyle/>
                    <a:p>
                      <a:pPr algn="ctr"/>
                      <a:r>
                        <a:rPr lang="en-GB" sz="2400" dirty="0" smtClean="0"/>
                        <a:t>Dietitian</a:t>
                      </a:r>
                      <a:endParaRPr lang="en-GB" sz="2400" dirty="0"/>
                    </a:p>
                  </a:txBody>
                  <a:tcPr/>
                </a:tc>
                <a:tc>
                  <a:txBody>
                    <a:bodyPr/>
                    <a:lstStyle/>
                    <a:p>
                      <a:pPr algn="ctr"/>
                      <a:r>
                        <a:rPr lang="en-GB" sz="2400" dirty="0" smtClean="0"/>
                        <a:t>Speech &amp; Language</a:t>
                      </a:r>
                      <a:r>
                        <a:rPr lang="en-GB" sz="2400" baseline="0" dirty="0" smtClean="0"/>
                        <a:t> Therapist</a:t>
                      </a:r>
                      <a:endParaRPr lang="en-GB" sz="2400" dirty="0"/>
                    </a:p>
                  </a:txBody>
                  <a:tcPr/>
                </a:tc>
                <a:tc>
                  <a:txBody>
                    <a:bodyPr/>
                    <a:lstStyle/>
                    <a:p>
                      <a:pPr algn="ctr"/>
                      <a:r>
                        <a:rPr lang="en-GB" sz="2400" dirty="0" smtClean="0"/>
                        <a:t>Patient</a:t>
                      </a:r>
                    </a:p>
                    <a:p>
                      <a:pPr algn="ctr"/>
                      <a:r>
                        <a:rPr lang="en-GB" sz="2400" dirty="0" smtClean="0"/>
                        <a:t>Co-ordinator</a:t>
                      </a:r>
                      <a:endParaRPr lang="en-GB" sz="2400" dirty="0"/>
                    </a:p>
                  </a:txBody>
                  <a:tcPr/>
                </a:tc>
              </a:tr>
              <a:tr h="370840">
                <a:tc>
                  <a:txBody>
                    <a:bodyPr/>
                    <a:lstStyle/>
                    <a:p>
                      <a:r>
                        <a:rPr lang="en-GB" sz="2000" dirty="0" smtClean="0"/>
                        <a:t>Post</a:t>
                      </a:r>
                      <a:r>
                        <a:rPr lang="en-GB" sz="2000" baseline="0" dirty="0" smtClean="0"/>
                        <a:t> gastrostomy placement advice</a:t>
                      </a:r>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Food fortification</a:t>
                      </a:r>
                      <a:r>
                        <a:rPr lang="en-GB" sz="2000" baseline="0" dirty="0" smtClean="0"/>
                        <a:t> and oral nutritional supplements</a:t>
                      </a:r>
                      <a:endParaRPr lang="en-GB" sz="2000" dirty="0" smtClean="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Laryngectomy support</a:t>
                      </a:r>
                      <a:r>
                        <a:rPr lang="en-GB" sz="2000" baseline="0" dirty="0" smtClean="0"/>
                        <a:t> </a:t>
                      </a:r>
                      <a:r>
                        <a:rPr lang="en-GB" sz="2000" dirty="0" smtClean="0"/>
                        <a:t>including Surgical </a:t>
                      </a:r>
                      <a:r>
                        <a:rPr lang="en-GB" sz="2000" dirty="0" smtClean="0"/>
                        <a:t>Voice </a:t>
                      </a:r>
                      <a:r>
                        <a:rPr lang="en-GB" sz="2000" baseline="0" dirty="0" smtClean="0"/>
                        <a:t>Restoration </a:t>
                      </a:r>
                      <a:r>
                        <a:rPr lang="en-GB" sz="2000" baseline="0" dirty="0" smtClean="0"/>
                        <a:t>(S</a:t>
                      </a:r>
                      <a:r>
                        <a:rPr lang="en-GB" sz="2000" dirty="0" smtClean="0"/>
                        <a:t>VR) management</a:t>
                      </a:r>
                      <a:endParaRPr lang="en-GB" sz="2000" dirty="0"/>
                    </a:p>
                  </a:txBody>
                  <a:tcPr/>
                </a:tc>
                <a:tc>
                  <a:txBody>
                    <a:bodyPr/>
                    <a:lstStyle/>
                    <a:p>
                      <a:r>
                        <a:rPr lang="en-GB" sz="2000" dirty="0" smtClean="0"/>
                        <a:t>Support</a:t>
                      </a:r>
                      <a:r>
                        <a:rPr lang="en-GB" sz="2000" baseline="0" dirty="0" smtClean="0"/>
                        <a:t> with benefits/Macmillan grant applications</a:t>
                      </a:r>
                      <a:endParaRPr lang="en-GB" sz="2000" dirty="0"/>
                    </a:p>
                  </a:txBody>
                  <a:tcPr/>
                </a:tc>
              </a:tr>
              <a:tr h="370840">
                <a:tc>
                  <a:txBody>
                    <a:bodyPr/>
                    <a:lstStyle/>
                    <a:p>
                      <a:r>
                        <a:rPr lang="en-GB" sz="2000" dirty="0" smtClean="0"/>
                        <a:t>Tube </a:t>
                      </a:r>
                      <a:r>
                        <a:rPr lang="en-GB" sz="2000" dirty="0" smtClean="0"/>
                        <a:t>and tube </a:t>
                      </a:r>
                      <a:r>
                        <a:rPr lang="en-GB" sz="2000" dirty="0" smtClean="0"/>
                        <a:t>site troubleshooting</a:t>
                      </a:r>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Enteral feeding advice</a:t>
                      </a:r>
                    </a:p>
                    <a:p>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Swallow assessment (in clinic and via </a:t>
                      </a:r>
                      <a:r>
                        <a:rPr lang="en-GB" sz="2000" dirty="0" err="1" smtClean="0"/>
                        <a:t>videofluoroscopy</a:t>
                      </a:r>
                      <a:r>
                        <a:rPr lang="en-GB" sz="2000" dirty="0" smtClean="0"/>
                        <a:t>)</a:t>
                      </a:r>
                    </a:p>
                  </a:txBody>
                  <a:tcPr/>
                </a:tc>
                <a:tc>
                  <a:txBody>
                    <a:bodyPr/>
                    <a:lstStyle/>
                    <a:p>
                      <a:r>
                        <a:rPr lang="en-GB" sz="2000" dirty="0" smtClean="0"/>
                        <a:t>Holistic Needs Assessment</a:t>
                      </a:r>
                      <a:endParaRPr lang="en-GB" sz="2000" dirty="0"/>
                    </a:p>
                  </a:txBody>
                  <a:tcPr/>
                </a:tc>
              </a:tr>
              <a:tr h="370840">
                <a:tc>
                  <a:txBody>
                    <a:bodyPr/>
                    <a:lstStyle/>
                    <a:p>
                      <a:r>
                        <a:rPr lang="en-GB" sz="2000" dirty="0" smtClean="0"/>
                        <a:t>Tube replacement</a:t>
                      </a:r>
                      <a:endParaRPr lang="en-GB" sz="2000" dirty="0"/>
                    </a:p>
                  </a:txBody>
                  <a:tcPr/>
                </a:tc>
                <a:tc>
                  <a:txBody>
                    <a:bodyPr/>
                    <a:lstStyle/>
                    <a:p>
                      <a:r>
                        <a:rPr lang="en-GB" sz="2000" dirty="0" smtClean="0"/>
                        <a:t>Healthy eating and lifestyle advice</a:t>
                      </a:r>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Dysphagia management</a:t>
                      </a:r>
                    </a:p>
                    <a:p>
                      <a:r>
                        <a:rPr lang="en-GB" sz="2000" dirty="0" smtClean="0"/>
                        <a:t>including texture modification</a:t>
                      </a:r>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Smoking</a:t>
                      </a:r>
                      <a:r>
                        <a:rPr lang="en-GB" sz="2000" baseline="0" dirty="0" smtClean="0"/>
                        <a:t> Cessation advice</a:t>
                      </a:r>
                      <a:endParaRPr lang="en-GB" sz="2000" dirty="0" smtClean="0"/>
                    </a:p>
                    <a:p>
                      <a:endParaRPr lang="en-GB" sz="2000" dirty="0"/>
                    </a:p>
                  </a:txBody>
                  <a:tcPr/>
                </a:tc>
              </a:tr>
              <a:tr h="370840">
                <a:tc>
                  <a:txBody>
                    <a:bodyPr/>
                    <a:lstStyle/>
                    <a:p>
                      <a:r>
                        <a:rPr lang="en-GB" sz="2000" dirty="0" smtClean="0"/>
                        <a:t>Tube</a:t>
                      </a:r>
                      <a:r>
                        <a:rPr lang="en-GB" sz="2000" baseline="0" dirty="0" smtClean="0"/>
                        <a:t> removal</a:t>
                      </a:r>
                      <a:endParaRPr lang="en-GB" sz="2000" dirty="0"/>
                    </a:p>
                  </a:txBody>
                  <a:tcPr/>
                </a:tc>
                <a:tc>
                  <a:txBody>
                    <a:bodyPr/>
                    <a:lstStyle/>
                    <a:p>
                      <a:r>
                        <a:rPr lang="en-GB" sz="2000" dirty="0" smtClean="0"/>
                        <a:t>Weight reduction</a:t>
                      </a:r>
                      <a:r>
                        <a:rPr lang="en-GB" sz="2000" baseline="0" dirty="0" smtClean="0"/>
                        <a:t> and other disease specific  dietary advice</a:t>
                      </a:r>
                      <a:endParaRPr lang="en-GB" sz="2000" dirty="0"/>
                    </a:p>
                  </a:txBody>
                  <a:tcPr/>
                </a:tc>
                <a:tc>
                  <a:txBody>
                    <a:bodyPr/>
                    <a:lstStyle/>
                    <a:p>
                      <a:pPr marL="0" marR="0" indent="0" algn="l" defTabSz="4174857" rtl="0" eaLnBrk="1" fontAlgn="auto" latinLnBrk="0" hangingPunct="1">
                        <a:lnSpc>
                          <a:spcPct val="100000"/>
                        </a:lnSpc>
                        <a:spcBef>
                          <a:spcPts val="0"/>
                        </a:spcBef>
                        <a:spcAft>
                          <a:spcPts val="0"/>
                        </a:spcAft>
                        <a:buClrTx/>
                        <a:buSzTx/>
                        <a:buFontTx/>
                        <a:buNone/>
                        <a:tabLst/>
                        <a:defRPr/>
                      </a:pPr>
                      <a:r>
                        <a:rPr lang="en-GB" sz="2000" dirty="0" smtClean="0"/>
                        <a:t>Speech therapy</a:t>
                      </a:r>
                      <a:r>
                        <a:rPr lang="en-GB" sz="2000" baseline="0" dirty="0" smtClean="0"/>
                        <a:t> and onward referral to voice specialist as required</a:t>
                      </a:r>
                      <a:endParaRPr lang="en-GB" sz="2000" dirty="0" smtClean="0"/>
                    </a:p>
                  </a:txBody>
                  <a:tcPr/>
                </a:tc>
                <a:tc>
                  <a:txBody>
                    <a:bodyPr/>
                    <a:lstStyle/>
                    <a:p>
                      <a:r>
                        <a:rPr lang="en-GB" sz="2000" dirty="0" smtClean="0"/>
                        <a:t>Signposting</a:t>
                      </a:r>
                      <a:r>
                        <a:rPr lang="en-GB" sz="2000" baseline="0" dirty="0" smtClean="0"/>
                        <a:t> </a:t>
                      </a:r>
                      <a:r>
                        <a:rPr lang="en-GB" sz="2000" baseline="0" dirty="0" smtClean="0"/>
                        <a:t>to support services</a:t>
                      </a:r>
                      <a:endParaRPr lang="en-GB" sz="2000" dirty="0"/>
                    </a:p>
                  </a:txBody>
                  <a:tcPr/>
                </a:tc>
              </a:tr>
              <a:tr h="0">
                <a:tc gridSpan="4">
                  <a:txBody>
                    <a:bodyPr/>
                    <a:lstStyle/>
                    <a:p>
                      <a:pPr algn="ctr"/>
                      <a:r>
                        <a:rPr lang="en-GB" sz="2000" b="1" dirty="0" smtClean="0"/>
                        <a:t>Survivorship</a:t>
                      </a:r>
                      <a:r>
                        <a:rPr lang="en-GB" sz="2000" b="1" baseline="0" dirty="0" smtClean="0"/>
                        <a:t> advice and referral to other services as required</a:t>
                      </a:r>
                      <a:endParaRPr lang="en-GB" sz="2000" b="1" dirty="0"/>
                    </a:p>
                  </a:txBody>
                  <a:tcPr/>
                </a:tc>
                <a:tc hMerge="1">
                  <a:txBody>
                    <a:bodyPr/>
                    <a:lstStyle/>
                    <a:p>
                      <a:endParaRPr lang="en-GB" sz="2400" dirty="0"/>
                    </a:p>
                  </a:txBody>
                  <a:tcPr/>
                </a:tc>
                <a:tc hMerge="1">
                  <a:txBody>
                    <a:bodyPr/>
                    <a:lstStyle/>
                    <a:p>
                      <a:pPr marL="0" marR="0" indent="0" algn="l" defTabSz="4174857" rtl="0" eaLnBrk="1" fontAlgn="auto" latinLnBrk="0" hangingPunct="1">
                        <a:lnSpc>
                          <a:spcPct val="100000"/>
                        </a:lnSpc>
                        <a:spcBef>
                          <a:spcPts val="0"/>
                        </a:spcBef>
                        <a:spcAft>
                          <a:spcPts val="0"/>
                        </a:spcAft>
                        <a:buClrTx/>
                        <a:buSzTx/>
                        <a:buFontTx/>
                        <a:buNone/>
                        <a:tabLst/>
                        <a:defRPr/>
                      </a:pPr>
                      <a:endParaRPr lang="en-GB" sz="2400" dirty="0" smtClean="0"/>
                    </a:p>
                  </a:txBody>
                  <a:tcPr/>
                </a:tc>
                <a:tc hMerge="1">
                  <a:txBody>
                    <a:bodyPr/>
                    <a:lstStyle/>
                    <a:p>
                      <a:endParaRPr lang="en-GB" sz="2400" dirty="0"/>
                    </a:p>
                  </a:txBody>
                  <a:tcPr/>
                </a:tc>
              </a:tr>
            </a:tbl>
          </a:graphicData>
        </a:graphic>
      </p:graphicFrame>
      <p:sp>
        <p:nvSpPr>
          <p:cNvPr id="4" name="TextBox 3"/>
          <p:cNvSpPr txBox="1"/>
          <p:nvPr/>
        </p:nvSpPr>
        <p:spPr>
          <a:xfrm>
            <a:off x="10315451" y="9450937"/>
            <a:ext cx="9001000" cy="692497"/>
          </a:xfrm>
          <a:prstGeom prst="rect">
            <a:avLst/>
          </a:prstGeom>
          <a:noFill/>
        </p:spPr>
        <p:txBody>
          <a:bodyPr wrap="square" rtlCol="0">
            <a:spAutoFit/>
          </a:bodyPr>
          <a:lstStyle/>
          <a:p>
            <a:r>
              <a:rPr lang="en-GB" sz="3900" b="1" dirty="0" smtClean="0"/>
              <a:t>Overview of the support offered by MARS</a:t>
            </a:r>
            <a:endParaRPr lang="en-GB" sz="3900" b="1" dirty="0"/>
          </a:p>
        </p:txBody>
      </p:sp>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l="50686" t="14444" r="18174" b="29516"/>
          <a:stretch/>
        </p:blipFill>
        <p:spPr bwMode="auto">
          <a:xfrm>
            <a:off x="2383067" y="29585710"/>
            <a:ext cx="7282955" cy="7372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 Box 2"/>
          <p:cNvSpPr txBox="1">
            <a:spLocks noChangeArrowheads="1"/>
          </p:cNvSpPr>
          <p:nvPr/>
        </p:nvSpPr>
        <p:spPr bwMode="auto">
          <a:xfrm>
            <a:off x="15428019" y="40075606"/>
            <a:ext cx="11630299" cy="1706921"/>
          </a:xfrm>
          <a:prstGeom prst="rect">
            <a:avLst/>
          </a:prstGeom>
          <a:solidFill>
            <a:srgbClr val="582D91"/>
          </a:solidFill>
          <a:ln w="9525">
            <a:noFill/>
            <a:miter lim="800000"/>
            <a:headEnd/>
            <a:tailEnd/>
          </a:ln>
        </p:spPr>
        <p:txBody>
          <a:bodyPr rot="0" vert="horz" wrap="square" lIns="91440" tIns="45720" rIns="91440" bIns="45720" anchor="t" anchorCtr="0">
            <a:noAutofit/>
          </a:bodyPr>
          <a:lstStyle/>
          <a:p>
            <a:pPr>
              <a:lnSpc>
                <a:spcPct val="115000"/>
              </a:lnSpc>
              <a:spcAft>
                <a:spcPts val="400"/>
              </a:spcAft>
            </a:pPr>
            <a:r>
              <a:rPr lang="en-GB" sz="2600" dirty="0">
                <a:solidFill>
                  <a:srgbClr val="FFFFFF"/>
                </a:solidFill>
                <a:effectLst/>
                <a:latin typeface="Calibri"/>
                <a:ea typeface="Calibri"/>
                <a:cs typeface="Times New Roman"/>
              </a:rPr>
              <a:t>References:</a:t>
            </a:r>
            <a:endParaRPr lang="en-GB" sz="2600" dirty="0">
              <a:effectLst/>
              <a:latin typeface="Calibri"/>
              <a:ea typeface="Calibri"/>
              <a:cs typeface="Times New Roman"/>
            </a:endParaRPr>
          </a:p>
          <a:p>
            <a:pPr marL="342900" lvl="0" indent="-342900">
              <a:buFont typeface="+mj-lt"/>
              <a:buAutoNum type="arabicParenR"/>
            </a:pPr>
            <a:r>
              <a:rPr lang="en-GB" sz="2200" dirty="0">
                <a:solidFill>
                  <a:srgbClr val="FFFFFF"/>
                </a:solidFill>
                <a:effectLst/>
                <a:latin typeface="Calibri"/>
                <a:ea typeface="Calibri"/>
                <a:cs typeface="Times New Roman"/>
              </a:rPr>
              <a:t>National Institute for Health and Care Excellence (2004) Improving Outcomes Guidance for Head and </a:t>
            </a:r>
            <a:r>
              <a:rPr lang="en-GB" sz="2200" dirty="0" smtClean="0">
                <a:solidFill>
                  <a:srgbClr val="FFFFFF"/>
                </a:solidFill>
                <a:effectLst/>
                <a:latin typeface="Calibri"/>
                <a:ea typeface="Calibri"/>
                <a:cs typeface="Times New Roman"/>
              </a:rPr>
              <a:t>Neck Cancer</a:t>
            </a:r>
            <a:r>
              <a:rPr lang="en-GB" sz="2200" dirty="0">
                <a:solidFill>
                  <a:srgbClr val="FFFFFF"/>
                </a:solidFill>
                <a:effectLst/>
                <a:latin typeface="Calibri"/>
                <a:ea typeface="Calibri"/>
                <a:cs typeface="Times New Roman"/>
              </a:rPr>
              <a:t>, London, NICE</a:t>
            </a:r>
            <a:endParaRPr lang="en-GB" sz="2200" dirty="0">
              <a:effectLst/>
              <a:latin typeface="Calibri"/>
              <a:ea typeface="Calibri"/>
              <a:cs typeface="Times New Roman"/>
            </a:endParaRPr>
          </a:p>
          <a:p>
            <a:pPr marL="342900" lvl="0" indent="-342900">
              <a:buFont typeface="+mj-lt"/>
              <a:buAutoNum type="arabicParenR"/>
            </a:pPr>
            <a:r>
              <a:rPr lang="en-GB" sz="2200" dirty="0">
                <a:solidFill>
                  <a:srgbClr val="FFFFFF"/>
                </a:solidFill>
                <a:effectLst/>
                <a:latin typeface="Calibri"/>
                <a:ea typeface="Calibri"/>
                <a:cs typeface="Calibri"/>
              </a:rPr>
              <a:t>Cancer Rehabilitation. Making excellent cancer care possible (NCAT 2013)</a:t>
            </a:r>
            <a:endParaRPr lang="en-GB" sz="2200" dirty="0">
              <a:effectLst/>
              <a:latin typeface="Calibri"/>
              <a:ea typeface="Calibri"/>
              <a:cs typeface="Times New Roman"/>
            </a:endParaRPr>
          </a:p>
          <a:p>
            <a:pPr>
              <a:lnSpc>
                <a:spcPct val="115000"/>
              </a:lnSpc>
              <a:spcAft>
                <a:spcPts val="1000"/>
              </a:spcAft>
            </a:pPr>
            <a:r>
              <a:rPr lang="en-GB" sz="1100" dirty="0">
                <a:effectLst/>
                <a:latin typeface="Calibri"/>
                <a:ea typeface="Calibri"/>
                <a:cs typeface="Times New Roman"/>
              </a:rPr>
              <a:t> </a:t>
            </a:r>
          </a:p>
        </p:txBody>
      </p:sp>
      <p:graphicFrame>
        <p:nvGraphicFramePr>
          <p:cNvPr id="22" name="Chart 21"/>
          <p:cNvGraphicFramePr>
            <a:graphicFrameLocks/>
          </p:cNvGraphicFramePr>
          <p:nvPr>
            <p:extLst>
              <p:ext uri="{D42A27DB-BD31-4B8C-83A1-F6EECF244321}">
                <p14:modId xmlns:p14="http://schemas.microsoft.com/office/powerpoint/2010/main" val="218456871"/>
              </p:ext>
            </p:extLst>
          </p:nvPr>
        </p:nvGraphicFramePr>
        <p:xfrm>
          <a:off x="10243951" y="29901206"/>
          <a:ext cx="9072500" cy="49685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3" name="Chart 22"/>
          <p:cNvGraphicFramePr>
            <a:graphicFrameLocks/>
          </p:cNvGraphicFramePr>
          <p:nvPr>
            <p:extLst>
              <p:ext uri="{D42A27DB-BD31-4B8C-83A1-F6EECF244321}">
                <p14:modId xmlns:p14="http://schemas.microsoft.com/office/powerpoint/2010/main" val="1905603087"/>
              </p:ext>
            </p:extLst>
          </p:nvPr>
        </p:nvGraphicFramePr>
        <p:xfrm>
          <a:off x="10243951" y="35229798"/>
          <a:ext cx="9072500" cy="403244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5" name="Chart 24"/>
          <p:cNvGraphicFramePr>
            <a:graphicFrameLocks/>
          </p:cNvGraphicFramePr>
          <p:nvPr>
            <p:extLst>
              <p:ext uri="{D42A27DB-BD31-4B8C-83A1-F6EECF244321}">
                <p14:modId xmlns:p14="http://schemas.microsoft.com/office/powerpoint/2010/main" val="3851130898"/>
              </p:ext>
            </p:extLst>
          </p:nvPr>
        </p:nvGraphicFramePr>
        <p:xfrm>
          <a:off x="10336711" y="23420485"/>
          <a:ext cx="8979740" cy="583862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6" name="Chart 25"/>
          <p:cNvGraphicFramePr>
            <a:graphicFrameLocks/>
          </p:cNvGraphicFramePr>
          <p:nvPr>
            <p:extLst>
              <p:ext uri="{D42A27DB-BD31-4B8C-83A1-F6EECF244321}">
                <p14:modId xmlns:p14="http://schemas.microsoft.com/office/powerpoint/2010/main" val="3850120470"/>
              </p:ext>
            </p:extLst>
          </p:nvPr>
        </p:nvGraphicFramePr>
        <p:xfrm>
          <a:off x="10315452" y="18883983"/>
          <a:ext cx="9000999" cy="3822824"/>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3281725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4655</TotalTime>
  <Words>940</Words>
  <Application>Microsoft Office PowerPoint</Application>
  <PresentationFormat>Custom</PresentationFormat>
  <Paragraphs>80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Royal Surrey County Hospital NHS Foundation Trust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Clayton</dc:creator>
  <cp:lastModifiedBy>Anna Clayton</cp:lastModifiedBy>
  <cp:revision>38</cp:revision>
  <cp:lastPrinted>2014-04-04T07:44:15Z</cp:lastPrinted>
  <dcterms:created xsi:type="dcterms:W3CDTF">2014-03-26T16:04:40Z</dcterms:created>
  <dcterms:modified xsi:type="dcterms:W3CDTF">2014-04-04T07:44:23Z</dcterms:modified>
</cp:coreProperties>
</file>