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0"/>
  </p:notesMasterIdLst>
  <p:handoutMasterIdLst>
    <p:handoutMasterId r:id="rId111"/>
  </p:handoutMasterIdLst>
  <p:sldIdLst>
    <p:sldId id="272" r:id="rId2"/>
    <p:sldId id="256" r:id="rId3"/>
    <p:sldId id="257" r:id="rId4"/>
    <p:sldId id="258" r:id="rId5"/>
    <p:sldId id="259" r:id="rId6"/>
    <p:sldId id="273" r:id="rId7"/>
    <p:sldId id="260" r:id="rId8"/>
    <p:sldId id="265" r:id="rId9"/>
    <p:sldId id="270" r:id="rId10"/>
    <p:sldId id="278" r:id="rId11"/>
    <p:sldId id="313" r:id="rId12"/>
    <p:sldId id="399" r:id="rId13"/>
    <p:sldId id="274" r:id="rId14"/>
    <p:sldId id="276" r:id="rId15"/>
    <p:sldId id="376" r:id="rId16"/>
    <p:sldId id="275" r:id="rId17"/>
    <p:sldId id="386" r:id="rId18"/>
    <p:sldId id="277" r:id="rId19"/>
    <p:sldId id="280" r:id="rId20"/>
    <p:sldId id="289" r:id="rId21"/>
    <p:sldId id="292" r:id="rId22"/>
    <p:sldId id="302" r:id="rId23"/>
    <p:sldId id="293" r:id="rId24"/>
    <p:sldId id="294" r:id="rId25"/>
    <p:sldId id="303" r:id="rId26"/>
    <p:sldId id="295" r:id="rId27"/>
    <p:sldId id="296" r:id="rId28"/>
    <p:sldId id="298" r:id="rId29"/>
    <p:sldId id="304" r:id="rId30"/>
    <p:sldId id="305" r:id="rId31"/>
    <p:sldId id="306" r:id="rId32"/>
    <p:sldId id="307" r:id="rId33"/>
    <p:sldId id="308" r:id="rId34"/>
    <p:sldId id="312" r:id="rId35"/>
    <p:sldId id="314" r:id="rId36"/>
    <p:sldId id="315" r:id="rId37"/>
    <p:sldId id="316" r:id="rId38"/>
    <p:sldId id="317" r:id="rId39"/>
    <p:sldId id="319" r:id="rId40"/>
    <p:sldId id="320" r:id="rId41"/>
    <p:sldId id="402" r:id="rId42"/>
    <p:sldId id="324" r:id="rId43"/>
    <p:sldId id="325" r:id="rId44"/>
    <p:sldId id="326" r:id="rId45"/>
    <p:sldId id="327" r:id="rId46"/>
    <p:sldId id="403" r:id="rId47"/>
    <p:sldId id="328" r:id="rId48"/>
    <p:sldId id="329" r:id="rId49"/>
    <p:sldId id="330" r:id="rId50"/>
    <p:sldId id="331" r:id="rId51"/>
    <p:sldId id="332" r:id="rId52"/>
    <p:sldId id="333" r:id="rId53"/>
    <p:sldId id="334" r:id="rId54"/>
    <p:sldId id="335" r:id="rId55"/>
    <p:sldId id="336" r:id="rId56"/>
    <p:sldId id="337" r:id="rId57"/>
    <p:sldId id="343" r:id="rId58"/>
    <p:sldId id="344" r:id="rId59"/>
    <p:sldId id="345" r:id="rId60"/>
    <p:sldId id="346" r:id="rId61"/>
    <p:sldId id="347" r:id="rId62"/>
    <p:sldId id="348" r:id="rId63"/>
    <p:sldId id="349" r:id="rId64"/>
    <p:sldId id="350" r:id="rId65"/>
    <p:sldId id="351" r:id="rId66"/>
    <p:sldId id="353" r:id="rId67"/>
    <p:sldId id="352" r:id="rId68"/>
    <p:sldId id="354" r:id="rId69"/>
    <p:sldId id="355" r:id="rId70"/>
    <p:sldId id="356" r:id="rId71"/>
    <p:sldId id="357" r:id="rId72"/>
    <p:sldId id="358" r:id="rId73"/>
    <p:sldId id="359" r:id="rId74"/>
    <p:sldId id="360" r:id="rId75"/>
    <p:sldId id="361" r:id="rId76"/>
    <p:sldId id="362" r:id="rId77"/>
    <p:sldId id="363" r:id="rId78"/>
    <p:sldId id="377" r:id="rId79"/>
    <p:sldId id="378" r:id="rId80"/>
    <p:sldId id="379" r:id="rId81"/>
    <p:sldId id="380" r:id="rId82"/>
    <p:sldId id="381" r:id="rId83"/>
    <p:sldId id="382" r:id="rId84"/>
    <p:sldId id="383" r:id="rId85"/>
    <p:sldId id="384" r:id="rId86"/>
    <p:sldId id="385" r:id="rId87"/>
    <p:sldId id="364" r:id="rId88"/>
    <p:sldId id="398" r:id="rId89"/>
    <p:sldId id="401" r:id="rId90"/>
    <p:sldId id="400" r:id="rId91"/>
    <p:sldId id="389" r:id="rId92"/>
    <p:sldId id="390" r:id="rId93"/>
    <p:sldId id="391" r:id="rId94"/>
    <p:sldId id="392" r:id="rId95"/>
    <p:sldId id="393" r:id="rId96"/>
    <p:sldId id="395" r:id="rId97"/>
    <p:sldId id="396" r:id="rId98"/>
    <p:sldId id="397" r:id="rId99"/>
    <p:sldId id="365" r:id="rId100"/>
    <p:sldId id="368" r:id="rId101"/>
    <p:sldId id="369" r:id="rId102"/>
    <p:sldId id="366" r:id="rId103"/>
    <p:sldId id="370" r:id="rId104"/>
    <p:sldId id="373" r:id="rId105"/>
    <p:sldId id="374" r:id="rId106"/>
    <p:sldId id="375" r:id="rId107"/>
    <p:sldId id="367" r:id="rId108"/>
    <p:sldId id="372" r:id="rId10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ln w="12700">
              <a:solidFill>
                <a:srgbClr val="000090"/>
              </a:solidFill>
            </a:ln>
          </c:spPr>
          <c:invertIfNegative val="0"/>
          <c:cat>
            <c:strRef>
              <c:f>Sheet1!$B$4:$B$8</c:f>
              <c:strCache>
                <c:ptCount val="5"/>
                <c:pt idx="0">
                  <c:v>White</c:v>
                </c:pt>
                <c:pt idx="1">
                  <c:v>Asian/British Asian</c:v>
                </c:pt>
                <c:pt idx="2">
                  <c:v>Black/Black Caribbean/Black British</c:v>
                </c:pt>
                <c:pt idx="3">
                  <c:v>Mixed/Multiple Ethnic Groups</c:v>
                </c:pt>
                <c:pt idx="4">
                  <c:v>Other </c:v>
                </c:pt>
              </c:strCache>
            </c:strRef>
          </c:cat>
          <c:val>
            <c:numRef>
              <c:f>Sheet1!$C$4:$C$8</c:f>
              <c:numCache>
                <c:formatCode>General</c:formatCode>
                <c:ptCount val="5"/>
                <c:pt idx="0">
                  <c:v>86</c:v>
                </c:pt>
                <c:pt idx="1">
                  <c:v>7.5</c:v>
                </c:pt>
                <c:pt idx="2">
                  <c:v>3.3</c:v>
                </c:pt>
                <c:pt idx="3">
                  <c:v>2.2000000000000002</c:v>
                </c:pt>
                <c:pt idx="4">
                  <c:v>1</c:v>
                </c:pt>
              </c:numCache>
            </c:numRef>
          </c:val>
          <c:extLst>
            <c:ext xmlns:c16="http://schemas.microsoft.com/office/drawing/2014/chart" uri="{C3380CC4-5D6E-409C-BE32-E72D297353CC}">
              <c16:uniqueId val="{00000000-02D6-4ABD-B7DB-CB0BC324E5AB}"/>
            </c:ext>
          </c:extLst>
        </c:ser>
        <c:dLbls>
          <c:showLegendKey val="0"/>
          <c:showVal val="0"/>
          <c:showCatName val="0"/>
          <c:showSerName val="0"/>
          <c:showPercent val="0"/>
          <c:showBubbleSize val="0"/>
        </c:dLbls>
        <c:gapWidth val="150"/>
        <c:axId val="2069584312"/>
        <c:axId val="2114827464"/>
      </c:barChart>
      <c:catAx>
        <c:axId val="2069584312"/>
        <c:scaling>
          <c:orientation val="minMax"/>
        </c:scaling>
        <c:delete val="0"/>
        <c:axPos val="b"/>
        <c:numFmt formatCode="General" sourceLinked="0"/>
        <c:majorTickMark val="none"/>
        <c:minorTickMark val="none"/>
        <c:tickLblPos val="none"/>
        <c:spPr>
          <a:ln w="25400">
            <a:solidFill>
              <a:srgbClr val="000090"/>
            </a:solidFill>
          </a:ln>
        </c:spPr>
        <c:crossAx val="2114827464"/>
        <c:crosses val="autoZero"/>
        <c:auto val="1"/>
        <c:lblAlgn val="ctr"/>
        <c:lblOffset val="100"/>
        <c:noMultiLvlLbl val="0"/>
      </c:catAx>
      <c:valAx>
        <c:axId val="2114827464"/>
        <c:scaling>
          <c:orientation val="minMax"/>
        </c:scaling>
        <c:delete val="0"/>
        <c:axPos val="l"/>
        <c:majorGridlines>
          <c:spPr>
            <a:ln>
              <a:noFill/>
            </a:ln>
          </c:spPr>
        </c:majorGridlines>
        <c:numFmt formatCode="General" sourceLinked="1"/>
        <c:majorTickMark val="out"/>
        <c:minorTickMark val="none"/>
        <c:tickLblPos val="nextTo"/>
        <c:spPr>
          <a:ln w="25400">
            <a:solidFill>
              <a:srgbClr val="000090"/>
            </a:solidFill>
          </a:ln>
        </c:spPr>
        <c:txPr>
          <a:bodyPr/>
          <a:lstStyle/>
          <a:p>
            <a:pPr>
              <a:defRPr sz="1400">
                <a:solidFill>
                  <a:srgbClr val="000090"/>
                </a:solidFill>
                <a:latin typeface="Arial Rounded MT Bold"/>
              </a:defRPr>
            </a:pPr>
            <a:endParaRPr lang="en-US"/>
          </a:p>
        </c:txPr>
        <c:crossAx val="206958431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ln w="12700">
              <a:solidFill>
                <a:srgbClr val="000090"/>
              </a:solidFill>
            </a:ln>
          </c:spPr>
          <c:invertIfNegative val="0"/>
          <c:cat>
            <c:strRef>
              <c:f>Sheet1!$B$4:$B$8</c:f>
              <c:strCache>
                <c:ptCount val="5"/>
                <c:pt idx="0">
                  <c:v>White</c:v>
                </c:pt>
                <c:pt idx="1">
                  <c:v>Asian/British Asian</c:v>
                </c:pt>
                <c:pt idx="2">
                  <c:v>Black/Black Caribbean/Black British</c:v>
                </c:pt>
                <c:pt idx="3">
                  <c:v>Mixed/Multiple Ethnic Groups</c:v>
                </c:pt>
                <c:pt idx="4">
                  <c:v>Other </c:v>
                </c:pt>
              </c:strCache>
            </c:strRef>
          </c:cat>
          <c:val>
            <c:numRef>
              <c:f>Sheet1!$C$4:$C$8</c:f>
              <c:numCache>
                <c:formatCode>General</c:formatCode>
                <c:ptCount val="5"/>
                <c:pt idx="0">
                  <c:v>86</c:v>
                </c:pt>
                <c:pt idx="1">
                  <c:v>7.5</c:v>
                </c:pt>
                <c:pt idx="2">
                  <c:v>3.3</c:v>
                </c:pt>
                <c:pt idx="3">
                  <c:v>2.2000000000000002</c:v>
                </c:pt>
                <c:pt idx="4">
                  <c:v>1</c:v>
                </c:pt>
              </c:numCache>
            </c:numRef>
          </c:val>
          <c:extLst>
            <c:ext xmlns:c16="http://schemas.microsoft.com/office/drawing/2014/chart" uri="{C3380CC4-5D6E-409C-BE32-E72D297353CC}">
              <c16:uniqueId val="{00000000-07DB-4747-9D30-63EDD2EE360E}"/>
            </c:ext>
          </c:extLst>
        </c:ser>
        <c:ser>
          <c:idx val="1"/>
          <c:order val="1"/>
          <c:spPr>
            <a:solidFill>
              <a:schemeClr val="accent2">
                <a:lumMod val="60000"/>
                <a:lumOff val="40000"/>
              </a:schemeClr>
            </a:solidFill>
            <a:ln w="12700">
              <a:solidFill>
                <a:schemeClr val="accent2">
                  <a:lumMod val="50000"/>
                </a:schemeClr>
              </a:solidFill>
            </a:ln>
          </c:spPr>
          <c:invertIfNegative val="0"/>
          <c:cat>
            <c:strRef>
              <c:f>Sheet1!$B$4:$B$8</c:f>
              <c:strCache>
                <c:ptCount val="5"/>
                <c:pt idx="0">
                  <c:v>White</c:v>
                </c:pt>
                <c:pt idx="1">
                  <c:v>Asian/British Asian</c:v>
                </c:pt>
                <c:pt idx="2">
                  <c:v>Black/Black Caribbean/Black British</c:v>
                </c:pt>
                <c:pt idx="3">
                  <c:v>Mixed/Multiple Ethnic Groups</c:v>
                </c:pt>
                <c:pt idx="4">
                  <c:v>Other </c:v>
                </c:pt>
              </c:strCache>
            </c:strRef>
          </c:cat>
          <c:val>
            <c:numRef>
              <c:f>Sheet1!$D$4:$D$8</c:f>
              <c:numCache>
                <c:formatCode>General</c:formatCode>
                <c:ptCount val="5"/>
                <c:pt idx="0">
                  <c:v>77.7</c:v>
                </c:pt>
                <c:pt idx="1">
                  <c:v>12.4</c:v>
                </c:pt>
                <c:pt idx="2">
                  <c:v>4.5999999999999996</c:v>
                </c:pt>
                <c:pt idx="3">
                  <c:v>3.9</c:v>
                </c:pt>
                <c:pt idx="4">
                  <c:v>1.4</c:v>
                </c:pt>
              </c:numCache>
            </c:numRef>
          </c:val>
          <c:extLst>
            <c:ext xmlns:c16="http://schemas.microsoft.com/office/drawing/2014/chart" uri="{C3380CC4-5D6E-409C-BE32-E72D297353CC}">
              <c16:uniqueId val="{00000001-07DB-4747-9D30-63EDD2EE360E}"/>
            </c:ext>
          </c:extLst>
        </c:ser>
        <c:dLbls>
          <c:showLegendKey val="0"/>
          <c:showVal val="0"/>
          <c:showCatName val="0"/>
          <c:showSerName val="0"/>
          <c:showPercent val="0"/>
          <c:showBubbleSize val="0"/>
        </c:dLbls>
        <c:gapWidth val="150"/>
        <c:axId val="2114512952"/>
        <c:axId val="2069584680"/>
      </c:barChart>
      <c:catAx>
        <c:axId val="2114512952"/>
        <c:scaling>
          <c:orientation val="minMax"/>
        </c:scaling>
        <c:delete val="0"/>
        <c:axPos val="b"/>
        <c:numFmt formatCode="General" sourceLinked="0"/>
        <c:majorTickMark val="none"/>
        <c:minorTickMark val="none"/>
        <c:tickLblPos val="none"/>
        <c:spPr>
          <a:ln w="25400">
            <a:solidFill>
              <a:srgbClr val="000090"/>
            </a:solidFill>
          </a:ln>
        </c:spPr>
        <c:txPr>
          <a:bodyPr/>
          <a:lstStyle/>
          <a:p>
            <a:pPr>
              <a:defRPr sz="1400">
                <a:solidFill>
                  <a:srgbClr val="000090"/>
                </a:solidFill>
                <a:latin typeface="Arial Rounded MT Bold"/>
              </a:defRPr>
            </a:pPr>
            <a:endParaRPr lang="en-US"/>
          </a:p>
        </c:txPr>
        <c:crossAx val="2069584680"/>
        <c:crosses val="autoZero"/>
        <c:auto val="1"/>
        <c:lblAlgn val="ctr"/>
        <c:lblOffset val="100"/>
        <c:noMultiLvlLbl val="0"/>
      </c:catAx>
      <c:valAx>
        <c:axId val="2069584680"/>
        <c:scaling>
          <c:orientation val="minMax"/>
        </c:scaling>
        <c:delete val="0"/>
        <c:axPos val="l"/>
        <c:majorGridlines>
          <c:spPr>
            <a:ln>
              <a:noFill/>
            </a:ln>
          </c:spPr>
        </c:majorGridlines>
        <c:numFmt formatCode="General" sourceLinked="1"/>
        <c:majorTickMark val="out"/>
        <c:minorTickMark val="none"/>
        <c:tickLblPos val="nextTo"/>
        <c:spPr>
          <a:ln w="25400">
            <a:solidFill>
              <a:srgbClr val="000090"/>
            </a:solidFill>
          </a:ln>
        </c:spPr>
        <c:txPr>
          <a:bodyPr/>
          <a:lstStyle/>
          <a:p>
            <a:pPr>
              <a:defRPr sz="1400">
                <a:solidFill>
                  <a:srgbClr val="000090"/>
                </a:solidFill>
                <a:latin typeface="Arial Rounded MT Bold"/>
              </a:defRPr>
            </a:pPr>
            <a:endParaRPr lang="en-US"/>
          </a:p>
        </c:txPr>
        <c:crossAx val="211451295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058812092933"/>
          <c:y val="3.7873270211216302E-2"/>
          <c:w val="0.80590283853407196"/>
          <c:h val="0.58265078482086996"/>
        </c:manualLayout>
      </c:layout>
      <c:barChart>
        <c:barDir val="col"/>
        <c:grouping val="clustered"/>
        <c:varyColors val="0"/>
        <c:ser>
          <c:idx val="0"/>
          <c:order val="0"/>
          <c:tx>
            <c:strRef>
              <c:f>Sheet1!$B$1</c:f>
              <c:strCache>
                <c:ptCount val="1"/>
                <c:pt idx="0">
                  <c:v>Men</c:v>
                </c:pt>
              </c:strCache>
            </c:strRef>
          </c:tx>
          <c:invertIfNegative val="0"/>
          <c:cat>
            <c:strRef>
              <c:f>Sheet1!$A$2:$A$8</c:f>
              <c:strCache>
                <c:ptCount val="7"/>
                <c:pt idx="0">
                  <c:v>General population</c:v>
                </c:pt>
                <c:pt idx="1">
                  <c:v>Bangladeshi</c:v>
                </c:pt>
                <c:pt idx="2">
                  <c:v>Indian</c:v>
                </c:pt>
                <c:pt idx="3">
                  <c:v>Pakistani</c:v>
                </c:pt>
                <c:pt idx="4">
                  <c:v>Black African</c:v>
                </c:pt>
                <c:pt idx="5">
                  <c:v>Black Caribbean</c:v>
                </c:pt>
                <c:pt idx="6">
                  <c:v>Chinese</c:v>
                </c:pt>
              </c:strCache>
            </c:strRef>
          </c:cat>
          <c:val>
            <c:numRef>
              <c:f>Sheet1!$B$2:$B$8</c:f>
              <c:numCache>
                <c:formatCode>0.0%</c:formatCode>
                <c:ptCount val="7"/>
                <c:pt idx="0">
                  <c:v>4.2999999999999997E-2</c:v>
                </c:pt>
                <c:pt idx="1">
                  <c:v>8.2000000000000003E-2</c:v>
                </c:pt>
                <c:pt idx="2">
                  <c:v>0.10100000000000001</c:v>
                </c:pt>
                <c:pt idx="3">
                  <c:v>7.2999999999999995E-2</c:v>
                </c:pt>
                <c:pt idx="4">
                  <c:v>0.05</c:v>
                </c:pt>
                <c:pt idx="5">
                  <c:v>0.1</c:v>
                </c:pt>
                <c:pt idx="6">
                  <c:v>3.7999999999999999E-2</c:v>
                </c:pt>
              </c:numCache>
            </c:numRef>
          </c:val>
          <c:extLst>
            <c:ext xmlns:c16="http://schemas.microsoft.com/office/drawing/2014/chart" uri="{C3380CC4-5D6E-409C-BE32-E72D297353CC}">
              <c16:uniqueId val="{00000000-8B80-462F-B706-174E70BC4888}"/>
            </c:ext>
          </c:extLst>
        </c:ser>
        <c:ser>
          <c:idx val="1"/>
          <c:order val="1"/>
          <c:tx>
            <c:strRef>
              <c:f>Sheet1!$C$1</c:f>
              <c:strCache>
                <c:ptCount val="1"/>
                <c:pt idx="0">
                  <c:v>Women</c:v>
                </c:pt>
              </c:strCache>
            </c:strRef>
          </c:tx>
          <c:invertIfNegative val="0"/>
          <c:cat>
            <c:strRef>
              <c:f>Sheet1!$A$2:$A$8</c:f>
              <c:strCache>
                <c:ptCount val="7"/>
                <c:pt idx="0">
                  <c:v>General population</c:v>
                </c:pt>
                <c:pt idx="1">
                  <c:v>Bangladeshi</c:v>
                </c:pt>
                <c:pt idx="2">
                  <c:v>Indian</c:v>
                </c:pt>
                <c:pt idx="3">
                  <c:v>Pakistani</c:v>
                </c:pt>
                <c:pt idx="4">
                  <c:v>Black African</c:v>
                </c:pt>
                <c:pt idx="5">
                  <c:v>Black Caribbean</c:v>
                </c:pt>
                <c:pt idx="6">
                  <c:v>Chinese</c:v>
                </c:pt>
              </c:strCache>
            </c:strRef>
          </c:cat>
          <c:val>
            <c:numRef>
              <c:f>Sheet1!$C$2:$C$8</c:f>
              <c:numCache>
                <c:formatCode>0.0%</c:formatCode>
                <c:ptCount val="7"/>
                <c:pt idx="0">
                  <c:v>3.4000000000000002E-2</c:v>
                </c:pt>
                <c:pt idx="1">
                  <c:v>5.1999999999999998E-2</c:v>
                </c:pt>
                <c:pt idx="2">
                  <c:v>5.8999999999999997E-2</c:v>
                </c:pt>
                <c:pt idx="3">
                  <c:v>8.5999999999999993E-2</c:v>
                </c:pt>
                <c:pt idx="4">
                  <c:v>2.1000000000000001E-2</c:v>
                </c:pt>
                <c:pt idx="5">
                  <c:v>8.4000000000000005E-2</c:v>
                </c:pt>
                <c:pt idx="6">
                  <c:v>3.3000000000000002E-2</c:v>
                </c:pt>
              </c:numCache>
            </c:numRef>
          </c:val>
          <c:extLst>
            <c:ext xmlns:c16="http://schemas.microsoft.com/office/drawing/2014/chart" uri="{C3380CC4-5D6E-409C-BE32-E72D297353CC}">
              <c16:uniqueId val="{00000001-8B80-462F-B706-174E70BC4888}"/>
            </c:ext>
          </c:extLst>
        </c:ser>
        <c:ser>
          <c:idx val="2"/>
          <c:order val="2"/>
          <c:tx>
            <c:strRef>
              <c:f>Sheet1!$D$1</c:f>
              <c:strCache>
                <c:ptCount val="1"/>
                <c:pt idx="0">
                  <c:v>Column1</c:v>
                </c:pt>
              </c:strCache>
            </c:strRef>
          </c:tx>
          <c:invertIfNegative val="0"/>
          <c:cat>
            <c:strRef>
              <c:f>Sheet1!$A$2:$A$8</c:f>
              <c:strCache>
                <c:ptCount val="7"/>
                <c:pt idx="0">
                  <c:v>General population</c:v>
                </c:pt>
                <c:pt idx="1">
                  <c:v>Bangladeshi</c:v>
                </c:pt>
                <c:pt idx="2">
                  <c:v>Indian</c:v>
                </c:pt>
                <c:pt idx="3">
                  <c:v>Pakistani</c:v>
                </c:pt>
                <c:pt idx="4">
                  <c:v>Black African</c:v>
                </c:pt>
                <c:pt idx="5">
                  <c:v>Black Caribbean</c:v>
                </c:pt>
                <c:pt idx="6">
                  <c:v>Chinese</c:v>
                </c:pt>
              </c:strCache>
            </c:strRef>
          </c:cat>
          <c:val>
            <c:numRef>
              <c:f>Sheet1!$D$2:$D$8</c:f>
              <c:numCache>
                <c:formatCode>General</c:formatCode>
                <c:ptCount val="7"/>
              </c:numCache>
            </c:numRef>
          </c:val>
          <c:extLst>
            <c:ext xmlns:c16="http://schemas.microsoft.com/office/drawing/2014/chart" uri="{C3380CC4-5D6E-409C-BE32-E72D297353CC}">
              <c16:uniqueId val="{00000002-8B80-462F-B706-174E70BC4888}"/>
            </c:ext>
          </c:extLst>
        </c:ser>
        <c:dLbls>
          <c:showLegendKey val="0"/>
          <c:showVal val="0"/>
          <c:showCatName val="0"/>
          <c:showSerName val="0"/>
          <c:showPercent val="0"/>
          <c:showBubbleSize val="0"/>
        </c:dLbls>
        <c:gapWidth val="150"/>
        <c:axId val="2065563416"/>
        <c:axId val="2065566744"/>
      </c:barChart>
      <c:catAx>
        <c:axId val="2065563416"/>
        <c:scaling>
          <c:orientation val="minMax"/>
        </c:scaling>
        <c:delete val="0"/>
        <c:axPos val="b"/>
        <c:numFmt formatCode="General" sourceLinked="1"/>
        <c:majorTickMark val="none"/>
        <c:minorTickMark val="none"/>
        <c:tickLblPos val="nextTo"/>
        <c:spPr>
          <a:ln w="25400">
            <a:solidFill>
              <a:srgbClr val="000090"/>
            </a:solidFill>
          </a:ln>
        </c:spPr>
        <c:txPr>
          <a:bodyPr/>
          <a:lstStyle/>
          <a:p>
            <a:pPr>
              <a:defRPr sz="1200" baseline="0">
                <a:solidFill>
                  <a:srgbClr val="0A0399"/>
                </a:solidFill>
                <a:latin typeface="Arial Rounded MT Bold"/>
                <a:cs typeface="Arial Rounded MT Bold"/>
              </a:defRPr>
            </a:pPr>
            <a:endParaRPr lang="en-US"/>
          </a:p>
        </c:txPr>
        <c:crossAx val="2065566744"/>
        <c:crossesAt val="0"/>
        <c:auto val="1"/>
        <c:lblAlgn val="ctr"/>
        <c:lblOffset val="100"/>
        <c:noMultiLvlLbl val="0"/>
      </c:catAx>
      <c:valAx>
        <c:axId val="2065566744"/>
        <c:scaling>
          <c:orientation val="minMax"/>
        </c:scaling>
        <c:delete val="1"/>
        <c:axPos val="l"/>
        <c:majorGridlines>
          <c:spPr>
            <a:ln>
              <a:noFill/>
            </a:ln>
          </c:spPr>
        </c:majorGridlines>
        <c:numFmt formatCode="0%" sourceLinked="0"/>
        <c:majorTickMark val="out"/>
        <c:minorTickMark val="none"/>
        <c:tickLblPos val="nextTo"/>
        <c:crossAx val="2065563416"/>
        <c:crosses val="autoZero"/>
        <c:crossBetween val="between"/>
      </c:valAx>
      <c:spPr>
        <a:noFill/>
        <a:ln w="25400">
          <a:noFill/>
        </a:ln>
      </c:spPr>
    </c:plotArea>
    <c:legend>
      <c:legendPos val="r"/>
      <c:legendEntry>
        <c:idx val="2"/>
        <c:delete val="1"/>
      </c:legendEntry>
      <c:layout>
        <c:manualLayout>
          <c:xMode val="edge"/>
          <c:yMode val="edge"/>
          <c:x val="0.80404807038009096"/>
          <c:y val="7.7471139122904598E-2"/>
          <c:w val="0.112618596286575"/>
          <c:h val="0.14003200073406699"/>
        </c:manualLayout>
      </c:layout>
      <c:overlay val="0"/>
      <c:txPr>
        <a:bodyPr/>
        <a:lstStyle/>
        <a:p>
          <a:pPr>
            <a:defRPr sz="1400" b="0" baseline="0">
              <a:solidFill>
                <a:srgbClr val="000090"/>
              </a:solidFill>
              <a:latin typeface="Arial Rounded MT Bold"/>
              <a:cs typeface="Arial Rounded MT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ACDDE8-1EA3-9145-A3FD-AA11BF6044A1}" type="datetimeFigureOut">
              <a:rPr lang="en-US" smtClean="0"/>
              <a:t>6/2/2017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9718B6-D238-F24A-B66D-F0E3E4257527}" type="slidenum">
              <a:rPr lang="en-US" smtClean="0"/>
              <a:t>‹#›</a:t>
            </a:fld>
            <a:endParaRPr lang="en-US"/>
          </a:p>
        </p:txBody>
      </p:sp>
    </p:spTree>
    <p:extLst>
      <p:ext uri="{BB962C8B-B14F-4D97-AF65-F5344CB8AC3E}">
        <p14:creationId xmlns:p14="http://schemas.microsoft.com/office/powerpoint/2010/main" val="40990028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C26253-72C7-F84C-946D-22246D72D89F}" type="datetimeFigureOut">
              <a:rPr lang="en-US" smtClean="0"/>
              <a:t>6/2/2017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887393-3964-0145-973D-9B9C133904F1}" type="slidenum">
              <a:rPr lang="en-US" smtClean="0"/>
              <a:t>‹#›</a:t>
            </a:fld>
            <a:endParaRPr lang="en-US"/>
          </a:p>
        </p:txBody>
      </p:sp>
    </p:spTree>
    <p:extLst>
      <p:ext uri="{BB962C8B-B14F-4D97-AF65-F5344CB8AC3E}">
        <p14:creationId xmlns:p14="http://schemas.microsoft.com/office/powerpoint/2010/main" val="20291740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sz="1800">
                <a:solidFill>
                  <a:schemeClr val="tx2">
                    <a:lumMod val="40000"/>
                    <a:lumOff val="60000"/>
                  </a:schemeClr>
                </a:solidFill>
                <a:latin typeface="+mj-lt"/>
              </a:defRPr>
            </a:lvl1pPr>
          </a:lstStyle>
          <a:p>
            <a:fld id="{03859409-9494-8C40-ACA2-E0442DBDD9F2}" type="slidenum">
              <a:rPr lang="en-US" smtClean="0"/>
              <a:t>‹#›</a:t>
            </a:fld>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18EB5E45-D590-1843-B826-E2EC4749C690}" type="slidenum">
              <a:rPr lang="en-US" smtClean="0"/>
              <a:pPr/>
              <a:t>‹#›</a:t>
            </a:fld>
            <a:endParaRPr lang="en-US" dirty="0"/>
          </a:p>
        </p:txBody>
      </p:sp>
    </p:spTree>
    <p:extLst>
      <p:ext uri="{BB962C8B-B14F-4D97-AF65-F5344CB8AC3E}">
        <p14:creationId xmlns:p14="http://schemas.microsoft.com/office/powerpoint/2010/main" val="287033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smtClean="0"/>
              <a:t>‹#›</a:t>
            </a:fld>
            <a:endParaRPr lang="en-US"/>
          </a:p>
        </p:txBody>
      </p:sp>
    </p:spTree>
    <p:extLst>
      <p:ext uri="{BB962C8B-B14F-4D97-AF65-F5344CB8AC3E}">
        <p14:creationId xmlns:p14="http://schemas.microsoft.com/office/powerpoint/2010/main" val="366888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smtClean="0"/>
              <a:t>‹#›</a:t>
            </a:fld>
            <a:endParaRPr lang="en-US"/>
          </a:p>
        </p:txBody>
      </p:sp>
    </p:spTree>
    <p:extLst>
      <p:ext uri="{BB962C8B-B14F-4D97-AF65-F5344CB8AC3E}">
        <p14:creationId xmlns:p14="http://schemas.microsoft.com/office/powerpoint/2010/main" val="17566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smtClean="0"/>
              <a:t>‹#›</a:t>
            </a:fld>
            <a:endParaRPr lang="en-US"/>
          </a:p>
        </p:txBody>
      </p:sp>
    </p:spTree>
    <p:extLst>
      <p:ext uri="{BB962C8B-B14F-4D97-AF65-F5344CB8AC3E}">
        <p14:creationId xmlns:p14="http://schemas.microsoft.com/office/powerpoint/2010/main" val="3599743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smtClean="0"/>
              <a:t>‹#›</a:t>
            </a:fld>
            <a:endParaRPr lang="en-US"/>
          </a:p>
        </p:txBody>
      </p:sp>
    </p:spTree>
    <p:extLst>
      <p:ext uri="{BB962C8B-B14F-4D97-AF65-F5344CB8AC3E}">
        <p14:creationId xmlns:p14="http://schemas.microsoft.com/office/powerpoint/2010/main" val="383249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smtClean="0"/>
              <a:t>‹#›</a:t>
            </a:fld>
            <a:endParaRPr lang="en-US"/>
          </a:p>
        </p:txBody>
      </p:sp>
    </p:spTree>
    <p:extLst>
      <p:ext uri="{BB962C8B-B14F-4D97-AF65-F5344CB8AC3E}">
        <p14:creationId xmlns:p14="http://schemas.microsoft.com/office/powerpoint/2010/main" val="336852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smtClean="0"/>
              <a:t>‹#›</a:t>
            </a:fld>
            <a:endParaRPr lang="en-US"/>
          </a:p>
        </p:txBody>
      </p:sp>
    </p:spTree>
    <p:extLst>
      <p:ext uri="{BB962C8B-B14F-4D97-AF65-F5344CB8AC3E}">
        <p14:creationId xmlns:p14="http://schemas.microsoft.com/office/powerpoint/2010/main" val="279085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smtClean="0"/>
              <a:t>‹#›</a:t>
            </a:fld>
            <a:endParaRPr lang="en-US"/>
          </a:p>
        </p:txBody>
      </p:sp>
    </p:spTree>
    <p:extLst>
      <p:ext uri="{BB962C8B-B14F-4D97-AF65-F5344CB8AC3E}">
        <p14:creationId xmlns:p14="http://schemas.microsoft.com/office/powerpoint/2010/main" val="389190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smtClean="0"/>
              <a:t>‹#›</a:t>
            </a:fld>
            <a:endParaRPr lang="en-US"/>
          </a:p>
        </p:txBody>
      </p:sp>
    </p:spTree>
    <p:extLst>
      <p:ext uri="{BB962C8B-B14F-4D97-AF65-F5344CB8AC3E}">
        <p14:creationId xmlns:p14="http://schemas.microsoft.com/office/powerpoint/2010/main" val="3590051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smtClean="0"/>
              <a:t>‹#›</a:t>
            </a:fld>
            <a:endParaRPr lang="en-US"/>
          </a:p>
        </p:txBody>
      </p:sp>
    </p:spTree>
    <p:extLst>
      <p:ext uri="{BB962C8B-B14F-4D97-AF65-F5344CB8AC3E}">
        <p14:creationId xmlns:p14="http://schemas.microsoft.com/office/powerpoint/2010/main" val="297749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EB5E45-D590-1843-B826-E2EC4749C690}" type="slidenum">
              <a:rPr lang="en-US" smtClean="0"/>
              <a:t>‹#›</a:t>
            </a:fld>
            <a:endParaRPr lang="en-US"/>
          </a:p>
        </p:txBody>
      </p:sp>
    </p:spTree>
    <p:extLst>
      <p:ext uri="{BB962C8B-B14F-4D97-AF65-F5344CB8AC3E}">
        <p14:creationId xmlns:p14="http://schemas.microsoft.com/office/powerpoint/2010/main" val="283814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6858"/>
            <a:ext cx="8229600" cy="92552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48377"/>
            <a:ext cx="8229600" cy="504731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p:cNvCxnSpPr/>
          <p:nvPr userDrawn="1"/>
        </p:nvCxnSpPr>
        <p:spPr>
          <a:xfrm>
            <a:off x="0" y="1022378"/>
            <a:ext cx="9144000" cy="0"/>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p:nvPr userDrawn="1"/>
        </p:nvPicPr>
        <p:blipFill>
          <a:blip r:embed="rId13">
            <a:extLst>
              <a:ext uri="{28A0092B-C50C-407E-A947-70E740481C1C}">
                <a14:useLocalDpi xmlns:a14="http://schemas.microsoft.com/office/drawing/2010/main" val="0"/>
              </a:ext>
            </a:extLst>
          </a:blip>
          <a:stretch>
            <a:fillRect/>
          </a:stretch>
        </p:blipFill>
        <p:spPr>
          <a:xfrm>
            <a:off x="6360396" y="6360263"/>
            <a:ext cx="2336987" cy="393497"/>
          </a:xfrm>
          <a:prstGeom prst="rect">
            <a:avLst/>
          </a:prstGeom>
        </p:spPr>
      </p:pic>
      <p:sp>
        <p:nvSpPr>
          <p:cNvPr id="10" name="TextBox 9"/>
          <p:cNvSpPr txBox="1"/>
          <p:nvPr userDrawn="1"/>
        </p:nvSpPr>
        <p:spPr>
          <a:xfrm>
            <a:off x="457200" y="6445983"/>
            <a:ext cx="3534316" cy="307777"/>
          </a:xfrm>
          <a:prstGeom prst="rect">
            <a:avLst/>
          </a:prstGeom>
          <a:noFill/>
        </p:spPr>
        <p:txBody>
          <a:bodyPr wrap="none" rtlCol="0">
            <a:spAutoFit/>
          </a:bodyPr>
          <a:lstStyle/>
          <a:p>
            <a:r>
              <a:rPr lang="en-US" sz="1400" dirty="0">
                <a:solidFill>
                  <a:schemeClr val="tx2">
                    <a:lumMod val="60000"/>
                    <a:lumOff val="40000"/>
                  </a:schemeClr>
                </a:solidFill>
              </a:rPr>
              <a:t>Diabetes</a:t>
            </a:r>
            <a:r>
              <a:rPr lang="en-US" sz="1400" baseline="0" dirty="0">
                <a:solidFill>
                  <a:schemeClr val="tx2">
                    <a:lumMod val="60000"/>
                    <a:lumOff val="40000"/>
                  </a:schemeClr>
                </a:solidFill>
              </a:rPr>
              <a:t> competency training 2016. Session 1</a:t>
            </a:r>
            <a:endParaRPr lang="en-US" sz="1400" dirty="0">
              <a:solidFill>
                <a:schemeClr val="tx2">
                  <a:lumMod val="60000"/>
                  <a:lumOff val="40000"/>
                </a:schemeClr>
              </a:solidFill>
            </a:endParaRPr>
          </a:p>
        </p:txBody>
      </p:sp>
    </p:spTree>
    <p:extLst>
      <p:ext uri="{BB962C8B-B14F-4D97-AF65-F5344CB8AC3E}">
        <p14:creationId xmlns:p14="http://schemas.microsoft.com/office/powerpoint/2010/main" val="357660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000" kern="1200">
          <a:solidFill>
            <a:srgbClr val="00009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lapobesity.com/portfolio.html"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lapobesity.com/portfolio.html"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lapobesity.com/portfolio.html"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Competencies</a:t>
            </a:r>
          </a:p>
        </p:txBody>
      </p:sp>
      <p:sp>
        <p:nvSpPr>
          <p:cNvPr id="3" name="Content Placeholder 2"/>
          <p:cNvSpPr>
            <a:spLocks noGrp="1"/>
          </p:cNvSpPr>
          <p:nvPr>
            <p:ph sz="half" idx="1"/>
          </p:nvPr>
        </p:nvSpPr>
        <p:spPr>
          <a:xfrm>
            <a:off x="370417" y="2235201"/>
            <a:ext cx="4125383" cy="3352800"/>
          </a:xfrm>
        </p:spPr>
        <p:txBody>
          <a:bodyPr>
            <a:normAutofit/>
          </a:bodyPr>
          <a:lstStyle/>
          <a:p>
            <a:pPr marL="0" indent="0" algn="ctr">
              <a:buNone/>
            </a:pPr>
            <a:r>
              <a:rPr lang="en-US" sz="2400" dirty="0"/>
              <a:t>Angela Hargreaves</a:t>
            </a:r>
          </a:p>
          <a:p>
            <a:pPr marL="0" indent="0" algn="ctr">
              <a:buNone/>
            </a:pPr>
            <a:r>
              <a:rPr lang="en-US" sz="2400" dirty="0"/>
              <a:t>Dietetic Team Leader – Diabetes and </a:t>
            </a:r>
            <a:r>
              <a:rPr lang="en-US" sz="2400" dirty="0" err="1"/>
              <a:t>Behaviour</a:t>
            </a:r>
            <a:r>
              <a:rPr lang="en-US" sz="2400" dirty="0"/>
              <a:t> Change</a:t>
            </a:r>
          </a:p>
          <a:p>
            <a:pPr marL="0" indent="0" algn="ctr">
              <a:buNone/>
            </a:pPr>
            <a:r>
              <a:rPr lang="en-US" sz="2400" dirty="0"/>
              <a:t> OCDEM</a:t>
            </a:r>
          </a:p>
          <a:p>
            <a:pPr marL="0" indent="0" algn="ctr">
              <a:buNone/>
            </a:pPr>
            <a:r>
              <a:rPr lang="en-US" sz="2400" dirty="0"/>
              <a:t>Churchill Hospital</a:t>
            </a:r>
          </a:p>
          <a:p>
            <a:pPr marL="0" indent="0" algn="ctr">
              <a:buNone/>
            </a:pPr>
            <a:r>
              <a:rPr lang="en-US" sz="2400" dirty="0"/>
              <a:t>Oxford OX3 7LJ</a:t>
            </a:r>
          </a:p>
          <a:p>
            <a:pPr marL="0" indent="0" algn="ctr">
              <a:buNone/>
            </a:pPr>
            <a:r>
              <a:rPr lang="en-US" sz="2000" i="1" dirty="0" err="1"/>
              <a:t>angela.hargreaves@ouh.nhs.uk</a:t>
            </a:r>
            <a:endParaRPr lang="en-US" sz="2000" i="1" dirty="0"/>
          </a:p>
        </p:txBody>
      </p:sp>
      <p:sp>
        <p:nvSpPr>
          <p:cNvPr id="4" name="Content Placeholder 3"/>
          <p:cNvSpPr>
            <a:spLocks noGrp="1"/>
          </p:cNvSpPr>
          <p:nvPr>
            <p:ph sz="half" idx="2"/>
          </p:nvPr>
        </p:nvSpPr>
        <p:spPr>
          <a:xfrm>
            <a:off x="4648200" y="2235201"/>
            <a:ext cx="4038600" cy="3352801"/>
          </a:xfrm>
        </p:spPr>
        <p:txBody>
          <a:bodyPr>
            <a:normAutofit/>
          </a:bodyPr>
          <a:lstStyle/>
          <a:p>
            <a:pPr marL="0" indent="0" algn="ctr">
              <a:buNone/>
            </a:pPr>
            <a:r>
              <a:rPr lang="en-US" sz="2400" dirty="0"/>
              <a:t>Pamela Dyson</a:t>
            </a:r>
          </a:p>
          <a:p>
            <a:pPr marL="0" indent="0" algn="ctr">
              <a:buNone/>
            </a:pPr>
            <a:r>
              <a:rPr lang="en-US" sz="2400" dirty="0"/>
              <a:t>Research Dietitian</a:t>
            </a:r>
          </a:p>
          <a:p>
            <a:pPr marL="0" indent="0" algn="ctr">
              <a:buNone/>
            </a:pPr>
            <a:r>
              <a:rPr lang="en-US" sz="2400" dirty="0"/>
              <a:t>University of Oxford</a:t>
            </a:r>
          </a:p>
          <a:p>
            <a:pPr marL="0" indent="0" algn="ctr">
              <a:buNone/>
            </a:pPr>
            <a:r>
              <a:rPr lang="en-US" sz="2400" dirty="0"/>
              <a:t>OCDEM</a:t>
            </a:r>
          </a:p>
          <a:p>
            <a:pPr marL="0" indent="0" algn="ctr">
              <a:buNone/>
            </a:pPr>
            <a:r>
              <a:rPr lang="en-US" sz="2400" dirty="0"/>
              <a:t>Churchill Hospital</a:t>
            </a:r>
          </a:p>
          <a:p>
            <a:pPr marL="0" indent="0" algn="ctr">
              <a:buNone/>
            </a:pPr>
            <a:r>
              <a:rPr lang="en-US" sz="2400" dirty="0"/>
              <a:t>Oxford OX3 7LJ</a:t>
            </a:r>
          </a:p>
          <a:p>
            <a:pPr marL="0" indent="0" algn="ctr">
              <a:buNone/>
            </a:pPr>
            <a:r>
              <a:rPr lang="en-US" sz="2000" i="1" dirty="0" err="1"/>
              <a:t>pamela.dyson@ocdem.ox.ac.uk</a:t>
            </a:r>
            <a:endParaRPr lang="en-US" sz="2000" i="1" dirty="0"/>
          </a:p>
        </p:txBody>
      </p:sp>
    </p:spTree>
    <p:extLst>
      <p:ext uri="{BB962C8B-B14F-4D97-AF65-F5344CB8AC3E}">
        <p14:creationId xmlns:p14="http://schemas.microsoft.com/office/powerpoint/2010/main" val="92135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diabetes mellitus</a:t>
            </a:r>
          </a:p>
        </p:txBody>
      </p:sp>
      <p:sp>
        <p:nvSpPr>
          <p:cNvPr id="3" name="Content Placeholder 2"/>
          <p:cNvSpPr>
            <a:spLocks noGrp="1"/>
          </p:cNvSpPr>
          <p:nvPr>
            <p:ph idx="1"/>
          </p:nvPr>
        </p:nvSpPr>
        <p:spPr/>
        <p:txBody>
          <a:bodyPr/>
          <a:lstStyle/>
          <a:p>
            <a:r>
              <a:rPr lang="en-US" dirty="0"/>
              <a:t>Type 1</a:t>
            </a:r>
          </a:p>
          <a:p>
            <a:r>
              <a:rPr lang="en-US" dirty="0"/>
              <a:t>Type 2</a:t>
            </a:r>
          </a:p>
          <a:p>
            <a:r>
              <a:rPr lang="en-US" dirty="0"/>
              <a:t>Gestational diabetes</a:t>
            </a:r>
          </a:p>
          <a:p>
            <a:r>
              <a:rPr lang="en-US" dirty="0"/>
              <a:t>Genetic forms of diabetes e.g. Maturity-onset diabetes of the young (MODY)</a:t>
            </a:r>
          </a:p>
          <a:p>
            <a:r>
              <a:rPr lang="en-US" dirty="0"/>
              <a:t>Secondary diabetes </a:t>
            </a:r>
          </a:p>
        </p:txBody>
      </p:sp>
    </p:spTree>
    <p:extLst>
      <p:ext uri="{BB962C8B-B14F-4D97-AF65-F5344CB8AC3E}">
        <p14:creationId xmlns:p14="http://schemas.microsoft.com/office/powerpoint/2010/main" val="5241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Older adults with diabetes</a:t>
            </a:r>
          </a:p>
        </p:txBody>
      </p:sp>
      <p:sp>
        <p:nvSpPr>
          <p:cNvPr id="3" name="Content Placeholder 2"/>
          <p:cNvSpPr>
            <a:spLocks noGrp="1"/>
          </p:cNvSpPr>
          <p:nvPr>
            <p:ph idx="1"/>
          </p:nvPr>
        </p:nvSpPr>
        <p:spPr/>
        <p:txBody>
          <a:bodyPr/>
          <a:lstStyle/>
          <a:p>
            <a:r>
              <a:rPr lang="en-US" dirty="0"/>
              <a:t>10 - 30% of older adults (&gt;65 </a:t>
            </a:r>
            <a:r>
              <a:rPr lang="en-US" dirty="0" err="1"/>
              <a:t>yrs</a:t>
            </a:r>
            <a:r>
              <a:rPr lang="en-US" dirty="0"/>
              <a:t>) in Western countries have diabetes</a:t>
            </a:r>
          </a:p>
          <a:p>
            <a:r>
              <a:rPr lang="en-US" dirty="0"/>
              <a:t>Management should focus on </a:t>
            </a:r>
            <a:r>
              <a:rPr lang="en-US" dirty="0" err="1"/>
              <a:t>individualising</a:t>
            </a:r>
            <a:r>
              <a:rPr lang="en-US" dirty="0"/>
              <a:t> treatment with respect to:</a:t>
            </a:r>
          </a:p>
          <a:p>
            <a:pPr lvl="1"/>
            <a:r>
              <a:rPr lang="en-US" sz="2400" dirty="0">
                <a:solidFill>
                  <a:srgbClr val="000090"/>
                </a:solidFill>
              </a:rPr>
              <a:t>Safety</a:t>
            </a:r>
          </a:p>
          <a:p>
            <a:pPr lvl="1"/>
            <a:r>
              <a:rPr lang="en-US" sz="2400" dirty="0">
                <a:solidFill>
                  <a:srgbClr val="000090"/>
                </a:solidFill>
              </a:rPr>
              <a:t>Maintaining independence, functional status and quality of life</a:t>
            </a:r>
          </a:p>
          <a:p>
            <a:pPr lvl="1"/>
            <a:r>
              <a:rPr lang="en-US" sz="2400" dirty="0">
                <a:solidFill>
                  <a:srgbClr val="000090"/>
                </a:solidFill>
              </a:rPr>
              <a:t>Symptom management</a:t>
            </a:r>
          </a:p>
          <a:p>
            <a:pPr lvl="1"/>
            <a:r>
              <a:rPr lang="en-US" sz="2400" dirty="0">
                <a:solidFill>
                  <a:srgbClr val="000090"/>
                </a:solidFill>
              </a:rPr>
              <a:t>Reducing the impact of co-morbidities</a:t>
            </a:r>
          </a:p>
          <a:p>
            <a:r>
              <a:rPr lang="en-US" sz="2400" dirty="0" err="1"/>
              <a:t>Glycaemic</a:t>
            </a:r>
            <a:r>
              <a:rPr lang="en-US" sz="2400" dirty="0"/>
              <a:t> targets may be relaxed in elderly people</a:t>
            </a:r>
            <a:r>
              <a:rPr lang="en-US" sz="2000" baseline="30000" dirty="0"/>
              <a:t>26</a:t>
            </a:r>
            <a:endParaRPr lang="en-US" sz="2000" baseline="30000" dirty="0">
              <a:solidFill>
                <a:srgbClr val="000090"/>
              </a:solidFill>
            </a:endParaRPr>
          </a:p>
          <a:p>
            <a:endParaRPr lang="en-US" sz="2400" dirty="0">
              <a:solidFill>
                <a:srgbClr val="000090"/>
              </a:solidFill>
            </a:endParaRPr>
          </a:p>
          <a:p>
            <a:pPr lvl="1"/>
            <a:endParaRPr lang="en-US" sz="2400" dirty="0">
              <a:solidFill>
                <a:srgbClr val="000090"/>
              </a:solidFill>
            </a:endParaRPr>
          </a:p>
          <a:p>
            <a:pPr lvl="1"/>
            <a:endParaRPr lang="en-US" dirty="0"/>
          </a:p>
        </p:txBody>
      </p:sp>
    </p:spTree>
    <p:extLst>
      <p:ext uri="{BB962C8B-B14F-4D97-AF65-F5344CB8AC3E}">
        <p14:creationId xmlns:p14="http://schemas.microsoft.com/office/powerpoint/2010/main" val="21588827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Nutritional considerations</a:t>
            </a:r>
          </a:p>
        </p:txBody>
      </p:sp>
      <p:sp>
        <p:nvSpPr>
          <p:cNvPr id="3" name="Content Placeholder 2"/>
          <p:cNvSpPr>
            <a:spLocks noGrp="1"/>
          </p:cNvSpPr>
          <p:nvPr>
            <p:ph idx="1"/>
          </p:nvPr>
        </p:nvSpPr>
        <p:spPr>
          <a:xfrm>
            <a:off x="457200" y="1043901"/>
            <a:ext cx="8229600" cy="5499313"/>
          </a:xfrm>
        </p:spPr>
        <p:txBody>
          <a:bodyPr>
            <a:normAutofit/>
          </a:bodyPr>
          <a:lstStyle/>
          <a:p>
            <a:r>
              <a:rPr lang="en-US" dirty="0"/>
              <a:t>Fluid and hydration</a:t>
            </a:r>
          </a:p>
          <a:p>
            <a:r>
              <a:rPr lang="en-US" dirty="0"/>
              <a:t>Nutrient-dense diet:</a:t>
            </a:r>
          </a:p>
          <a:p>
            <a:pPr lvl="1"/>
            <a:r>
              <a:rPr lang="en-US" sz="2400" dirty="0">
                <a:solidFill>
                  <a:srgbClr val="000090"/>
                </a:solidFill>
              </a:rPr>
              <a:t>Decreased lean body mass</a:t>
            </a:r>
          </a:p>
          <a:p>
            <a:pPr lvl="1"/>
            <a:r>
              <a:rPr lang="en-US" sz="2400" dirty="0">
                <a:solidFill>
                  <a:srgbClr val="000090"/>
                </a:solidFill>
              </a:rPr>
              <a:t>Energy requirements decrease with age</a:t>
            </a:r>
          </a:p>
          <a:p>
            <a:pPr lvl="1"/>
            <a:r>
              <a:rPr lang="en-US" sz="2400" dirty="0">
                <a:solidFill>
                  <a:srgbClr val="000090"/>
                </a:solidFill>
              </a:rPr>
              <a:t>Diminished appetite</a:t>
            </a:r>
          </a:p>
          <a:p>
            <a:pPr marL="400050"/>
            <a:r>
              <a:rPr lang="en-US" sz="2400" dirty="0">
                <a:solidFill>
                  <a:srgbClr val="000090"/>
                </a:solidFill>
              </a:rPr>
              <a:t>Physical functio</a:t>
            </a:r>
            <a:r>
              <a:rPr lang="en-US" sz="2400" dirty="0"/>
              <a:t>n may affect food choices:</a:t>
            </a:r>
          </a:p>
          <a:p>
            <a:pPr marL="800100" lvl="1"/>
            <a:r>
              <a:rPr lang="en-US" sz="2400" dirty="0">
                <a:solidFill>
                  <a:srgbClr val="000090"/>
                </a:solidFill>
              </a:rPr>
              <a:t>Dentition</a:t>
            </a:r>
          </a:p>
          <a:p>
            <a:pPr marL="800100" lvl="1"/>
            <a:r>
              <a:rPr lang="en-US" sz="2400" dirty="0">
                <a:solidFill>
                  <a:srgbClr val="000090"/>
                </a:solidFill>
              </a:rPr>
              <a:t>Poor eyesight</a:t>
            </a:r>
          </a:p>
          <a:p>
            <a:pPr marL="800100" lvl="1"/>
            <a:r>
              <a:rPr lang="en-US" sz="2400" dirty="0">
                <a:solidFill>
                  <a:srgbClr val="000090"/>
                </a:solidFill>
              </a:rPr>
              <a:t>Dementia</a:t>
            </a:r>
          </a:p>
          <a:p>
            <a:pPr marL="800100" lvl="1"/>
            <a:r>
              <a:rPr lang="en-US" sz="2400" dirty="0">
                <a:solidFill>
                  <a:srgbClr val="000090"/>
                </a:solidFill>
              </a:rPr>
              <a:t>Reluctance to cook or prepare food</a:t>
            </a:r>
          </a:p>
          <a:p>
            <a:pPr marL="457200"/>
            <a:r>
              <a:rPr lang="en-US" sz="2400" dirty="0"/>
              <a:t>Many older people live in institutions and food choices are out of their control </a:t>
            </a:r>
            <a:endParaRPr lang="en-US" sz="2400" dirty="0">
              <a:solidFill>
                <a:srgbClr val="000090"/>
              </a:solidFill>
            </a:endParaRPr>
          </a:p>
          <a:p>
            <a:endParaRPr lang="en-US" dirty="0"/>
          </a:p>
        </p:txBody>
      </p:sp>
    </p:spTree>
    <p:extLst>
      <p:ext uri="{BB962C8B-B14F-4D97-AF65-F5344CB8AC3E}">
        <p14:creationId xmlns:p14="http://schemas.microsoft.com/office/powerpoint/2010/main" val="19157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competencies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2876094"/>
              </p:ext>
            </p:extLst>
          </p:nvPr>
        </p:nvGraphicFramePr>
        <p:xfrm>
          <a:off x="457200" y="1247775"/>
          <a:ext cx="8229600" cy="518159"/>
        </p:xfrm>
        <a:graphic>
          <a:graphicData uri="http://schemas.openxmlformats.org/drawingml/2006/table">
            <a:tbl>
              <a:tblPr firstRow="1" bandRow="1">
                <a:tableStyleId>{2D5ABB26-0587-4C30-8999-92F81FD0307C}</a:tableStyleId>
              </a:tblPr>
              <a:tblGrid>
                <a:gridCol w="1781378">
                  <a:extLst>
                    <a:ext uri="{9D8B030D-6E8A-4147-A177-3AD203B41FA5}">
                      <a16:colId xmlns:a16="http://schemas.microsoft.com/office/drawing/2014/main" val="20000"/>
                    </a:ext>
                  </a:extLst>
                </a:gridCol>
                <a:gridCol w="6448222">
                  <a:extLst>
                    <a:ext uri="{9D8B030D-6E8A-4147-A177-3AD203B41FA5}">
                      <a16:colId xmlns:a16="http://schemas.microsoft.com/office/drawing/2014/main" val="20001"/>
                    </a:ext>
                  </a:extLst>
                </a:gridCol>
              </a:tblGrid>
              <a:tr h="370840">
                <a:tc>
                  <a:txBody>
                    <a:bodyPr/>
                    <a:lstStyle/>
                    <a:p>
                      <a:r>
                        <a:rPr lang="en-US" sz="2800" dirty="0">
                          <a:solidFill>
                            <a:srgbClr val="000090"/>
                          </a:solidFill>
                        </a:rPr>
                        <a:t>Section 13.</a:t>
                      </a:r>
                    </a:p>
                  </a:txBody>
                  <a:tcPr/>
                </a:tc>
                <a:tc>
                  <a:txBody>
                    <a:bodyPr/>
                    <a:lstStyle/>
                    <a:p>
                      <a:r>
                        <a:rPr lang="en-US" sz="2800" dirty="0">
                          <a:solidFill>
                            <a:srgbClr val="000090"/>
                          </a:solidFill>
                        </a:rPr>
                        <a:t>Eating disorders</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849038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Eating disorders</a:t>
            </a:r>
          </a:p>
        </p:txBody>
      </p:sp>
      <p:sp>
        <p:nvSpPr>
          <p:cNvPr id="3" name="Content Placeholder 2"/>
          <p:cNvSpPr>
            <a:spLocks noGrp="1"/>
          </p:cNvSpPr>
          <p:nvPr>
            <p:ph idx="1"/>
          </p:nvPr>
        </p:nvSpPr>
        <p:spPr/>
        <p:txBody>
          <a:bodyPr>
            <a:normAutofit/>
          </a:bodyPr>
          <a:lstStyle/>
          <a:p>
            <a:pPr marL="0" indent="0">
              <a:buNone/>
            </a:pPr>
            <a:r>
              <a:rPr lang="en-US" dirty="0"/>
              <a:t>Eating disorders include:</a:t>
            </a:r>
          </a:p>
          <a:p>
            <a:r>
              <a:rPr lang="en-US" dirty="0"/>
              <a:t>Anorexia nervosa (AN)</a:t>
            </a:r>
          </a:p>
          <a:p>
            <a:r>
              <a:rPr lang="en-US" dirty="0"/>
              <a:t>Bulimia nervosa (BN)</a:t>
            </a:r>
          </a:p>
          <a:p>
            <a:r>
              <a:rPr lang="en-US" dirty="0"/>
              <a:t>Binge eating disorder (BED)</a:t>
            </a:r>
          </a:p>
          <a:p>
            <a:r>
              <a:rPr lang="en-US" dirty="0"/>
              <a:t>Pica</a:t>
            </a:r>
          </a:p>
          <a:p>
            <a:r>
              <a:rPr lang="en-US" dirty="0"/>
              <a:t>Ruminant disorder</a:t>
            </a:r>
          </a:p>
          <a:p>
            <a:r>
              <a:rPr lang="en-US" dirty="0"/>
              <a:t>Avoidant/restrictive food intake disorder (ARFID)</a:t>
            </a:r>
          </a:p>
          <a:p>
            <a:r>
              <a:rPr lang="en-US" dirty="0"/>
              <a:t>Other specified feeding or eating disorder (OSFED)</a:t>
            </a:r>
          </a:p>
          <a:p>
            <a:r>
              <a:rPr lang="en-US" dirty="0"/>
              <a:t>Unspecified eating disorder (UFED)</a:t>
            </a:r>
            <a:r>
              <a:rPr lang="en-US" baseline="30000" dirty="0"/>
              <a:t>27</a:t>
            </a:r>
            <a:endParaRPr lang="en-US" dirty="0"/>
          </a:p>
          <a:p>
            <a:endParaRPr lang="en-US" sz="8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3436288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Eating disorders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7449688"/>
              </p:ext>
            </p:extLst>
          </p:nvPr>
        </p:nvGraphicFramePr>
        <p:xfrm>
          <a:off x="555609" y="1247775"/>
          <a:ext cx="8131191" cy="4480560"/>
        </p:xfrm>
        <a:graphic>
          <a:graphicData uri="http://schemas.openxmlformats.org/drawingml/2006/table">
            <a:tbl>
              <a:tblPr firstRow="1" bandRow="1">
                <a:tableStyleId>{5C22544A-7EE6-4342-B048-85BDC9FD1C3A}</a:tableStyleId>
              </a:tblPr>
              <a:tblGrid>
                <a:gridCol w="1759853">
                  <a:extLst>
                    <a:ext uri="{9D8B030D-6E8A-4147-A177-3AD203B41FA5}">
                      <a16:colId xmlns:a16="http://schemas.microsoft.com/office/drawing/2014/main" val="20000"/>
                    </a:ext>
                  </a:extLst>
                </a:gridCol>
                <a:gridCol w="2346203">
                  <a:extLst>
                    <a:ext uri="{9D8B030D-6E8A-4147-A177-3AD203B41FA5}">
                      <a16:colId xmlns:a16="http://schemas.microsoft.com/office/drawing/2014/main" val="20001"/>
                    </a:ext>
                  </a:extLst>
                </a:gridCol>
                <a:gridCol w="2055617">
                  <a:extLst>
                    <a:ext uri="{9D8B030D-6E8A-4147-A177-3AD203B41FA5}">
                      <a16:colId xmlns:a16="http://schemas.microsoft.com/office/drawing/2014/main" val="20002"/>
                    </a:ext>
                  </a:extLst>
                </a:gridCol>
                <a:gridCol w="1969518">
                  <a:extLst>
                    <a:ext uri="{9D8B030D-6E8A-4147-A177-3AD203B41FA5}">
                      <a16:colId xmlns:a16="http://schemas.microsoft.com/office/drawing/2014/main" val="20003"/>
                    </a:ext>
                  </a:extLst>
                </a:gridCol>
              </a:tblGrid>
              <a:tr h="370840">
                <a:tc>
                  <a:txBody>
                    <a:bodyPr/>
                    <a:lstStyle/>
                    <a:p>
                      <a:r>
                        <a:rPr lang="en-US" sz="2400" dirty="0"/>
                        <a:t>Eating</a:t>
                      </a:r>
                      <a:r>
                        <a:rPr lang="en-US" sz="2400" baseline="0" dirty="0"/>
                        <a:t> disorder</a:t>
                      </a:r>
                      <a:endParaRPr lang="en-US" sz="2400" dirty="0"/>
                    </a:p>
                  </a:txBody>
                  <a:tcPr/>
                </a:tc>
                <a:tc>
                  <a:txBody>
                    <a:bodyPr/>
                    <a:lstStyle/>
                    <a:p>
                      <a:pPr algn="ctr"/>
                      <a:r>
                        <a:rPr lang="en-US" sz="2400" dirty="0"/>
                        <a:t>High</a:t>
                      </a:r>
                      <a:r>
                        <a:rPr lang="en-US" sz="2400" baseline="0" dirty="0"/>
                        <a:t> risk groups</a:t>
                      </a:r>
                      <a:endParaRPr lang="en-US" sz="2400" dirty="0"/>
                    </a:p>
                  </a:txBody>
                  <a:tcPr/>
                </a:tc>
                <a:tc>
                  <a:txBody>
                    <a:bodyPr/>
                    <a:lstStyle/>
                    <a:p>
                      <a:pPr algn="ctr"/>
                      <a:r>
                        <a:rPr lang="en-US" sz="2400" dirty="0"/>
                        <a:t>Prevalence</a:t>
                      </a:r>
                    </a:p>
                    <a:p>
                      <a:pPr algn="ctr"/>
                      <a:r>
                        <a:rPr lang="en-US" sz="2400" dirty="0"/>
                        <a:t>(general)</a:t>
                      </a:r>
                    </a:p>
                  </a:txBody>
                  <a:tcPr/>
                </a:tc>
                <a:tc>
                  <a:txBody>
                    <a:bodyPr/>
                    <a:lstStyle/>
                    <a:p>
                      <a:pPr algn="ctr"/>
                      <a:r>
                        <a:rPr lang="en-US" sz="2400" dirty="0"/>
                        <a:t>Prevalence</a:t>
                      </a:r>
                    </a:p>
                    <a:p>
                      <a:pPr algn="ctr"/>
                      <a:r>
                        <a:rPr lang="en-US" sz="2400" dirty="0"/>
                        <a:t>(diabetes)</a:t>
                      </a:r>
                    </a:p>
                  </a:txBody>
                  <a:tcPr/>
                </a:tc>
                <a:extLst>
                  <a:ext uri="{0D108BD9-81ED-4DB2-BD59-A6C34878D82A}">
                    <a16:rowId xmlns:a16="http://schemas.microsoft.com/office/drawing/2014/main" val="10000"/>
                  </a:ext>
                </a:extLst>
              </a:tr>
              <a:tr h="370840">
                <a:tc>
                  <a:txBody>
                    <a:bodyPr/>
                    <a:lstStyle/>
                    <a:p>
                      <a:r>
                        <a:rPr lang="en-US" sz="2400" dirty="0">
                          <a:solidFill>
                            <a:srgbClr val="000090"/>
                          </a:solidFill>
                        </a:rPr>
                        <a:t>Anorexia</a:t>
                      </a:r>
                    </a:p>
                  </a:txBody>
                  <a:tcPr/>
                </a:tc>
                <a:tc>
                  <a:txBody>
                    <a:bodyPr/>
                    <a:lstStyle/>
                    <a:p>
                      <a:pPr algn="ctr"/>
                      <a:r>
                        <a:rPr lang="en-US" sz="2400" dirty="0">
                          <a:solidFill>
                            <a:srgbClr val="000090"/>
                          </a:solidFill>
                        </a:rPr>
                        <a:t>Adolescent girls</a:t>
                      </a:r>
                    </a:p>
                  </a:txBody>
                  <a:tcPr/>
                </a:tc>
                <a:tc>
                  <a:txBody>
                    <a:bodyPr/>
                    <a:lstStyle/>
                    <a:p>
                      <a:pPr algn="ctr"/>
                      <a:r>
                        <a:rPr lang="en-US" sz="2400" dirty="0">
                          <a:solidFill>
                            <a:srgbClr val="000090"/>
                          </a:solidFill>
                        </a:rPr>
                        <a:t>0.3% among young women</a:t>
                      </a:r>
                    </a:p>
                  </a:txBody>
                  <a:tcPr/>
                </a:tc>
                <a:tc>
                  <a:txBody>
                    <a:bodyPr/>
                    <a:lstStyle/>
                    <a:p>
                      <a:pPr algn="ctr"/>
                      <a:endParaRPr lang="en-US" sz="2400" dirty="0">
                        <a:solidFill>
                          <a:srgbClr val="000090"/>
                        </a:solidFill>
                      </a:endParaRPr>
                    </a:p>
                  </a:txBody>
                  <a:tcPr/>
                </a:tc>
                <a:extLst>
                  <a:ext uri="{0D108BD9-81ED-4DB2-BD59-A6C34878D82A}">
                    <a16:rowId xmlns:a16="http://schemas.microsoft.com/office/drawing/2014/main" val="10001"/>
                  </a:ext>
                </a:extLst>
              </a:tr>
              <a:tr h="370840">
                <a:tc>
                  <a:txBody>
                    <a:bodyPr/>
                    <a:lstStyle/>
                    <a:p>
                      <a:r>
                        <a:rPr lang="en-US" sz="2400" dirty="0">
                          <a:solidFill>
                            <a:srgbClr val="000090"/>
                          </a:solidFill>
                        </a:rPr>
                        <a:t>Bulimia</a:t>
                      </a:r>
                    </a:p>
                    <a:p>
                      <a:endParaRPr lang="en-US" sz="2400" dirty="0">
                        <a:solidFill>
                          <a:srgbClr val="000090"/>
                        </a:solidFill>
                      </a:endParaRPr>
                    </a:p>
                    <a:p>
                      <a:r>
                        <a:rPr lang="en-US" sz="2400" dirty="0">
                          <a:solidFill>
                            <a:srgbClr val="000090"/>
                          </a:solidFill>
                        </a:rPr>
                        <a:t>Insulin omission</a:t>
                      </a:r>
                    </a:p>
                  </a:txBody>
                  <a:tcPr/>
                </a:tc>
                <a:tc>
                  <a:txBody>
                    <a:bodyPr/>
                    <a:lstStyle/>
                    <a:p>
                      <a:pPr algn="ctr"/>
                      <a:r>
                        <a:rPr lang="en-US" sz="2400" dirty="0">
                          <a:solidFill>
                            <a:srgbClr val="000090"/>
                          </a:solidFill>
                        </a:rPr>
                        <a:t>Adolescent girls</a:t>
                      </a:r>
                    </a:p>
                  </a:txBody>
                  <a:tcPr/>
                </a:tc>
                <a:tc>
                  <a:txBody>
                    <a:bodyPr/>
                    <a:lstStyle/>
                    <a:p>
                      <a:pPr algn="ctr"/>
                      <a:r>
                        <a:rPr lang="en-US" sz="2400" dirty="0">
                          <a:solidFill>
                            <a:srgbClr val="000090"/>
                          </a:solidFill>
                        </a:rPr>
                        <a:t>1% among young women</a:t>
                      </a:r>
                    </a:p>
                    <a:p>
                      <a:pPr algn="ctr"/>
                      <a:r>
                        <a:rPr lang="en-US" sz="2400" dirty="0">
                          <a:solidFill>
                            <a:srgbClr val="000090"/>
                          </a:solidFill>
                        </a:rPr>
                        <a:t>_</a:t>
                      </a:r>
                    </a:p>
                  </a:txBody>
                  <a:tcPr/>
                </a:tc>
                <a:tc>
                  <a:txBody>
                    <a:bodyPr/>
                    <a:lstStyle/>
                    <a:p>
                      <a:pPr algn="ctr"/>
                      <a:endParaRPr lang="en-US" sz="800" baseline="0" dirty="0">
                        <a:solidFill>
                          <a:srgbClr val="000090"/>
                        </a:solidFill>
                      </a:endParaRPr>
                    </a:p>
                  </a:txBody>
                  <a:tcPr/>
                </a:tc>
                <a:extLst>
                  <a:ext uri="{0D108BD9-81ED-4DB2-BD59-A6C34878D82A}">
                    <a16:rowId xmlns:a16="http://schemas.microsoft.com/office/drawing/2014/main" val="10002"/>
                  </a:ext>
                </a:extLst>
              </a:tr>
              <a:tr h="370840">
                <a:tc>
                  <a:txBody>
                    <a:bodyPr/>
                    <a:lstStyle/>
                    <a:p>
                      <a:r>
                        <a:rPr lang="en-US" sz="2400" dirty="0">
                          <a:solidFill>
                            <a:srgbClr val="000090"/>
                          </a:solidFill>
                        </a:rPr>
                        <a:t>Binge eating</a:t>
                      </a:r>
                    </a:p>
                  </a:txBody>
                  <a:tcPr/>
                </a:tc>
                <a:tc>
                  <a:txBody>
                    <a:bodyPr/>
                    <a:lstStyle/>
                    <a:p>
                      <a:pPr algn="ctr"/>
                      <a:r>
                        <a:rPr lang="en-US" sz="2400" dirty="0">
                          <a:solidFill>
                            <a:srgbClr val="000090"/>
                          </a:solidFill>
                        </a:rPr>
                        <a:t>Type 2 diabetes</a:t>
                      </a:r>
                    </a:p>
                  </a:txBody>
                  <a:tcPr/>
                </a:tc>
                <a:tc>
                  <a:txBody>
                    <a:bodyPr/>
                    <a:lstStyle/>
                    <a:p>
                      <a:pPr algn="ctr"/>
                      <a:r>
                        <a:rPr lang="en-US" sz="2400" dirty="0">
                          <a:solidFill>
                            <a:srgbClr val="000090"/>
                          </a:solidFill>
                        </a:rPr>
                        <a:t>Women: 1.9%</a:t>
                      </a:r>
                    </a:p>
                    <a:p>
                      <a:pPr algn="ctr"/>
                      <a:r>
                        <a:rPr lang="en-US" sz="2400" dirty="0">
                          <a:solidFill>
                            <a:srgbClr val="000090"/>
                          </a:solidFill>
                        </a:rPr>
                        <a:t>Men: 0.3%</a:t>
                      </a:r>
                    </a:p>
                  </a:txBody>
                  <a:tcPr/>
                </a:tc>
                <a:tc>
                  <a:txBody>
                    <a:bodyPr/>
                    <a:lstStyle/>
                    <a:p>
                      <a:pPr algn="ctr"/>
                      <a:endParaRPr lang="en-US" sz="2400" dirty="0">
                        <a:solidFill>
                          <a:srgbClr val="000090"/>
                        </a:solidFill>
                      </a:endParaRPr>
                    </a:p>
                  </a:txBody>
                  <a:tcPr/>
                </a:tc>
                <a:extLst>
                  <a:ext uri="{0D108BD9-81ED-4DB2-BD59-A6C34878D82A}">
                    <a16:rowId xmlns:a16="http://schemas.microsoft.com/office/drawing/2014/main" val="10003"/>
                  </a:ext>
                </a:extLst>
              </a:tr>
              <a:tr h="370840">
                <a:tc>
                  <a:txBody>
                    <a:bodyPr/>
                    <a:lstStyle/>
                    <a:p>
                      <a:r>
                        <a:rPr lang="en-US" sz="2400" dirty="0">
                          <a:solidFill>
                            <a:srgbClr val="000090"/>
                          </a:solidFill>
                        </a:rPr>
                        <a:t>All ED</a:t>
                      </a:r>
                    </a:p>
                  </a:txBody>
                  <a:tcPr/>
                </a:tc>
                <a:tc>
                  <a:txBody>
                    <a:bodyPr/>
                    <a:lstStyle/>
                    <a:p>
                      <a:pPr algn="ctr"/>
                      <a:endParaRPr lang="en-US" sz="2400" dirty="0">
                        <a:solidFill>
                          <a:srgbClr val="000090"/>
                        </a:solidFill>
                      </a:endParaRPr>
                    </a:p>
                  </a:txBody>
                  <a:tcPr/>
                </a:tc>
                <a:tc>
                  <a:txBody>
                    <a:bodyPr/>
                    <a:lstStyle/>
                    <a:p>
                      <a:pPr algn="ctr"/>
                      <a:r>
                        <a:rPr lang="en-US" sz="2400" dirty="0">
                          <a:solidFill>
                            <a:srgbClr val="000090"/>
                          </a:solidFill>
                        </a:rPr>
                        <a:t>1-5%</a:t>
                      </a:r>
                    </a:p>
                  </a:txBody>
                  <a:tcPr/>
                </a:tc>
                <a:tc>
                  <a:txBody>
                    <a:bodyPr/>
                    <a:lstStyle/>
                    <a:p>
                      <a:pPr algn="ctr"/>
                      <a:endParaRPr lang="en-US" sz="2400" dirty="0">
                        <a:solidFill>
                          <a:srgbClr val="000090"/>
                        </a:solidFill>
                      </a:endParaRP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4901452" y="5908265"/>
            <a:ext cx="3926792" cy="369332"/>
          </a:xfrm>
          <a:prstGeom prst="rect">
            <a:avLst/>
          </a:prstGeom>
          <a:noFill/>
        </p:spPr>
        <p:txBody>
          <a:bodyPr wrap="none" rtlCol="0">
            <a:spAutoFit/>
          </a:bodyPr>
          <a:lstStyle/>
          <a:p>
            <a:r>
              <a:rPr lang="en-US" i="1" dirty="0">
                <a:solidFill>
                  <a:srgbClr val="000090"/>
                </a:solidFill>
              </a:rPr>
              <a:t>Gagnon et al, Diabetes </a:t>
            </a:r>
            <a:r>
              <a:rPr lang="en-US" i="1">
                <a:solidFill>
                  <a:srgbClr val="000090"/>
                </a:solidFill>
              </a:rPr>
              <a:t>Educator 2012</a:t>
            </a:r>
            <a:r>
              <a:rPr lang="en-US" i="1" baseline="30000">
                <a:solidFill>
                  <a:srgbClr val="000090"/>
                </a:solidFill>
              </a:rPr>
              <a:t>28</a:t>
            </a:r>
            <a:r>
              <a:rPr lang="en-US" i="1">
                <a:solidFill>
                  <a:srgbClr val="000090"/>
                </a:solidFill>
              </a:rPr>
              <a:t> </a:t>
            </a:r>
            <a:endParaRPr lang="en-US" i="1" dirty="0">
              <a:solidFill>
                <a:srgbClr val="000090"/>
              </a:solidFill>
            </a:endParaRPr>
          </a:p>
        </p:txBody>
      </p:sp>
      <p:sp>
        <p:nvSpPr>
          <p:cNvPr id="5" name="TextBox 4"/>
          <p:cNvSpPr txBox="1"/>
          <p:nvPr/>
        </p:nvSpPr>
        <p:spPr>
          <a:xfrm>
            <a:off x="6640398" y="2077040"/>
            <a:ext cx="2046402" cy="461665"/>
          </a:xfrm>
          <a:prstGeom prst="rect">
            <a:avLst/>
          </a:prstGeom>
          <a:noFill/>
        </p:spPr>
        <p:txBody>
          <a:bodyPr wrap="square" rtlCol="0">
            <a:spAutoFit/>
          </a:bodyPr>
          <a:lstStyle/>
          <a:p>
            <a:pPr algn="ctr"/>
            <a:r>
              <a:rPr lang="en-US" sz="2400" dirty="0">
                <a:solidFill>
                  <a:srgbClr val="000090"/>
                </a:solidFill>
              </a:rPr>
              <a:t>Similar</a:t>
            </a:r>
          </a:p>
        </p:txBody>
      </p:sp>
      <p:sp>
        <p:nvSpPr>
          <p:cNvPr id="6" name="TextBox 5"/>
          <p:cNvSpPr txBox="1"/>
          <p:nvPr/>
        </p:nvSpPr>
        <p:spPr>
          <a:xfrm>
            <a:off x="6672687" y="2884178"/>
            <a:ext cx="2044855" cy="830997"/>
          </a:xfrm>
          <a:prstGeom prst="rect">
            <a:avLst/>
          </a:prstGeom>
          <a:noFill/>
        </p:spPr>
        <p:txBody>
          <a:bodyPr wrap="square" rtlCol="0">
            <a:spAutoFit/>
          </a:bodyPr>
          <a:lstStyle/>
          <a:p>
            <a:pPr algn="ctr"/>
            <a:r>
              <a:rPr lang="en-US" sz="2400" dirty="0">
                <a:solidFill>
                  <a:srgbClr val="000090"/>
                </a:solidFill>
              </a:rPr>
              <a:t>2.5 times </a:t>
            </a:r>
          </a:p>
          <a:p>
            <a:pPr algn="ctr"/>
            <a:r>
              <a:rPr lang="en-US" sz="2400" dirty="0">
                <a:solidFill>
                  <a:srgbClr val="000090"/>
                </a:solidFill>
              </a:rPr>
              <a:t>more common</a:t>
            </a:r>
          </a:p>
        </p:txBody>
      </p:sp>
      <p:sp>
        <p:nvSpPr>
          <p:cNvPr id="7" name="TextBox 6"/>
          <p:cNvSpPr txBox="1"/>
          <p:nvPr/>
        </p:nvSpPr>
        <p:spPr>
          <a:xfrm>
            <a:off x="6758784" y="3820461"/>
            <a:ext cx="1928016" cy="461665"/>
          </a:xfrm>
          <a:prstGeom prst="rect">
            <a:avLst/>
          </a:prstGeom>
          <a:noFill/>
        </p:spPr>
        <p:txBody>
          <a:bodyPr wrap="square" rtlCol="0">
            <a:spAutoFit/>
          </a:bodyPr>
          <a:lstStyle/>
          <a:p>
            <a:pPr algn="ctr"/>
            <a:r>
              <a:rPr lang="en-US" sz="2400" dirty="0">
                <a:solidFill>
                  <a:srgbClr val="000090"/>
                </a:solidFill>
              </a:rPr>
              <a:t>30-40%</a:t>
            </a:r>
          </a:p>
        </p:txBody>
      </p:sp>
      <p:sp>
        <p:nvSpPr>
          <p:cNvPr id="8" name="TextBox 7"/>
          <p:cNvSpPr txBox="1"/>
          <p:nvPr/>
        </p:nvSpPr>
        <p:spPr>
          <a:xfrm>
            <a:off x="6758784" y="4595315"/>
            <a:ext cx="1928015" cy="461665"/>
          </a:xfrm>
          <a:prstGeom prst="rect">
            <a:avLst/>
          </a:prstGeom>
          <a:noFill/>
        </p:spPr>
        <p:txBody>
          <a:bodyPr wrap="square" rtlCol="0">
            <a:spAutoFit/>
          </a:bodyPr>
          <a:lstStyle/>
          <a:p>
            <a:pPr algn="ctr"/>
            <a:r>
              <a:rPr lang="en-US" sz="2400" dirty="0">
                <a:solidFill>
                  <a:srgbClr val="000090"/>
                </a:solidFill>
              </a:rPr>
              <a:t>5-9%</a:t>
            </a:r>
          </a:p>
        </p:txBody>
      </p:sp>
      <p:sp>
        <p:nvSpPr>
          <p:cNvPr id="9" name="TextBox 8"/>
          <p:cNvSpPr txBox="1"/>
          <p:nvPr/>
        </p:nvSpPr>
        <p:spPr>
          <a:xfrm>
            <a:off x="6758784" y="5268481"/>
            <a:ext cx="1928015" cy="461665"/>
          </a:xfrm>
          <a:prstGeom prst="rect">
            <a:avLst/>
          </a:prstGeom>
          <a:noFill/>
        </p:spPr>
        <p:txBody>
          <a:bodyPr wrap="square" rtlCol="0">
            <a:spAutoFit/>
          </a:bodyPr>
          <a:lstStyle/>
          <a:p>
            <a:pPr algn="ctr"/>
            <a:r>
              <a:rPr lang="en-US" sz="2400" dirty="0">
                <a:solidFill>
                  <a:srgbClr val="000090"/>
                </a:solidFill>
              </a:rPr>
              <a:t>30-60%</a:t>
            </a:r>
          </a:p>
        </p:txBody>
      </p:sp>
    </p:spTree>
    <p:extLst>
      <p:ext uri="{BB962C8B-B14F-4D97-AF65-F5344CB8AC3E}">
        <p14:creationId xmlns:p14="http://schemas.microsoft.com/office/powerpoint/2010/main" val="27220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for eating disorders</a:t>
            </a:r>
          </a:p>
        </p:txBody>
      </p:sp>
      <p:sp>
        <p:nvSpPr>
          <p:cNvPr id="3" name="Content Placeholder 2"/>
          <p:cNvSpPr>
            <a:spLocks noGrp="1"/>
          </p:cNvSpPr>
          <p:nvPr>
            <p:ph idx="1"/>
          </p:nvPr>
        </p:nvSpPr>
        <p:spPr/>
        <p:txBody>
          <a:bodyPr>
            <a:normAutofit/>
          </a:bodyPr>
          <a:lstStyle/>
          <a:p>
            <a:r>
              <a:rPr lang="en-US" dirty="0"/>
              <a:t>Adolescent female</a:t>
            </a:r>
          </a:p>
          <a:p>
            <a:r>
              <a:rPr lang="en-US" dirty="0"/>
              <a:t>A history of dieting or eating restraint, weight change or dissatisfaction with body weight or shape</a:t>
            </a:r>
          </a:p>
          <a:p>
            <a:r>
              <a:rPr lang="en-US" dirty="0"/>
              <a:t>Low self-esteem</a:t>
            </a:r>
          </a:p>
          <a:p>
            <a:r>
              <a:rPr lang="en-US" dirty="0"/>
              <a:t>Family dysfunction</a:t>
            </a:r>
          </a:p>
          <a:p>
            <a:r>
              <a:rPr lang="en-US" dirty="0"/>
              <a:t>Diabetes:</a:t>
            </a:r>
          </a:p>
          <a:p>
            <a:pPr lvl="1"/>
            <a:r>
              <a:rPr lang="en-US" sz="2400" dirty="0">
                <a:solidFill>
                  <a:srgbClr val="000090"/>
                </a:solidFill>
              </a:rPr>
              <a:t>Weight loss before diagnosis may be seen as positive</a:t>
            </a:r>
          </a:p>
          <a:p>
            <a:pPr lvl="1"/>
            <a:r>
              <a:rPr lang="en-US" sz="2400" dirty="0">
                <a:solidFill>
                  <a:srgbClr val="000090"/>
                </a:solidFill>
              </a:rPr>
              <a:t>Insulin initiation brings unwanted weight gain</a:t>
            </a:r>
          </a:p>
          <a:p>
            <a:pPr lvl="1"/>
            <a:r>
              <a:rPr lang="en-US" sz="2400" dirty="0">
                <a:solidFill>
                  <a:srgbClr val="000090"/>
                </a:solidFill>
              </a:rPr>
              <a:t>Managing diabetes focuses on food and weight</a:t>
            </a:r>
          </a:p>
          <a:p>
            <a:pPr lvl="1"/>
            <a:r>
              <a:rPr lang="en-US" sz="2400" dirty="0">
                <a:solidFill>
                  <a:srgbClr val="000090"/>
                </a:solidFill>
              </a:rPr>
              <a:t>Fear of </a:t>
            </a:r>
            <a:r>
              <a:rPr lang="en-US" sz="2400" dirty="0" err="1">
                <a:solidFill>
                  <a:srgbClr val="000090"/>
                </a:solidFill>
              </a:rPr>
              <a:t>hypoglycaemia</a:t>
            </a:r>
            <a:r>
              <a:rPr lang="en-US" sz="2400" dirty="0">
                <a:solidFill>
                  <a:srgbClr val="000090"/>
                </a:solidFill>
              </a:rPr>
              <a:t> can lead to insulin omission</a:t>
            </a:r>
          </a:p>
          <a:p>
            <a:endParaRPr lang="en-US" dirty="0"/>
          </a:p>
        </p:txBody>
      </p:sp>
    </p:spTree>
    <p:extLst>
      <p:ext uri="{BB962C8B-B14F-4D97-AF65-F5344CB8AC3E}">
        <p14:creationId xmlns:p14="http://schemas.microsoft.com/office/powerpoint/2010/main" val="37897290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Eating disorders</a:t>
            </a:r>
          </a:p>
        </p:txBody>
      </p:sp>
      <p:sp>
        <p:nvSpPr>
          <p:cNvPr id="3" name="Content Placeholder 2"/>
          <p:cNvSpPr>
            <a:spLocks noGrp="1"/>
          </p:cNvSpPr>
          <p:nvPr>
            <p:ph idx="1"/>
          </p:nvPr>
        </p:nvSpPr>
        <p:spPr/>
        <p:txBody>
          <a:bodyPr/>
          <a:lstStyle/>
          <a:p>
            <a:pPr marL="0" indent="0">
              <a:buNone/>
            </a:pPr>
            <a:r>
              <a:rPr lang="en-US" dirty="0"/>
              <a:t>If a serious eating disorder is suspected, referral to a mental health team is recommended</a:t>
            </a:r>
          </a:p>
          <a:p>
            <a:endParaRPr lang="en-US" dirty="0"/>
          </a:p>
        </p:txBody>
      </p:sp>
    </p:spTree>
    <p:extLst>
      <p:ext uri="{BB962C8B-B14F-4D97-AF65-F5344CB8AC3E}">
        <p14:creationId xmlns:p14="http://schemas.microsoft.com/office/powerpoint/2010/main" val="19812951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competencies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913749"/>
              </p:ext>
            </p:extLst>
          </p:nvPr>
        </p:nvGraphicFramePr>
        <p:xfrm>
          <a:off x="457200" y="1247775"/>
          <a:ext cx="8229600" cy="518159"/>
        </p:xfrm>
        <a:graphic>
          <a:graphicData uri="http://schemas.openxmlformats.org/drawingml/2006/table">
            <a:tbl>
              <a:tblPr firstRow="1" bandRow="1">
                <a:tableStyleId>{2D5ABB26-0587-4C30-8999-92F81FD0307C}</a:tableStyleId>
              </a:tblPr>
              <a:tblGrid>
                <a:gridCol w="1802903">
                  <a:extLst>
                    <a:ext uri="{9D8B030D-6E8A-4147-A177-3AD203B41FA5}">
                      <a16:colId xmlns:a16="http://schemas.microsoft.com/office/drawing/2014/main" val="20000"/>
                    </a:ext>
                  </a:extLst>
                </a:gridCol>
                <a:gridCol w="6426697">
                  <a:extLst>
                    <a:ext uri="{9D8B030D-6E8A-4147-A177-3AD203B41FA5}">
                      <a16:colId xmlns:a16="http://schemas.microsoft.com/office/drawing/2014/main" val="20001"/>
                    </a:ext>
                  </a:extLst>
                </a:gridCol>
              </a:tblGrid>
              <a:tr h="370840">
                <a:tc>
                  <a:txBody>
                    <a:bodyPr/>
                    <a:lstStyle/>
                    <a:p>
                      <a:r>
                        <a:rPr lang="en-US" sz="2800" dirty="0">
                          <a:solidFill>
                            <a:srgbClr val="000090"/>
                          </a:solidFill>
                        </a:rPr>
                        <a:t>Section 14.</a:t>
                      </a:r>
                    </a:p>
                  </a:txBody>
                  <a:tcPr/>
                </a:tc>
                <a:tc>
                  <a:txBody>
                    <a:bodyPr/>
                    <a:lstStyle/>
                    <a:p>
                      <a:r>
                        <a:rPr lang="en-US" sz="2800" dirty="0">
                          <a:solidFill>
                            <a:srgbClr val="000090"/>
                          </a:solidFill>
                        </a:rPr>
                        <a:t>Coeliac</a:t>
                      </a:r>
                      <a:r>
                        <a:rPr lang="en-US" sz="2800" baseline="0" dirty="0">
                          <a:solidFill>
                            <a:srgbClr val="000090"/>
                          </a:solidFill>
                        </a:rPr>
                        <a:t> disease</a:t>
                      </a:r>
                      <a:endParaRPr lang="en-US" sz="2800" dirty="0">
                        <a:solidFill>
                          <a:srgbClr val="000090"/>
                        </a:solidFill>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63629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Coeliac disease (CD)</a:t>
            </a:r>
          </a:p>
        </p:txBody>
      </p:sp>
      <p:sp>
        <p:nvSpPr>
          <p:cNvPr id="3" name="Content Placeholder 2"/>
          <p:cNvSpPr>
            <a:spLocks noGrp="1"/>
          </p:cNvSpPr>
          <p:nvPr>
            <p:ph idx="1"/>
          </p:nvPr>
        </p:nvSpPr>
        <p:spPr/>
        <p:txBody>
          <a:bodyPr/>
          <a:lstStyle/>
          <a:p>
            <a:r>
              <a:rPr lang="en-US" dirty="0"/>
              <a:t>The prevalence of coeliac disease in the UK is approximately 10%, but only 24% of those with CD are diagnosed</a:t>
            </a:r>
          </a:p>
          <a:p>
            <a:r>
              <a:rPr lang="en-US" dirty="0"/>
              <a:t>People with type 1 diabetes have a 4-7% increased risk of coeliac disease</a:t>
            </a:r>
          </a:p>
          <a:p>
            <a:r>
              <a:rPr lang="en-US" dirty="0"/>
              <a:t>There is no increased risk with type 2 diabetes</a:t>
            </a:r>
          </a:p>
          <a:p>
            <a:r>
              <a:rPr lang="en-US" dirty="0"/>
              <a:t>Most cases of CD in those with type 1 diabetes are asymptomatic</a:t>
            </a:r>
          </a:p>
          <a:p>
            <a:r>
              <a:rPr lang="en-US" dirty="0"/>
              <a:t>Treatment is a gluten-free diet</a:t>
            </a:r>
          </a:p>
          <a:p>
            <a:r>
              <a:rPr lang="en-US" dirty="0"/>
              <a:t>Referral to a specialist dietitian is recommended</a:t>
            </a:r>
          </a:p>
          <a:p>
            <a:endParaRPr lang="en-US" dirty="0"/>
          </a:p>
        </p:txBody>
      </p:sp>
    </p:spTree>
    <p:extLst>
      <p:ext uri="{BB962C8B-B14F-4D97-AF65-F5344CB8AC3E}">
        <p14:creationId xmlns:p14="http://schemas.microsoft.com/office/powerpoint/2010/main" val="91742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6858"/>
            <a:ext cx="8229600" cy="925520"/>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US"/>
              <a:t>Type 1 and type 2 diabetes</a:t>
            </a:r>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val="1341038490"/>
              </p:ext>
            </p:extLst>
          </p:nvPr>
        </p:nvGraphicFramePr>
        <p:xfrm>
          <a:off x="457200" y="1406525"/>
          <a:ext cx="8229600" cy="4602480"/>
        </p:xfrm>
        <a:graphic>
          <a:graphicData uri="http://schemas.openxmlformats.org/drawingml/2006/table">
            <a:tbl>
              <a:tblPr firstRow="1" bandRow="1">
                <a:tableStyleId>{5C22544A-7EE6-4342-B048-85BDC9FD1C3A}</a:tableStyleId>
              </a:tblPr>
              <a:tblGrid>
                <a:gridCol w="1598417">
                  <a:extLst>
                    <a:ext uri="{9D8B030D-6E8A-4147-A177-3AD203B41FA5}">
                      <a16:colId xmlns:a16="http://schemas.microsoft.com/office/drawing/2014/main" val="20000"/>
                    </a:ext>
                  </a:extLst>
                </a:gridCol>
                <a:gridCol w="3067283">
                  <a:extLst>
                    <a:ext uri="{9D8B030D-6E8A-4147-A177-3AD203B41FA5}">
                      <a16:colId xmlns:a16="http://schemas.microsoft.com/office/drawing/2014/main" val="20001"/>
                    </a:ext>
                  </a:extLst>
                </a:gridCol>
                <a:gridCol w="3563900">
                  <a:extLst>
                    <a:ext uri="{9D8B030D-6E8A-4147-A177-3AD203B41FA5}">
                      <a16:colId xmlns:a16="http://schemas.microsoft.com/office/drawing/2014/main" val="20002"/>
                    </a:ext>
                  </a:extLst>
                </a:gridCol>
              </a:tblGrid>
              <a:tr h="370840">
                <a:tc>
                  <a:txBody>
                    <a:bodyPr/>
                    <a:lstStyle/>
                    <a:p>
                      <a:endParaRPr lang="en-US" sz="2400" dirty="0"/>
                    </a:p>
                  </a:txBody>
                  <a:tcPr/>
                </a:tc>
                <a:tc>
                  <a:txBody>
                    <a:bodyPr/>
                    <a:lstStyle/>
                    <a:p>
                      <a:pPr algn="ctr"/>
                      <a:r>
                        <a:rPr lang="en-US" sz="2400" dirty="0"/>
                        <a:t>Type</a:t>
                      </a:r>
                      <a:r>
                        <a:rPr lang="en-US" sz="2400" baseline="0" dirty="0"/>
                        <a:t> 1 (10-15%)</a:t>
                      </a:r>
                      <a:endParaRPr lang="en-US" sz="2400" dirty="0"/>
                    </a:p>
                  </a:txBody>
                  <a:tcPr/>
                </a:tc>
                <a:tc>
                  <a:txBody>
                    <a:bodyPr/>
                    <a:lstStyle/>
                    <a:p>
                      <a:pPr algn="ctr"/>
                      <a:r>
                        <a:rPr lang="en-US" sz="2400" dirty="0"/>
                        <a:t>Type 2 (85-90%)</a:t>
                      </a:r>
                    </a:p>
                  </a:txBody>
                  <a:tcPr/>
                </a:tc>
                <a:extLst>
                  <a:ext uri="{0D108BD9-81ED-4DB2-BD59-A6C34878D82A}">
                    <a16:rowId xmlns:a16="http://schemas.microsoft.com/office/drawing/2014/main" val="10000"/>
                  </a:ext>
                </a:extLst>
              </a:tr>
              <a:tr h="370840">
                <a:tc>
                  <a:txBody>
                    <a:bodyPr/>
                    <a:lstStyle/>
                    <a:p>
                      <a:r>
                        <a:rPr lang="en-US" sz="2400" dirty="0">
                          <a:solidFill>
                            <a:srgbClr val="000090"/>
                          </a:solidFill>
                        </a:rPr>
                        <a:t>Onset</a:t>
                      </a:r>
                    </a:p>
                    <a:p>
                      <a:endParaRPr lang="en-US" sz="1200" dirty="0">
                        <a:solidFill>
                          <a:srgbClr val="000090"/>
                        </a:solidFill>
                      </a:endParaRPr>
                    </a:p>
                  </a:txBody>
                  <a:tcPr>
                    <a:solidFill>
                      <a:srgbClr val="D0D8E8"/>
                    </a:solidFill>
                  </a:tcPr>
                </a:tc>
                <a:tc>
                  <a:txBody>
                    <a:bodyPr/>
                    <a:lstStyle/>
                    <a:p>
                      <a:pPr algn="ctr"/>
                      <a:endParaRPr lang="en-US" sz="2400" dirty="0">
                        <a:solidFill>
                          <a:srgbClr val="000090"/>
                        </a:solidFill>
                      </a:endParaRPr>
                    </a:p>
                  </a:txBody>
                  <a:tcPr/>
                </a:tc>
                <a:tc>
                  <a:txBody>
                    <a:bodyPr/>
                    <a:lstStyle/>
                    <a:p>
                      <a:pPr algn="ctr"/>
                      <a:endParaRPr lang="en-US" sz="2400" dirty="0">
                        <a:solidFill>
                          <a:srgbClr val="000090"/>
                        </a:solidFill>
                      </a:endParaRPr>
                    </a:p>
                  </a:txBody>
                  <a:tcPr/>
                </a:tc>
                <a:extLst>
                  <a:ext uri="{0D108BD9-81ED-4DB2-BD59-A6C34878D82A}">
                    <a16:rowId xmlns:a16="http://schemas.microsoft.com/office/drawing/2014/main" val="10001"/>
                  </a:ext>
                </a:extLst>
              </a:tr>
              <a:tr h="370840">
                <a:tc>
                  <a:txBody>
                    <a:bodyPr/>
                    <a:lstStyle/>
                    <a:p>
                      <a:r>
                        <a:rPr lang="en-US" sz="2400" dirty="0">
                          <a:solidFill>
                            <a:srgbClr val="000090"/>
                          </a:solidFill>
                        </a:rPr>
                        <a:t>Effect</a:t>
                      </a:r>
                    </a:p>
                    <a:p>
                      <a:endParaRPr lang="en-US" sz="2400" dirty="0">
                        <a:solidFill>
                          <a:srgbClr val="000090"/>
                        </a:solidFill>
                      </a:endParaRPr>
                    </a:p>
                    <a:p>
                      <a:endParaRPr lang="en-US" sz="2400" dirty="0">
                        <a:solidFill>
                          <a:srgbClr val="000090"/>
                        </a:solidFill>
                      </a:endParaRPr>
                    </a:p>
                    <a:p>
                      <a:endParaRPr lang="en-US" sz="800" dirty="0">
                        <a:solidFill>
                          <a:srgbClr val="000090"/>
                        </a:solidFill>
                      </a:endParaRPr>
                    </a:p>
                  </a:txBody>
                  <a:tcPr/>
                </a:tc>
                <a:tc>
                  <a:txBody>
                    <a:bodyPr/>
                    <a:lstStyle/>
                    <a:p>
                      <a:pPr algn="ctr"/>
                      <a:endParaRPr lang="en-US" sz="2400" baseline="0" dirty="0">
                        <a:solidFill>
                          <a:srgbClr val="000090"/>
                        </a:solidFill>
                      </a:endParaRPr>
                    </a:p>
                  </a:txBody>
                  <a:tcPr/>
                </a:tc>
                <a:tc>
                  <a:txBody>
                    <a:bodyPr/>
                    <a:lstStyle/>
                    <a:p>
                      <a:pPr algn="ctr"/>
                      <a:endParaRPr lang="en-US" sz="2400" dirty="0">
                        <a:solidFill>
                          <a:srgbClr val="000090"/>
                        </a:solidFill>
                      </a:endParaRPr>
                    </a:p>
                  </a:txBody>
                  <a:tcPr/>
                </a:tc>
                <a:extLst>
                  <a:ext uri="{0D108BD9-81ED-4DB2-BD59-A6C34878D82A}">
                    <a16:rowId xmlns:a16="http://schemas.microsoft.com/office/drawing/2014/main" val="10002"/>
                  </a:ext>
                </a:extLst>
              </a:tr>
              <a:tr h="370840">
                <a:tc>
                  <a:txBody>
                    <a:bodyPr/>
                    <a:lstStyle/>
                    <a:p>
                      <a:r>
                        <a:rPr lang="en-US" sz="2400" dirty="0">
                          <a:solidFill>
                            <a:srgbClr val="000090"/>
                          </a:solidFill>
                        </a:rPr>
                        <a:t>Causes</a:t>
                      </a:r>
                    </a:p>
                    <a:p>
                      <a:endParaRPr lang="en-US" sz="2400" dirty="0">
                        <a:solidFill>
                          <a:srgbClr val="000090"/>
                        </a:solidFill>
                      </a:endParaRPr>
                    </a:p>
                    <a:p>
                      <a:endParaRPr lang="en-US" sz="2400" dirty="0">
                        <a:solidFill>
                          <a:srgbClr val="000090"/>
                        </a:solidFill>
                      </a:endParaRPr>
                    </a:p>
                    <a:p>
                      <a:endParaRPr lang="en-US" sz="1200" dirty="0">
                        <a:solidFill>
                          <a:srgbClr val="000090"/>
                        </a:solidFill>
                      </a:endParaRPr>
                    </a:p>
                  </a:txBody>
                  <a:tcPr>
                    <a:solidFill>
                      <a:srgbClr val="D0D8E8"/>
                    </a:solidFill>
                  </a:tcPr>
                </a:tc>
                <a:tc>
                  <a:txBody>
                    <a:bodyPr/>
                    <a:lstStyle/>
                    <a:p>
                      <a:pPr algn="ctr"/>
                      <a:endParaRPr lang="en-US" sz="2400" dirty="0">
                        <a:solidFill>
                          <a:srgbClr val="000090"/>
                        </a:solidFill>
                      </a:endParaRPr>
                    </a:p>
                  </a:txBody>
                  <a:tcPr/>
                </a:tc>
                <a:tc>
                  <a:txBody>
                    <a:bodyPr/>
                    <a:lstStyle/>
                    <a:p>
                      <a:pPr algn="ctr"/>
                      <a:endParaRPr lang="en-US" sz="2400" dirty="0">
                        <a:solidFill>
                          <a:srgbClr val="000090"/>
                        </a:solidFill>
                      </a:endParaRPr>
                    </a:p>
                  </a:txBody>
                  <a:tcPr/>
                </a:tc>
                <a:extLst>
                  <a:ext uri="{0D108BD9-81ED-4DB2-BD59-A6C34878D82A}">
                    <a16:rowId xmlns:a16="http://schemas.microsoft.com/office/drawing/2014/main" val="10003"/>
                  </a:ext>
                </a:extLst>
              </a:tr>
              <a:tr h="370840">
                <a:tc>
                  <a:txBody>
                    <a:bodyPr/>
                    <a:lstStyle/>
                    <a:p>
                      <a:r>
                        <a:rPr lang="en-US" sz="2400" dirty="0">
                          <a:solidFill>
                            <a:srgbClr val="000090"/>
                          </a:solidFill>
                        </a:rPr>
                        <a:t>Treatment</a:t>
                      </a:r>
                    </a:p>
                    <a:p>
                      <a:endParaRPr lang="en-US" sz="2400" dirty="0">
                        <a:solidFill>
                          <a:srgbClr val="000090"/>
                        </a:solidFill>
                      </a:endParaRPr>
                    </a:p>
                  </a:txBody>
                  <a:tcPr/>
                </a:tc>
                <a:tc>
                  <a:txBody>
                    <a:bodyPr/>
                    <a:lstStyle/>
                    <a:p>
                      <a:pPr algn="ctr"/>
                      <a:endParaRPr lang="en-US" sz="2400" dirty="0">
                        <a:solidFill>
                          <a:srgbClr val="000090"/>
                        </a:solidFill>
                      </a:endParaRPr>
                    </a:p>
                  </a:txBody>
                  <a:tcPr>
                    <a:solidFill>
                      <a:srgbClr val="E9EDF4"/>
                    </a:solidFill>
                  </a:tcPr>
                </a:tc>
                <a:tc>
                  <a:txBody>
                    <a:bodyPr/>
                    <a:lstStyle/>
                    <a:p>
                      <a:pPr algn="ctr"/>
                      <a:endParaRPr lang="en-US" sz="2400" dirty="0">
                        <a:solidFill>
                          <a:srgbClr val="000090"/>
                        </a:solidFill>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2121020" y="1895146"/>
            <a:ext cx="2901905" cy="461665"/>
          </a:xfrm>
          <a:prstGeom prst="rect">
            <a:avLst/>
          </a:prstGeom>
          <a:solidFill>
            <a:srgbClr val="D0D8E8"/>
          </a:solidFill>
        </p:spPr>
        <p:txBody>
          <a:bodyPr wrap="square" rtlCol="0">
            <a:spAutoFit/>
          </a:bodyPr>
          <a:lstStyle/>
          <a:p>
            <a:pPr algn="ctr"/>
            <a:r>
              <a:rPr lang="en-US" sz="2400" dirty="0">
                <a:solidFill>
                  <a:srgbClr val="000090"/>
                </a:solidFill>
              </a:rPr>
              <a:t>Usually sudden</a:t>
            </a:r>
          </a:p>
        </p:txBody>
      </p:sp>
      <p:sp>
        <p:nvSpPr>
          <p:cNvPr id="6" name="TextBox 5"/>
          <p:cNvSpPr txBox="1"/>
          <p:nvPr/>
        </p:nvSpPr>
        <p:spPr>
          <a:xfrm>
            <a:off x="5208999" y="1899379"/>
            <a:ext cx="3379392" cy="461665"/>
          </a:xfrm>
          <a:prstGeom prst="rect">
            <a:avLst/>
          </a:prstGeom>
          <a:solidFill>
            <a:srgbClr val="D0D8E8"/>
          </a:solidFill>
        </p:spPr>
        <p:txBody>
          <a:bodyPr wrap="square" rtlCol="0">
            <a:spAutoFit/>
          </a:bodyPr>
          <a:lstStyle/>
          <a:p>
            <a:pPr algn="ctr"/>
            <a:r>
              <a:rPr lang="en-US" sz="2400" dirty="0">
                <a:solidFill>
                  <a:srgbClr val="000090"/>
                </a:solidFill>
              </a:rPr>
              <a:t>Gradual</a:t>
            </a:r>
          </a:p>
        </p:txBody>
      </p:sp>
      <p:sp>
        <p:nvSpPr>
          <p:cNvPr id="7" name="TextBox 6"/>
          <p:cNvSpPr txBox="1"/>
          <p:nvPr/>
        </p:nvSpPr>
        <p:spPr>
          <a:xfrm>
            <a:off x="2142544" y="3835038"/>
            <a:ext cx="2901906" cy="830997"/>
          </a:xfrm>
          <a:prstGeom prst="rect">
            <a:avLst/>
          </a:prstGeom>
          <a:solidFill>
            <a:srgbClr val="D0D8E8"/>
          </a:solidFill>
        </p:spPr>
        <p:txBody>
          <a:bodyPr wrap="none" rtlCol="0">
            <a:spAutoFit/>
          </a:bodyPr>
          <a:lstStyle/>
          <a:p>
            <a:pPr algn="ctr"/>
            <a:r>
              <a:rPr lang="en-US" sz="2400" dirty="0">
                <a:solidFill>
                  <a:srgbClr val="000090"/>
                </a:solidFill>
              </a:rPr>
              <a:t>Autoimmune disease, </a:t>
            </a:r>
          </a:p>
          <a:p>
            <a:pPr algn="ctr"/>
            <a:r>
              <a:rPr lang="en-US" sz="2400" dirty="0">
                <a:solidFill>
                  <a:srgbClr val="000090"/>
                </a:solidFill>
              </a:rPr>
              <a:t>genetic factors</a:t>
            </a:r>
          </a:p>
        </p:txBody>
      </p:sp>
      <p:sp>
        <p:nvSpPr>
          <p:cNvPr id="8" name="TextBox 7"/>
          <p:cNvSpPr txBox="1"/>
          <p:nvPr/>
        </p:nvSpPr>
        <p:spPr>
          <a:xfrm>
            <a:off x="5209000" y="3832742"/>
            <a:ext cx="3298712" cy="1200328"/>
          </a:xfrm>
          <a:prstGeom prst="rect">
            <a:avLst/>
          </a:prstGeom>
          <a:solidFill>
            <a:srgbClr val="D0D8E8"/>
          </a:solidFill>
        </p:spPr>
        <p:txBody>
          <a:bodyPr wrap="square" rtlCol="0">
            <a:spAutoFit/>
          </a:bodyPr>
          <a:lstStyle/>
          <a:p>
            <a:pPr algn="ctr"/>
            <a:r>
              <a:rPr lang="en-US" sz="2400" dirty="0">
                <a:solidFill>
                  <a:srgbClr val="000090"/>
                </a:solidFill>
              </a:rPr>
              <a:t>Obesity, physical </a:t>
            </a:r>
          </a:p>
          <a:p>
            <a:pPr algn="ctr"/>
            <a:r>
              <a:rPr lang="en-US" sz="2400" dirty="0">
                <a:solidFill>
                  <a:srgbClr val="000090"/>
                </a:solidFill>
              </a:rPr>
              <a:t>inactivity, </a:t>
            </a:r>
          </a:p>
          <a:p>
            <a:pPr algn="ctr"/>
            <a:r>
              <a:rPr lang="en-US" sz="2400" dirty="0">
                <a:solidFill>
                  <a:srgbClr val="000090"/>
                </a:solidFill>
              </a:rPr>
              <a:t>genetic factors</a:t>
            </a:r>
          </a:p>
        </p:txBody>
      </p:sp>
      <p:sp>
        <p:nvSpPr>
          <p:cNvPr id="9" name="Rectangle 8"/>
          <p:cNvSpPr/>
          <p:nvPr/>
        </p:nvSpPr>
        <p:spPr>
          <a:xfrm>
            <a:off x="2142544" y="2518276"/>
            <a:ext cx="2901906" cy="1184315"/>
          </a:xfrm>
          <a:prstGeom prst="rect">
            <a:avLst/>
          </a:prstGeom>
          <a:solidFill>
            <a:srgbClr val="E9ED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solidFill>
                  <a:srgbClr val="000090"/>
                </a:solidFill>
              </a:rPr>
              <a:t>β-cell failure leading to total loss of insulin production</a:t>
            </a:r>
          </a:p>
          <a:p>
            <a:pPr lvl="0" algn="ctr"/>
            <a:endParaRPr lang="en-US" sz="800" dirty="0">
              <a:solidFill>
                <a:srgbClr val="000090"/>
              </a:solidFill>
            </a:endParaRPr>
          </a:p>
        </p:txBody>
      </p:sp>
      <p:sp>
        <p:nvSpPr>
          <p:cNvPr id="10" name="Rectangle 9"/>
          <p:cNvSpPr/>
          <p:nvPr/>
        </p:nvSpPr>
        <p:spPr>
          <a:xfrm>
            <a:off x="5208999" y="2513986"/>
            <a:ext cx="3379392" cy="707581"/>
          </a:xfrm>
          <a:prstGeom prst="rect">
            <a:avLst/>
          </a:prstGeom>
          <a:solidFill>
            <a:srgbClr val="E9ED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solidFill>
                  <a:srgbClr val="000090"/>
                </a:solidFill>
              </a:rPr>
              <a:t>Insulin resistance and progressive β-cell failure</a:t>
            </a:r>
          </a:p>
        </p:txBody>
      </p:sp>
      <p:sp>
        <p:nvSpPr>
          <p:cNvPr id="11" name="Rectangle 10"/>
          <p:cNvSpPr/>
          <p:nvPr/>
        </p:nvSpPr>
        <p:spPr>
          <a:xfrm>
            <a:off x="2133514" y="5198113"/>
            <a:ext cx="2901906" cy="380362"/>
          </a:xfrm>
          <a:prstGeom prst="rect">
            <a:avLst/>
          </a:prstGeom>
          <a:solidFill>
            <a:srgbClr val="E9ED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solidFill>
                  <a:srgbClr val="000090"/>
                </a:solidFill>
              </a:rPr>
              <a:t>Insulin and diet</a:t>
            </a:r>
          </a:p>
        </p:txBody>
      </p:sp>
      <p:sp>
        <p:nvSpPr>
          <p:cNvPr id="12" name="Rectangle 11"/>
          <p:cNvSpPr/>
          <p:nvPr/>
        </p:nvSpPr>
        <p:spPr>
          <a:xfrm>
            <a:off x="5208999" y="5196861"/>
            <a:ext cx="3298713" cy="753331"/>
          </a:xfrm>
          <a:prstGeom prst="rect">
            <a:avLst/>
          </a:prstGeom>
          <a:solidFill>
            <a:srgbClr val="E9ED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solidFill>
                  <a:srgbClr val="000090"/>
                </a:solidFill>
              </a:rPr>
              <a:t>Diet, exercise, medication, weight loss</a:t>
            </a:r>
          </a:p>
        </p:txBody>
      </p:sp>
    </p:spTree>
    <p:extLst>
      <p:ext uri="{BB962C8B-B14F-4D97-AF65-F5344CB8AC3E}">
        <p14:creationId xmlns:p14="http://schemas.microsoft.com/office/powerpoint/2010/main" val="289689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858"/>
            <a:ext cx="9144000" cy="925520"/>
          </a:xfrm>
        </p:spPr>
        <p:txBody>
          <a:bodyPr>
            <a:normAutofit fontScale="90000"/>
          </a:bodyPr>
          <a:lstStyle/>
          <a:p>
            <a:r>
              <a:rPr lang="en-US" dirty="0"/>
              <a:t>Epidemiology: global diabetes prevalence 2015</a:t>
            </a: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054" t="12793" r="1194"/>
          <a:stretch/>
        </p:blipFill>
        <p:spPr>
          <a:xfrm>
            <a:off x="904037" y="1028465"/>
            <a:ext cx="7911908" cy="5348447"/>
          </a:xfrm>
          <a:prstGeom prst="rect">
            <a:avLst/>
          </a:prstGeom>
        </p:spPr>
      </p:pic>
      <p:sp>
        <p:nvSpPr>
          <p:cNvPr id="7" name="TextBox 6"/>
          <p:cNvSpPr txBox="1"/>
          <p:nvPr/>
        </p:nvSpPr>
        <p:spPr>
          <a:xfrm>
            <a:off x="4976364" y="5856170"/>
            <a:ext cx="2449947" cy="369332"/>
          </a:xfrm>
          <a:prstGeom prst="rect">
            <a:avLst/>
          </a:prstGeom>
          <a:noFill/>
        </p:spPr>
        <p:txBody>
          <a:bodyPr wrap="none" rtlCol="0">
            <a:spAutoFit/>
          </a:bodyPr>
          <a:lstStyle/>
          <a:p>
            <a:r>
              <a:rPr lang="en-US" i="1" dirty="0">
                <a:solidFill>
                  <a:srgbClr val="000090"/>
                </a:solidFill>
              </a:rPr>
              <a:t>Source: IDF Atlas 2015</a:t>
            </a:r>
            <a:r>
              <a:rPr lang="en-US" i="1" baseline="30000" dirty="0">
                <a:solidFill>
                  <a:srgbClr val="000090"/>
                </a:solidFill>
              </a:rPr>
              <a:t>3</a:t>
            </a:r>
          </a:p>
        </p:txBody>
      </p:sp>
      <p:sp>
        <p:nvSpPr>
          <p:cNvPr id="3" name="Oval 2"/>
          <p:cNvSpPr/>
          <p:nvPr/>
        </p:nvSpPr>
        <p:spPr>
          <a:xfrm>
            <a:off x="172198" y="3131703"/>
            <a:ext cx="1700459" cy="1700375"/>
          </a:xfrm>
          <a:prstGeom prst="ellipse">
            <a:avLst/>
          </a:prstGeom>
          <a:noFill/>
          <a:ln w="38100">
            <a:solidFill>
              <a:srgbClr val="8000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5473" y="3282366"/>
            <a:ext cx="1634131" cy="1200329"/>
          </a:xfrm>
          <a:prstGeom prst="rect">
            <a:avLst/>
          </a:prstGeom>
          <a:noFill/>
        </p:spPr>
        <p:txBody>
          <a:bodyPr wrap="none" rtlCol="0">
            <a:spAutoFit/>
          </a:bodyPr>
          <a:lstStyle/>
          <a:p>
            <a:pPr algn="ctr"/>
            <a:r>
              <a:rPr lang="en-US" dirty="0">
                <a:solidFill>
                  <a:srgbClr val="800080"/>
                </a:solidFill>
                <a:latin typeface="Arial Rounded MT Bold"/>
                <a:cs typeface="Arial Rounded MT Bold"/>
              </a:rPr>
              <a:t>415 million</a:t>
            </a:r>
          </a:p>
          <a:p>
            <a:pPr algn="ctr"/>
            <a:r>
              <a:rPr lang="en-US" dirty="0">
                <a:solidFill>
                  <a:srgbClr val="800080"/>
                </a:solidFill>
                <a:latin typeface="Arial Rounded MT Bold"/>
                <a:cs typeface="Arial Rounded MT Bold"/>
              </a:rPr>
              <a:t>9% </a:t>
            </a:r>
          </a:p>
          <a:p>
            <a:pPr algn="ctr"/>
            <a:r>
              <a:rPr lang="en-US" dirty="0">
                <a:solidFill>
                  <a:srgbClr val="800080"/>
                </a:solidFill>
                <a:latin typeface="Arial Rounded MT Bold"/>
                <a:cs typeface="Arial Rounded MT Bold"/>
              </a:rPr>
              <a:t>1 in 2 remain</a:t>
            </a:r>
          </a:p>
          <a:p>
            <a:pPr algn="ctr"/>
            <a:r>
              <a:rPr lang="en-US" dirty="0">
                <a:solidFill>
                  <a:srgbClr val="800080"/>
                </a:solidFill>
                <a:latin typeface="Arial Rounded MT Bold"/>
                <a:cs typeface="Arial Rounded MT Bold"/>
              </a:rPr>
              <a:t>undiagnosed</a:t>
            </a:r>
          </a:p>
        </p:txBody>
      </p:sp>
    </p:spTree>
    <p:extLst>
      <p:ext uri="{BB962C8B-B14F-4D97-AF65-F5344CB8AC3E}">
        <p14:creationId xmlns:p14="http://schemas.microsoft.com/office/powerpoint/2010/main" val="313239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prevalence in the UK 2015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27080575"/>
              </p:ext>
            </p:extLst>
          </p:nvPr>
        </p:nvGraphicFramePr>
        <p:xfrm>
          <a:off x="457200" y="1544108"/>
          <a:ext cx="8229600" cy="3535679"/>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sz="2800" dirty="0"/>
                        <a:t>Country</a:t>
                      </a:r>
                    </a:p>
                    <a:p>
                      <a:endParaRPr lang="en-US" sz="2800" dirty="0"/>
                    </a:p>
                  </a:txBody>
                  <a:tcPr/>
                </a:tc>
                <a:tc>
                  <a:txBody>
                    <a:bodyPr/>
                    <a:lstStyle/>
                    <a:p>
                      <a:pPr algn="ctr"/>
                      <a:r>
                        <a:rPr lang="en-US" sz="2800" dirty="0"/>
                        <a:t>Prevalence</a:t>
                      </a:r>
                    </a:p>
                    <a:p>
                      <a:pPr algn="ctr"/>
                      <a:r>
                        <a:rPr lang="en-US" sz="2800" dirty="0"/>
                        <a:t>(%)</a:t>
                      </a:r>
                    </a:p>
                  </a:txBody>
                  <a:tcPr/>
                </a:tc>
                <a:tc>
                  <a:txBody>
                    <a:bodyPr/>
                    <a:lstStyle/>
                    <a:p>
                      <a:pPr algn="ctr"/>
                      <a:r>
                        <a:rPr lang="en-US" sz="2800" dirty="0"/>
                        <a:t>Numbers</a:t>
                      </a:r>
                    </a:p>
                  </a:txBody>
                  <a:tcPr/>
                </a:tc>
                <a:extLst>
                  <a:ext uri="{0D108BD9-81ED-4DB2-BD59-A6C34878D82A}">
                    <a16:rowId xmlns:a16="http://schemas.microsoft.com/office/drawing/2014/main" val="10000"/>
                  </a:ext>
                </a:extLst>
              </a:tr>
              <a:tr h="370840">
                <a:tc>
                  <a:txBody>
                    <a:bodyPr/>
                    <a:lstStyle/>
                    <a:p>
                      <a:r>
                        <a:rPr lang="en-US" sz="2800" dirty="0">
                          <a:solidFill>
                            <a:srgbClr val="000090"/>
                          </a:solidFill>
                        </a:rPr>
                        <a:t>England</a:t>
                      </a:r>
                    </a:p>
                  </a:txBody>
                  <a:tcPr/>
                </a:tc>
                <a:tc>
                  <a:txBody>
                    <a:bodyPr/>
                    <a:lstStyle/>
                    <a:p>
                      <a:pPr algn="ctr"/>
                      <a:r>
                        <a:rPr lang="en-US" sz="2800" dirty="0">
                          <a:solidFill>
                            <a:srgbClr val="000090"/>
                          </a:solidFill>
                        </a:rPr>
                        <a:t>6.2</a:t>
                      </a:r>
                    </a:p>
                  </a:txBody>
                  <a:tcPr/>
                </a:tc>
                <a:tc>
                  <a:txBody>
                    <a:bodyPr/>
                    <a:lstStyle/>
                    <a:p>
                      <a:pPr algn="ctr"/>
                      <a:r>
                        <a:rPr lang="en-US" sz="2800" dirty="0">
                          <a:solidFill>
                            <a:srgbClr val="000090"/>
                          </a:solidFill>
                        </a:rPr>
                        <a:t>2,913,538</a:t>
                      </a:r>
                    </a:p>
                  </a:txBody>
                  <a:tcPr/>
                </a:tc>
                <a:extLst>
                  <a:ext uri="{0D108BD9-81ED-4DB2-BD59-A6C34878D82A}">
                    <a16:rowId xmlns:a16="http://schemas.microsoft.com/office/drawing/2014/main" val="10001"/>
                  </a:ext>
                </a:extLst>
              </a:tr>
              <a:tr h="370840">
                <a:tc>
                  <a:txBody>
                    <a:bodyPr/>
                    <a:lstStyle/>
                    <a:p>
                      <a:r>
                        <a:rPr lang="en-US" sz="2800" dirty="0">
                          <a:solidFill>
                            <a:srgbClr val="000090"/>
                          </a:solidFill>
                        </a:rPr>
                        <a:t>Northern</a:t>
                      </a:r>
                      <a:r>
                        <a:rPr lang="en-US" sz="2800" baseline="0" dirty="0">
                          <a:solidFill>
                            <a:srgbClr val="000090"/>
                          </a:solidFill>
                        </a:rPr>
                        <a:t> Ireland</a:t>
                      </a:r>
                      <a:endParaRPr lang="en-US" sz="2800" dirty="0">
                        <a:solidFill>
                          <a:srgbClr val="000090"/>
                        </a:solidFill>
                      </a:endParaRPr>
                    </a:p>
                  </a:txBody>
                  <a:tcPr/>
                </a:tc>
                <a:tc>
                  <a:txBody>
                    <a:bodyPr/>
                    <a:lstStyle/>
                    <a:p>
                      <a:pPr algn="ctr"/>
                      <a:r>
                        <a:rPr lang="en-US" sz="2800" dirty="0">
                          <a:solidFill>
                            <a:srgbClr val="000090"/>
                          </a:solidFill>
                        </a:rPr>
                        <a:t>5.3</a:t>
                      </a:r>
                    </a:p>
                  </a:txBody>
                  <a:tcPr/>
                </a:tc>
                <a:tc>
                  <a:txBody>
                    <a:bodyPr/>
                    <a:lstStyle/>
                    <a:p>
                      <a:pPr algn="ctr"/>
                      <a:r>
                        <a:rPr lang="en-US" sz="2800" dirty="0">
                          <a:solidFill>
                            <a:srgbClr val="000090"/>
                          </a:solidFill>
                        </a:rPr>
                        <a:t>84,836</a:t>
                      </a:r>
                    </a:p>
                  </a:txBody>
                  <a:tcPr/>
                </a:tc>
                <a:extLst>
                  <a:ext uri="{0D108BD9-81ED-4DB2-BD59-A6C34878D82A}">
                    <a16:rowId xmlns:a16="http://schemas.microsoft.com/office/drawing/2014/main" val="10002"/>
                  </a:ext>
                </a:extLst>
              </a:tr>
              <a:tr h="370840">
                <a:tc>
                  <a:txBody>
                    <a:bodyPr/>
                    <a:lstStyle/>
                    <a:p>
                      <a:r>
                        <a:rPr lang="en-US" sz="2800" dirty="0">
                          <a:solidFill>
                            <a:srgbClr val="000090"/>
                          </a:solidFill>
                        </a:rPr>
                        <a:t>Scotland</a:t>
                      </a:r>
                    </a:p>
                  </a:txBody>
                  <a:tcPr/>
                </a:tc>
                <a:tc>
                  <a:txBody>
                    <a:bodyPr/>
                    <a:lstStyle/>
                    <a:p>
                      <a:pPr algn="ctr"/>
                      <a:r>
                        <a:rPr lang="en-US" sz="2800" dirty="0">
                          <a:solidFill>
                            <a:srgbClr val="000090"/>
                          </a:solidFill>
                        </a:rPr>
                        <a:t>5.9</a:t>
                      </a:r>
                    </a:p>
                  </a:txBody>
                  <a:tcPr/>
                </a:tc>
                <a:tc>
                  <a:txBody>
                    <a:bodyPr/>
                    <a:lstStyle/>
                    <a:p>
                      <a:pPr algn="ctr"/>
                      <a:r>
                        <a:rPr lang="en-US" sz="2800" dirty="0">
                          <a:solidFill>
                            <a:srgbClr val="000090"/>
                          </a:solidFill>
                        </a:rPr>
                        <a:t>271,312</a:t>
                      </a:r>
                    </a:p>
                  </a:txBody>
                  <a:tcPr/>
                </a:tc>
                <a:extLst>
                  <a:ext uri="{0D108BD9-81ED-4DB2-BD59-A6C34878D82A}">
                    <a16:rowId xmlns:a16="http://schemas.microsoft.com/office/drawing/2014/main" val="10003"/>
                  </a:ext>
                </a:extLst>
              </a:tr>
              <a:tr h="370840">
                <a:tc>
                  <a:txBody>
                    <a:bodyPr/>
                    <a:lstStyle/>
                    <a:p>
                      <a:r>
                        <a:rPr lang="en-US" sz="2800" dirty="0">
                          <a:solidFill>
                            <a:srgbClr val="000090"/>
                          </a:solidFill>
                        </a:rPr>
                        <a:t>Wales</a:t>
                      </a:r>
                    </a:p>
                  </a:txBody>
                  <a:tcPr/>
                </a:tc>
                <a:tc>
                  <a:txBody>
                    <a:bodyPr/>
                    <a:lstStyle/>
                    <a:p>
                      <a:pPr algn="ctr"/>
                      <a:r>
                        <a:rPr lang="en-US" sz="2800" dirty="0">
                          <a:solidFill>
                            <a:srgbClr val="000090"/>
                          </a:solidFill>
                        </a:rPr>
                        <a:t>6.9</a:t>
                      </a:r>
                    </a:p>
                  </a:txBody>
                  <a:tcPr/>
                </a:tc>
                <a:tc>
                  <a:txBody>
                    <a:bodyPr/>
                    <a:lstStyle/>
                    <a:p>
                      <a:pPr algn="ctr"/>
                      <a:r>
                        <a:rPr lang="en-US" sz="2800" dirty="0">
                          <a:solidFill>
                            <a:srgbClr val="000090"/>
                          </a:solidFill>
                        </a:rPr>
                        <a:t>183,348</a:t>
                      </a:r>
                    </a:p>
                  </a:txBody>
                  <a:tcPr/>
                </a:tc>
                <a:extLst>
                  <a:ext uri="{0D108BD9-81ED-4DB2-BD59-A6C34878D82A}">
                    <a16:rowId xmlns:a16="http://schemas.microsoft.com/office/drawing/2014/main" val="10004"/>
                  </a:ext>
                </a:extLst>
              </a:tr>
              <a:tr h="370840">
                <a:tc>
                  <a:txBody>
                    <a:bodyPr/>
                    <a:lstStyle/>
                    <a:p>
                      <a:r>
                        <a:rPr lang="en-US" sz="2800" b="1" dirty="0">
                          <a:solidFill>
                            <a:srgbClr val="000090"/>
                          </a:solidFill>
                        </a:rPr>
                        <a:t>Total</a:t>
                      </a:r>
                    </a:p>
                  </a:txBody>
                  <a:tcPr/>
                </a:tc>
                <a:tc>
                  <a:txBody>
                    <a:bodyPr/>
                    <a:lstStyle/>
                    <a:p>
                      <a:pPr algn="ctr"/>
                      <a:r>
                        <a:rPr lang="en-US" sz="2800" b="1" dirty="0">
                          <a:solidFill>
                            <a:srgbClr val="000090"/>
                          </a:solidFill>
                        </a:rPr>
                        <a:t>6.2</a:t>
                      </a:r>
                    </a:p>
                  </a:txBody>
                  <a:tcPr/>
                </a:tc>
                <a:tc>
                  <a:txBody>
                    <a:bodyPr/>
                    <a:lstStyle/>
                    <a:p>
                      <a:pPr algn="ctr"/>
                      <a:r>
                        <a:rPr lang="en-US" sz="2800" b="1" dirty="0">
                          <a:solidFill>
                            <a:srgbClr val="000090"/>
                          </a:solidFill>
                        </a:rPr>
                        <a:t>3,453,034</a:t>
                      </a:r>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4098393" y="5732278"/>
            <a:ext cx="4231451" cy="369332"/>
          </a:xfrm>
          <a:prstGeom prst="rect">
            <a:avLst/>
          </a:prstGeom>
          <a:noFill/>
        </p:spPr>
        <p:txBody>
          <a:bodyPr wrap="none" rtlCol="0">
            <a:spAutoFit/>
          </a:bodyPr>
          <a:lstStyle/>
          <a:p>
            <a:r>
              <a:rPr lang="en-US" i="1" dirty="0">
                <a:solidFill>
                  <a:srgbClr val="000090"/>
                </a:solidFill>
              </a:rPr>
              <a:t>Source: Facts and Stats, Diabetes UK 2015</a:t>
            </a:r>
            <a:r>
              <a:rPr lang="en-US" i="1" baseline="30000" dirty="0">
                <a:solidFill>
                  <a:srgbClr val="000090"/>
                </a:solidFill>
              </a:rPr>
              <a:t>4</a:t>
            </a:r>
            <a:r>
              <a:rPr lang="en-US" i="1" dirty="0">
                <a:solidFill>
                  <a:srgbClr val="000090"/>
                </a:solidFill>
              </a:rPr>
              <a:t> </a:t>
            </a:r>
          </a:p>
        </p:txBody>
      </p:sp>
    </p:spTree>
    <p:extLst>
      <p:ext uri="{BB962C8B-B14F-4D97-AF65-F5344CB8AC3E}">
        <p14:creationId xmlns:p14="http://schemas.microsoft.com/office/powerpoint/2010/main" val="286778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858"/>
            <a:ext cx="9144000" cy="925520"/>
          </a:xfrm>
        </p:spPr>
        <p:txBody>
          <a:bodyPr>
            <a:normAutofit/>
          </a:bodyPr>
          <a:lstStyle/>
          <a:p>
            <a:r>
              <a:rPr lang="en-US" dirty="0"/>
              <a:t>Referrals for care and education -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6485461"/>
              </p:ext>
            </p:extLst>
          </p:nvPr>
        </p:nvGraphicFramePr>
        <p:xfrm>
          <a:off x="457200" y="1247775"/>
          <a:ext cx="8229600" cy="4998719"/>
        </p:xfrm>
        <a:graphic>
          <a:graphicData uri="http://schemas.openxmlformats.org/drawingml/2006/table">
            <a:tbl>
              <a:tblPr firstRow="1" bandRow="1">
                <a:tableStyleId>{5C22544A-7EE6-4342-B048-85BDC9FD1C3A}</a:tableStyleId>
              </a:tblPr>
              <a:tblGrid>
                <a:gridCol w="1770616">
                  <a:extLst>
                    <a:ext uri="{9D8B030D-6E8A-4147-A177-3AD203B41FA5}">
                      <a16:colId xmlns:a16="http://schemas.microsoft.com/office/drawing/2014/main" val="20000"/>
                    </a:ext>
                  </a:extLst>
                </a:gridCol>
                <a:gridCol w="4315720">
                  <a:extLst>
                    <a:ext uri="{9D8B030D-6E8A-4147-A177-3AD203B41FA5}">
                      <a16:colId xmlns:a16="http://schemas.microsoft.com/office/drawing/2014/main" val="20001"/>
                    </a:ext>
                  </a:extLst>
                </a:gridCol>
                <a:gridCol w="2143264">
                  <a:extLst>
                    <a:ext uri="{9D8B030D-6E8A-4147-A177-3AD203B41FA5}">
                      <a16:colId xmlns:a16="http://schemas.microsoft.com/office/drawing/2014/main" val="20002"/>
                    </a:ext>
                  </a:extLst>
                </a:gridCol>
              </a:tblGrid>
              <a:tr h="370840">
                <a:tc>
                  <a:txBody>
                    <a:bodyPr/>
                    <a:lstStyle/>
                    <a:p>
                      <a:pPr algn="l"/>
                      <a:r>
                        <a:rPr lang="en-GB" sz="1400" dirty="0"/>
                        <a:t>Education programme</a:t>
                      </a:r>
                    </a:p>
                  </a:txBody>
                  <a:tcPr/>
                </a:tc>
                <a:tc>
                  <a:txBody>
                    <a:bodyPr/>
                    <a:lstStyle/>
                    <a:p>
                      <a:pPr algn="ctr"/>
                      <a:r>
                        <a:rPr lang="en-GB" sz="1400" dirty="0"/>
                        <a:t>Description</a:t>
                      </a:r>
                    </a:p>
                  </a:txBody>
                  <a:tcPr/>
                </a:tc>
                <a:tc>
                  <a:txBody>
                    <a:bodyPr/>
                    <a:lstStyle/>
                    <a:p>
                      <a:pPr algn="ctr"/>
                      <a:r>
                        <a:rPr lang="en-GB" sz="1400" dirty="0"/>
                        <a:t>Refer to:</a:t>
                      </a:r>
                    </a:p>
                  </a:txBody>
                  <a:tcPr/>
                </a:tc>
                <a:extLst>
                  <a:ext uri="{0D108BD9-81ED-4DB2-BD59-A6C34878D82A}">
                    <a16:rowId xmlns:a16="http://schemas.microsoft.com/office/drawing/2014/main" val="10000"/>
                  </a:ext>
                </a:extLst>
              </a:tr>
              <a:tr h="370840">
                <a:tc>
                  <a:txBody>
                    <a:bodyPr/>
                    <a:lstStyle/>
                    <a:p>
                      <a:r>
                        <a:rPr lang="en-GB" sz="1400" dirty="0">
                          <a:solidFill>
                            <a:srgbClr val="000090"/>
                          </a:solidFill>
                        </a:rPr>
                        <a:t>Diabetes2gether (D2G)</a:t>
                      </a:r>
                    </a:p>
                  </a:txBody>
                  <a:tcPr/>
                </a:tc>
                <a:tc>
                  <a:txBody>
                    <a:bodyPr/>
                    <a:lstStyle/>
                    <a:p>
                      <a:r>
                        <a:rPr lang="en-GB" sz="1400" baseline="0" dirty="0">
                          <a:solidFill>
                            <a:srgbClr val="000090"/>
                          </a:solidFill>
                        </a:rPr>
                        <a:t>Education programme for people with Type 2 diabetes (aimed at newly diagnosed)</a:t>
                      </a:r>
                      <a:endParaRPr lang="en-GB" sz="1400" dirty="0">
                        <a:solidFill>
                          <a:srgbClr val="000090"/>
                        </a:solidFill>
                      </a:endParaRPr>
                    </a:p>
                  </a:txBody>
                  <a:tcPr/>
                </a:tc>
                <a:tc>
                  <a:txBody>
                    <a:bodyPr/>
                    <a:lstStyle/>
                    <a:p>
                      <a:r>
                        <a:rPr lang="en-GB" sz="1400" dirty="0">
                          <a:solidFill>
                            <a:srgbClr val="000090"/>
                          </a:solidFill>
                        </a:rPr>
                        <a:t>Community DSN</a:t>
                      </a:r>
                    </a:p>
                  </a:txBody>
                  <a:tcPr/>
                </a:tc>
                <a:extLst>
                  <a:ext uri="{0D108BD9-81ED-4DB2-BD59-A6C34878D82A}">
                    <a16:rowId xmlns:a16="http://schemas.microsoft.com/office/drawing/2014/main" val="10001"/>
                  </a:ext>
                </a:extLst>
              </a:tr>
              <a:tr h="370840">
                <a:tc>
                  <a:txBody>
                    <a:bodyPr/>
                    <a:lstStyle/>
                    <a:p>
                      <a:r>
                        <a:rPr lang="en-GB" sz="1400" dirty="0">
                          <a:solidFill>
                            <a:srgbClr val="000090"/>
                          </a:solidFill>
                        </a:rPr>
                        <a:t>Diabetes4ward</a:t>
                      </a:r>
                    </a:p>
                    <a:p>
                      <a:r>
                        <a:rPr lang="en-GB" sz="1400" dirty="0">
                          <a:solidFill>
                            <a:srgbClr val="000090"/>
                          </a:solidFill>
                        </a:rPr>
                        <a:t>(D4W)</a:t>
                      </a:r>
                    </a:p>
                  </a:txBody>
                  <a:tcPr/>
                </a:tc>
                <a:tc>
                  <a:txBody>
                    <a:bodyPr/>
                    <a:lstStyle/>
                    <a:p>
                      <a:r>
                        <a:rPr lang="en-GB" sz="1400" baseline="0" dirty="0">
                          <a:solidFill>
                            <a:srgbClr val="000090"/>
                          </a:solidFill>
                        </a:rPr>
                        <a:t>Education programme for people with Type 2 diabetes (aimed at follow on from D2G)</a:t>
                      </a:r>
                      <a:endParaRPr lang="en-GB" sz="1400" dirty="0">
                        <a:solidFill>
                          <a:srgbClr val="00009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solidFill>
                            <a:srgbClr val="000090"/>
                          </a:solidFill>
                        </a:rPr>
                        <a:t>Community DSN</a:t>
                      </a:r>
                    </a:p>
                  </a:txBody>
                  <a:tcPr/>
                </a:tc>
                <a:extLst>
                  <a:ext uri="{0D108BD9-81ED-4DB2-BD59-A6C34878D82A}">
                    <a16:rowId xmlns:a16="http://schemas.microsoft.com/office/drawing/2014/main" val="10002"/>
                  </a:ext>
                </a:extLst>
              </a:tr>
              <a:tr h="370840">
                <a:tc>
                  <a:txBody>
                    <a:bodyPr/>
                    <a:lstStyle/>
                    <a:p>
                      <a:r>
                        <a:rPr lang="en-GB" sz="1400" dirty="0">
                          <a:solidFill>
                            <a:srgbClr val="000090"/>
                          </a:solidFill>
                        </a:rPr>
                        <a:t>Insight</a:t>
                      </a:r>
                    </a:p>
                  </a:txBody>
                  <a:tcPr/>
                </a:tc>
                <a:tc>
                  <a:txBody>
                    <a:bodyPr/>
                    <a:lstStyle/>
                    <a:p>
                      <a:r>
                        <a:rPr lang="en-GB" sz="1400" dirty="0">
                          <a:solidFill>
                            <a:srgbClr val="000090"/>
                          </a:solidFill>
                        </a:rPr>
                        <a:t>Carb counting and insulin adjustment course (similar to DAFNE).</a:t>
                      </a:r>
                      <a:r>
                        <a:rPr lang="en-GB" sz="1400" baseline="0" dirty="0">
                          <a:solidFill>
                            <a:srgbClr val="000090"/>
                          </a:solidFill>
                        </a:rPr>
                        <a:t> Includes management of hypos, alcohol, exercise, illness. Offered 9 months after diagnosis</a:t>
                      </a:r>
                      <a:endParaRPr lang="en-GB" sz="1400" dirty="0">
                        <a:solidFill>
                          <a:srgbClr val="000090"/>
                        </a:solidFill>
                      </a:endParaRPr>
                    </a:p>
                  </a:txBody>
                  <a:tcPr/>
                </a:tc>
                <a:tc>
                  <a:txBody>
                    <a:bodyPr/>
                    <a:lstStyle/>
                    <a:p>
                      <a:r>
                        <a:rPr lang="en-GB" sz="1400" dirty="0">
                          <a:solidFill>
                            <a:srgbClr val="000090"/>
                          </a:solidFill>
                        </a:rPr>
                        <a:t>OCDEM – patient to be given leaflet</a:t>
                      </a:r>
                      <a:r>
                        <a:rPr lang="en-GB" sz="1400" baseline="0" dirty="0">
                          <a:solidFill>
                            <a:srgbClr val="000090"/>
                          </a:solidFill>
                        </a:rPr>
                        <a:t> and to contact us</a:t>
                      </a:r>
                      <a:endParaRPr lang="en-GB" sz="1400" dirty="0">
                        <a:solidFill>
                          <a:srgbClr val="000090"/>
                        </a:solidFill>
                      </a:endParaRPr>
                    </a:p>
                  </a:txBody>
                  <a:tcPr/>
                </a:tc>
                <a:extLst>
                  <a:ext uri="{0D108BD9-81ED-4DB2-BD59-A6C34878D82A}">
                    <a16:rowId xmlns:a16="http://schemas.microsoft.com/office/drawing/2014/main" val="10003"/>
                  </a:ext>
                </a:extLst>
              </a:tr>
              <a:tr h="370840">
                <a:tc>
                  <a:txBody>
                    <a:bodyPr/>
                    <a:lstStyle/>
                    <a:p>
                      <a:r>
                        <a:rPr lang="en-GB" sz="1400" dirty="0">
                          <a:solidFill>
                            <a:srgbClr val="000090"/>
                          </a:solidFill>
                        </a:rPr>
                        <a:t>Carbohydrate workshop</a:t>
                      </a:r>
                    </a:p>
                  </a:txBody>
                  <a:tcPr/>
                </a:tc>
                <a:tc>
                  <a:txBody>
                    <a:bodyPr/>
                    <a:lstStyle/>
                    <a:p>
                      <a:r>
                        <a:rPr lang="en-GB" sz="1400" dirty="0">
                          <a:solidFill>
                            <a:srgbClr val="000090"/>
                          </a:solidFill>
                        </a:rPr>
                        <a:t>Carb and insulin adjustment workshop without additional management strategies of Insight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solidFill>
                            <a:srgbClr val="000090"/>
                          </a:solidFill>
                        </a:rPr>
                        <a:t>OCDEM – patient to be given leaflet</a:t>
                      </a:r>
                      <a:r>
                        <a:rPr lang="en-GB" sz="1400" baseline="0" dirty="0">
                          <a:solidFill>
                            <a:srgbClr val="000090"/>
                          </a:solidFill>
                        </a:rPr>
                        <a:t> and to contact us</a:t>
                      </a:r>
                      <a:endParaRPr lang="en-GB" sz="1400" dirty="0">
                        <a:solidFill>
                          <a:srgbClr val="000090"/>
                        </a:solidFill>
                      </a:endParaRPr>
                    </a:p>
                  </a:txBody>
                  <a:tcPr/>
                </a:tc>
                <a:extLst>
                  <a:ext uri="{0D108BD9-81ED-4DB2-BD59-A6C34878D82A}">
                    <a16:rowId xmlns:a16="http://schemas.microsoft.com/office/drawing/2014/main" val="10004"/>
                  </a:ext>
                </a:extLst>
              </a:tr>
              <a:tr h="370840">
                <a:tc>
                  <a:txBody>
                    <a:bodyPr/>
                    <a:lstStyle/>
                    <a:p>
                      <a:r>
                        <a:rPr lang="en-GB" sz="1400" dirty="0">
                          <a:solidFill>
                            <a:srgbClr val="000090"/>
                          </a:solidFill>
                        </a:rPr>
                        <a:t>Advanced</a:t>
                      </a:r>
                      <a:r>
                        <a:rPr lang="en-GB" sz="1400" baseline="0" dirty="0">
                          <a:solidFill>
                            <a:srgbClr val="000090"/>
                          </a:solidFill>
                        </a:rPr>
                        <a:t> carbohydrate workshop</a:t>
                      </a:r>
                      <a:endParaRPr lang="en-GB" sz="1400" dirty="0">
                        <a:solidFill>
                          <a:srgbClr val="000090"/>
                        </a:solidFill>
                      </a:endParaRPr>
                    </a:p>
                  </a:txBody>
                  <a:tcPr/>
                </a:tc>
                <a:tc>
                  <a:txBody>
                    <a:bodyPr/>
                    <a:lstStyle/>
                    <a:p>
                      <a:r>
                        <a:rPr lang="en-GB" sz="1400" dirty="0">
                          <a:solidFill>
                            <a:srgbClr val="000090"/>
                          </a:solidFill>
                        </a:rPr>
                        <a:t>Refresher for people</a:t>
                      </a:r>
                      <a:r>
                        <a:rPr lang="en-GB" sz="1400" baseline="0" dirty="0">
                          <a:solidFill>
                            <a:srgbClr val="000090"/>
                          </a:solidFill>
                        </a:rPr>
                        <a:t> who are already carb counting and adjusting insulin doses</a:t>
                      </a:r>
                      <a:endParaRPr lang="en-GB" sz="1400" dirty="0">
                        <a:solidFill>
                          <a:srgbClr val="00009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solidFill>
                            <a:srgbClr val="000090"/>
                          </a:solidFill>
                        </a:rPr>
                        <a:t>OCDEM – patient to be given leaflet</a:t>
                      </a:r>
                      <a:r>
                        <a:rPr lang="en-GB" sz="1400" baseline="0" dirty="0">
                          <a:solidFill>
                            <a:srgbClr val="000090"/>
                          </a:solidFill>
                        </a:rPr>
                        <a:t> and to contact us</a:t>
                      </a:r>
                      <a:endParaRPr lang="en-GB" sz="1400" dirty="0">
                        <a:solidFill>
                          <a:srgbClr val="000090"/>
                        </a:solidFill>
                      </a:endParaRPr>
                    </a:p>
                  </a:txBody>
                  <a:tcPr/>
                </a:tc>
                <a:extLst>
                  <a:ext uri="{0D108BD9-81ED-4DB2-BD59-A6C34878D82A}">
                    <a16:rowId xmlns:a16="http://schemas.microsoft.com/office/drawing/2014/main" val="10005"/>
                  </a:ext>
                </a:extLst>
              </a:tr>
              <a:tr h="370840">
                <a:tc>
                  <a:txBody>
                    <a:bodyPr/>
                    <a:lstStyle/>
                    <a:p>
                      <a:r>
                        <a:rPr lang="en-GB" sz="1400" dirty="0">
                          <a:solidFill>
                            <a:srgbClr val="000090"/>
                          </a:solidFill>
                        </a:rPr>
                        <a:t>Weight management group</a:t>
                      </a:r>
                    </a:p>
                  </a:txBody>
                  <a:tcPr/>
                </a:tc>
                <a:tc>
                  <a:txBody>
                    <a:bodyPr/>
                    <a:lstStyle/>
                    <a:p>
                      <a:r>
                        <a:rPr lang="en-GB" sz="1400" dirty="0">
                          <a:solidFill>
                            <a:srgbClr val="000090"/>
                          </a:solidFill>
                        </a:rPr>
                        <a:t>For people</a:t>
                      </a:r>
                      <a:r>
                        <a:rPr lang="en-GB" sz="1400" baseline="0" dirty="0">
                          <a:solidFill>
                            <a:srgbClr val="000090"/>
                          </a:solidFill>
                        </a:rPr>
                        <a:t> with type 1 or 2 diabetes to assist with weight management and diabetes control</a:t>
                      </a:r>
                      <a:endParaRPr lang="en-GB" sz="1400" dirty="0">
                        <a:solidFill>
                          <a:srgbClr val="000090"/>
                        </a:solidFill>
                      </a:endParaRPr>
                    </a:p>
                  </a:txBody>
                  <a:tcPr/>
                </a:tc>
                <a:tc>
                  <a:txBody>
                    <a:bodyPr/>
                    <a:lstStyle/>
                    <a:p>
                      <a:r>
                        <a:rPr lang="en-GB" sz="1400" dirty="0">
                          <a:solidFill>
                            <a:srgbClr val="000090"/>
                          </a:solidFill>
                        </a:rPr>
                        <a:t>Complex</a:t>
                      </a:r>
                      <a:r>
                        <a:rPr lang="en-GB" sz="1400" baseline="0" dirty="0">
                          <a:solidFill>
                            <a:srgbClr val="000090"/>
                          </a:solidFill>
                        </a:rPr>
                        <a:t> diabetes weight management service</a:t>
                      </a:r>
                      <a:endParaRPr lang="en-GB" sz="1400" dirty="0">
                        <a:solidFill>
                          <a:srgbClr val="000090"/>
                        </a:solidFill>
                      </a:endParaRPr>
                    </a:p>
                  </a:txBody>
                  <a:tcPr/>
                </a:tc>
                <a:extLst>
                  <a:ext uri="{0D108BD9-81ED-4DB2-BD59-A6C34878D82A}">
                    <a16:rowId xmlns:a16="http://schemas.microsoft.com/office/drawing/2014/main" val="10006"/>
                  </a:ext>
                </a:extLst>
              </a:tr>
              <a:tr h="370840">
                <a:tc>
                  <a:txBody>
                    <a:bodyPr/>
                    <a:lstStyle/>
                    <a:p>
                      <a:r>
                        <a:rPr lang="en-GB" sz="1400" dirty="0">
                          <a:solidFill>
                            <a:srgbClr val="000090"/>
                          </a:solidFill>
                        </a:rPr>
                        <a:t>Pre-conception group</a:t>
                      </a:r>
                    </a:p>
                  </a:txBody>
                  <a:tcPr/>
                </a:tc>
                <a:tc>
                  <a:txBody>
                    <a:bodyPr/>
                    <a:lstStyle/>
                    <a:p>
                      <a:r>
                        <a:rPr lang="en-GB" sz="1400" baseline="0" dirty="0">
                          <a:solidFill>
                            <a:srgbClr val="000090"/>
                          </a:solidFill>
                        </a:rPr>
                        <a:t>Group to promote good glycaemic control, correct folic acid dose and food safety advice pre-pregnancy for type 1 and 2 diabetes</a:t>
                      </a:r>
                      <a:endParaRPr lang="en-GB" sz="1400" dirty="0">
                        <a:solidFill>
                          <a:srgbClr val="000090"/>
                        </a:solidFill>
                      </a:endParaRPr>
                    </a:p>
                  </a:txBody>
                  <a:tcPr/>
                </a:tc>
                <a:tc>
                  <a:txBody>
                    <a:bodyPr/>
                    <a:lstStyle/>
                    <a:p>
                      <a:r>
                        <a:rPr lang="en-GB" sz="1400" dirty="0">
                          <a:solidFill>
                            <a:srgbClr val="000090"/>
                          </a:solidFill>
                        </a:rPr>
                        <a:t>OCDEM DSN</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9802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858"/>
            <a:ext cx="9144000" cy="925520"/>
          </a:xfrm>
        </p:spPr>
        <p:txBody>
          <a:bodyPr>
            <a:normAutofit fontScale="90000"/>
          </a:bodyPr>
          <a:lstStyle/>
          <a:p>
            <a:r>
              <a:rPr lang="en-US" dirty="0"/>
              <a:t>Referrals for care and education - individuals</a:t>
            </a:r>
          </a:p>
        </p:txBody>
      </p:sp>
      <p:sp>
        <p:nvSpPr>
          <p:cNvPr id="3" name="Content Placeholder 2"/>
          <p:cNvSpPr>
            <a:spLocks noGrp="1"/>
          </p:cNvSpPr>
          <p:nvPr>
            <p:ph idx="1"/>
          </p:nvPr>
        </p:nvSpPr>
        <p:spPr>
          <a:xfrm>
            <a:off x="457200" y="1054664"/>
            <a:ext cx="8229600" cy="5262552"/>
          </a:xfrm>
        </p:spPr>
        <p:txBody>
          <a:bodyPr>
            <a:normAutofit lnSpcReduction="10000"/>
          </a:bodyPr>
          <a:lstStyle/>
          <a:p>
            <a:r>
              <a:rPr lang="en-US" sz="2600" b="1" dirty="0"/>
              <a:t>OCDEM</a:t>
            </a:r>
          </a:p>
          <a:p>
            <a:pPr lvl="1"/>
            <a:r>
              <a:rPr lang="en-US" sz="2200" dirty="0">
                <a:solidFill>
                  <a:srgbClr val="000090"/>
                </a:solidFill>
              </a:rPr>
              <a:t>Newly diagnosed type 1 diabetes</a:t>
            </a:r>
          </a:p>
          <a:p>
            <a:pPr lvl="1"/>
            <a:r>
              <a:rPr lang="en-US" sz="2200" dirty="0">
                <a:solidFill>
                  <a:srgbClr val="000090"/>
                </a:solidFill>
              </a:rPr>
              <a:t>Blood glucose management/carbohydrate awareness</a:t>
            </a:r>
          </a:p>
          <a:p>
            <a:pPr lvl="1"/>
            <a:r>
              <a:rPr lang="en-US" sz="2200" dirty="0" err="1">
                <a:solidFill>
                  <a:srgbClr val="000090"/>
                </a:solidFill>
              </a:rPr>
              <a:t>Gastroparesis</a:t>
            </a:r>
            <a:endParaRPr lang="en-US" sz="2200" dirty="0">
              <a:solidFill>
                <a:srgbClr val="000090"/>
              </a:solidFill>
            </a:endParaRPr>
          </a:p>
          <a:p>
            <a:pPr lvl="1"/>
            <a:r>
              <a:rPr lang="en-US" sz="2200" dirty="0">
                <a:solidFill>
                  <a:srgbClr val="000090"/>
                </a:solidFill>
              </a:rPr>
              <a:t>Pregnancy</a:t>
            </a:r>
          </a:p>
          <a:p>
            <a:r>
              <a:rPr lang="en-US" sz="2600" b="1" dirty="0"/>
              <a:t>Complex diabetes weight management service</a:t>
            </a:r>
          </a:p>
          <a:p>
            <a:pPr lvl="1"/>
            <a:r>
              <a:rPr lang="en-US" sz="2200" dirty="0">
                <a:solidFill>
                  <a:srgbClr val="000090"/>
                </a:solidFill>
              </a:rPr>
              <a:t>Conversion to insulin</a:t>
            </a:r>
          </a:p>
          <a:p>
            <a:pPr lvl="1"/>
            <a:r>
              <a:rPr lang="en-US" sz="2200" dirty="0">
                <a:solidFill>
                  <a:srgbClr val="000090"/>
                </a:solidFill>
              </a:rPr>
              <a:t>Weight management for people on complex medication</a:t>
            </a:r>
          </a:p>
          <a:p>
            <a:pPr lvl="1"/>
            <a:r>
              <a:rPr lang="en-US" sz="2200" dirty="0">
                <a:solidFill>
                  <a:srgbClr val="000090"/>
                </a:solidFill>
              </a:rPr>
              <a:t>Carbohydrate awareness</a:t>
            </a:r>
          </a:p>
          <a:p>
            <a:r>
              <a:rPr lang="en-US" sz="2600" b="1" dirty="0"/>
              <a:t>Community</a:t>
            </a:r>
          </a:p>
          <a:p>
            <a:pPr lvl="1"/>
            <a:r>
              <a:rPr lang="en-US" sz="2200" dirty="0">
                <a:solidFill>
                  <a:srgbClr val="000090"/>
                </a:solidFill>
              </a:rPr>
              <a:t>Newly diagnosed type 2 diabetes unsuitable for groups</a:t>
            </a:r>
          </a:p>
          <a:p>
            <a:pPr lvl="1"/>
            <a:r>
              <a:rPr lang="en-US" sz="2200" dirty="0">
                <a:solidFill>
                  <a:srgbClr val="000090"/>
                </a:solidFill>
              </a:rPr>
              <a:t>Nutritional support (collaborating with community DSNs)</a:t>
            </a:r>
          </a:p>
          <a:p>
            <a:pPr lvl="1"/>
            <a:r>
              <a:rPr lang="en-US" sz="2200" dirty="0">
                <a:solidFill>
                  <a:srgbClr val="000090"/>
                </a:solidFill>
              </a:rPr>
              <a:t>Weight management (BMI 25-30 kg/m</a:t>
            </a:r>
            <a:r>
              <a:rPr lang="en-US" sz="2200" baseline="30000" dirty="0">
                <a:solidFill>
                  <a:srgbClr val="000090"/>
                </a:solidFill>
              </a:rPr>
              <a:t>2</a:t>
            </a:r>
            <a:r>
              <a:rPr lang="en-US" sz="2200" dirty="0">
                <a:solidFill>
                  <a:srgbClr val="000090"/>
                </a:solidFill>
              </a:rPr>
              <a:t>, non-complex meds)</a:t>
            </a:r>
          </a:p>
          <a:p>
            <a:pPr lvl="1"/>
            <a:endParaRPr lang="en-US" sz="2400" b="1" dirty="0"/>
          </a:p>
          <a:p>
            <a:endParaRPr lang="en-US" dirty="0"/>
          </a:p>
          <a:p>
            <a:endParaRPr lang="en-US" dirty="0"/>
          </a:p>
        </p:txBody>
      </p:sp>
    </p:spTree>
    <p:extLst>
      <p:ext uri="{BB962C8B-B14F-4D97-AF65-F5344CB8AC3E}">
        <p14:creationId xmlns:p14="http://schemas.microsoft.com/office/powerpoint/2010/main" val="128033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practice guidelines</a:t>
            </a:r>
          </a:p>
        </p:txBody>
      </p:sp>
      <p:sp>
        <p:nvSpPr>
          <p:cNvPr id="3" name="Content Placeholder 2"/>
          <p:cNvSpPr>
            <a:spLocks noGrp="1"/>
          </p:cNvSpPr>
          <p:nvPr>
            <p:ph idx="1"/>
          </p:nvPr>
        </p:nvSpPr>
        <p:spPr>
          <a:xfrm>
            <a:off x="457200" y="1097709"/>
            <a:ext cx="8229600" cy="5047315"/>
          </a:xfrm>
        </p:spPr>
        <p:txBody>
          <a:bodyPr>
            <a:normAutofit/>
          </a:bodyPr>
          <a:lstStyle/>
          <a:p>
            <a:pPr marL="0" indent="0">
              <a:buNone/>
            </a:pPr>
            <a:r>
              <a:rPr lang="en-US" b="1" dirty="0"/>
              <a:t>Clinical care:</a:t>
            </a:r>
          </a:p>
          <a:p>
            <a:pPr marL="0" indent="0">
              <a:buNone/>
            </a:pPr>
            <a:endParaRPr lang="en-US" sz="500" dirty="0"/>
          </a:p>
          <a:p>
            <a:pPr marL="0" indent="0">
              <a:buNone/>
            </a:pPr>
            <a:r>
              <a:rPr lang="en-US" b="1" i="1" dirty="0"/>
              <a:t>Type 1 diabetes</a:t>
            </a:r>
          </a:p>
          <a:p>
            <a:pPr marL="0" indent="0">
              <a:buNone/>
            </a:pPr>
            <a:endParaRPr lang="en-US" sz="500" dirty="0"/>
          </a:p>
          <a:p>
            <a:pPr marL="0" indent="0">
              <a:lnSpc>
                <a:spcPct val="110000"/>
              </a:lnSpc>
              <a:buNone/>
            </a:pPr>
            <a:r>
              <a:rPr lang="en-US" dirty="0"/>
              <a:t>NICE. Type 1 diabetes in adults: diagnosis and management (NG17). NICE: London; August 2015</a:t>
            </a:r>
            <a:r>
              <a:rPr lang="en-US" baseline="30000" dirty="0"/>
              <a:t>5</a:t>
            </a:r>
          </a:p>
          <a:p>
            <a:pPr marL="0" indent="0">
              <a:buNone/>
            </a:pPr>
            <a:endParaRPr lang="en-US" sz="500" dirty="0"/>
          </a:p>
          <a:p>
            <a:pPr marL="0" indent="0">
              <a:buNone/>
            </a:pPr>
            <a:r>
              <a:rPr lang="en-US" b="1" i="1" dirty="0"/>
              <a:t>Type 2 diabetes</a:t>
            </a:r>
          </a:p>
          <a:p>
            <a:pPr marL="0" indent="0">
              <a:buNone/>
            </a:pPr>
            <a:endParaRPr lang="en-US" sz="500" b="1" i="1" dirty="0"/>
          </a:p>
          <a:p>
            <a:pPr marL="0" indent="0">
              <a:lnSpc>
                <a:spcPct val="110000"/>
              </a:lnSpc>
              <a:buNone/>
            </a:pPr>
            <a:r>
              <a:rPr lang="en-US" dirty="0"/>
              <a:t>NICE. Type 2 diabetes in adults: management (NG28). NICE: London; December 2015</a:t>
            </a:r>
            <a:r>
              <a:rPr lang="en-US" baseline="30000" dirty="0"/>
              <a:t>6</a:t>
            </a:r>
          </a:p>
          <a:p>
            <a:pPr marL="0" indent="0">
              <a:lnSpc>
                <a:spcPct val="110000"/>
              </a:lnSpc>
              <a:buNone/>
            </a:pPr>
            <a:r>
              <a:rPr lang="en-US" dirty="0"/>
              <a:t>ADA/EASD Position statement on management of </a:t>
            </a:r>
            <a:r>
              <a:rPr lang="en-US" dirty="0" err="1"/>
              <a:t>hyperglycaemia</a:t>
            </a:r>
            <a:r>
              <a:rPr lang="en-US" dirty="0"/>
              <a:t> in type 2 diabetes</a:t>
            </a:r>
            <a:r>
              <a:rPr lang="en-US" baseline="30000" dirty="0"/>
              <a:t>7</a:t>
            </a:r>
          </a:p>
        </p:txBody>
      </p:sp>
    </p:spTree>
    <p:extLst>
      <p:ext uri="{BB962C8B-B14F-4D97-AF65-F5344CB8AC3E}">
        <p14:creationId xmlns:p14="http://schemas.microsoft.com/office/powerpoint/2010/main" val="3561616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96858"/>
            <a:ext cx="8229600" cy="925520"/>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US"/>
              <a:t>Clinical targets</a:t>
            </a:r>
            <a:endParaRPr lang="en-US" sz="2800" baseline="30000" dirty="0"/>
          </a:p>
        </p:txBody>
      </p:sp>
      <p:sp>
        <p:nvSpPr>
          <p:cNvPr id="5" name="Content Placeholder 2"/>
          <p:cNvSpPr txBox="1">
            <a:spLocks/>
          </p:cNvSpPr>
          <p:nvPr/>
        </p:nvSpPr>
        <p:spPr>
          <a:xfrm>
            <a:off x="457200" y="1248378"/>
            <a:ext cx="8229600" cy="4702936"/>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a:p>
          <a:p>
            <a:pPr marL="0" indent="0">
              <a:buFont typeface="Arial"/>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0452595"/>
              </p:ext>
            </p:extLst>
          </p:nvPr>
        </p:nvGraphicFramePr>
        <p:xfrm>
          <a:off x="457200" y="1119233"/>
          <a:ext cx="8229600" cy="4968240"/>
        </p:xfrm>
        <a:graphic>
          <a:graphicData uri="http://schemas.openxmlformats.org/drawingml/2006/table">
            <a:tbl>
              <a:tblPr firstRow="1" bandRow="1">
                <a:tableStyleId>{5C22544A-7EE6-4342-B048-85BDC9FD1C3A}</a:tableStyleId>
              </a:tblPr>
              <a:tblGrid>
                <a:gridCol w="1318595">
                  <a:extLst>
                    <a:ext uri="{9D8B030D-6E8A-4147-A177-3AD203B41FA5}">
                      <a16:colId xmlns:a16="http://schemas.microsoft.com/office/drawing/2014/main" val="20000"/>
                    </a:ext>
                  </a:extLst>
                </a:gridCol>
                <a:gridCol w="3494705">
                  <a:extLst>
                    <a:ext uri="{9D8B030D-6E8A-4147-A177-3AD203B41FA5}">
                      <a16:colId xmlns:a16="http://schemas.microsoft.com/office/drawing/2014/main" val="20001"/>
                    </a:ext>
                  </a:extLst>
                </a:gridCol>
                <a:gridCol w="3416300">
                  <a:extLst>
                    <a:ext uri="{9D8B030D-6E8A-4147-A177-3AD203B41FA5}">
                      <a16:colId xmlns:a16="http://schemas.microsoft.com/office/drawing/2014/main" val="20002"/>
                    </a:ext>
                  </a:extLst>
                </a:gridCol>
              </a:tblGrid>
              <a:tr h="676728">
                <a:tc>
                  <a:txBody>
                    <a:bodyPr/>
                    <a:lstStyle/>
                    <a:p>
                      <a:endParaRPr lang="en-US" sz="2000" dirty="0"/>
                    </a:p>
                  </a:txBody>
                  <a:tcPr/>
                </a:tc>
                <a:tc>
                  <a:txBody>
                    <a:bodyPr/>
                    <a:lstStyle/>
                    <a:p>
                      <a:pPr algn="ctr"/>
                      <a:r>
                        <a:rPr lang="en-US" sz="2000" dirty="0"/>
                        <a:t>Type 1 diabetes</a:t>
                      </a:r>
                    </a:p>
                    <a:p>
                      <a:pPr algn="ctr"/>
                      <a:endParaRPr lang="en-US" sz="2000" dirty="0"/>
                    </a:p>
                  </a:txBody>
                  <a:tcPr/>
                </a:tc>
                <a:tc>
                  <a:txBody>
                    <a:bodyPr/>
                    <a:lstStyle/>
                    <a:p>
                      <a:pPr algn="ctr"/>
                      <a:r>
                        <a:rPr lang="en-US" sz="2000" dirty="0"/>
                        <a:t>Type 2 diabetes</a:t>
                      </a:r>
                    </a:p>
                  </a:txBody>
                  <a:tcPr/>
                </a:tc>
                <a:extLst>
                  <a:ext uri="{0D108BD9-81ED-4DB2-BD59-A6C34878D82A}">
                    <a16:rowId xmlns:a16="http://schemas.microsoft.com/office/drawing/2014/main" val="10000"/>
                  </a:ext>
                </a:extLst>
              </a:tr>
              <a:tr h="882689">
                <a:tc>
                  <a:txBody>
                    <a:bodyPr/>
                    <a:lstStyle/>
                    <a:p>
                      <a:r>
                        <a:rPr lang="en-US" sz="2000" dirty="0">
                          <a:solidFill>
                            <a:srgbClr val="000090"/>
                          </a:solidFill>
                        </a:rPr>
                        <a:t>HbA1c</a:t>
                      </a:r>
                    </a:p>
                    <a:p>
                      <a:endParaRPr lang="en-US" sz="2000" dirty="0">
                        <a:solidFill>
                          <a:srgbClr val="000090"/>
                        </a:solidFill>
                      </a:endParaRPr>
                    </a:p>
                    <a:p>
                      <a:endParaRPr lang="en-US" sz="1400" dirty="0">
                        <a:solidFill>
                          <a:srgbClr val="000090"/>
                        </a:solidFill>
                      </a:endParaRPr>
                    </a:p>
                  </a:txBody>
                  <a:tcPr/>
                </a:tc>
                <a:tc>
                  <a:txBody>
                    <a:bodyPr/>
                    <a:lstStyle/>
                    <a:p>
                      <a:pPr algn="ctr"/>
                      <a:endParaRPr lang="en-US" sz="2000" dirty="0">
                        <a:solidFill>
                          <a:srgbClr val="000090"/>
                        </a:solidFill>
                      </a:endParaRPr>
                    </a:p>
                  </a:txBody>
                  <a:tcPr/>
                </a:tc>
                <a:tc>
                  <a:txBody>
                    <a:bodyPr/>
                    <a:lstStyle/>
                    <a:p>
                      <a:pPr algn="ctr"/>
                      <a:endParaRPr lang="en-US" sz="2000" dirty="0">
                        <a:solidFill>
                          <a:srgbClr val="000090"/>
                        </a:solidFill>
                      </a:endParaRPr>
                    </a:p>
                  </a:txBody>
                  <a:tcPr/>
                </a:tc>
                <a:extLst>
                  <a:ext uri="{0D108BD9-81ED-4DB2-BD59-A6C34878D82A}">
                    <a16:rowId xmlns:a16="http://schemas.microsoft.com/office/drawing/2014/main" val="10001"/>
                  </a:ext>
                </a:extLst>
              </a:tr>
              <a:tr h="1471149">
                <a:tc>
                  <a:txBody>
                    <a:bodyPr/>
                    <a:lstStyle/>
                    <a:p>
                      <a:r>
                        <a:rPr lang="en-US" sz="2000" dirty="0">
                          <a:solidFill>
                            <a:srgbClr val="000090"/>
                          </a:solidFill>
                        </a:rPr>
                        <a:t>Blood</a:t>
                      </a:r>
                      <a:r>
                        <a:rPr lang="en-US" sz="2000" baseline="0" dirty="0">
                          <a:solidFill>
                            <a:srgbClr val="000090"/>
                          </a:solidFill>
                        </a:rPr>
                        <a:t> pressure</a:t>
                      </a:r>
                    </a:p>
                    <a:p>
                      <a:endParaRPr lang="en-US" sz="2000" baseline="0" dirty="0">
                        <a:solidFill>
                          <a:srgbClr val="000090"/>
                        </a:solidFill>
                      </a:endParaRPr>
                    </a:p>
                    <a:p>
                      <a:endParaRPr lang="en-US" sz="2000" baseline="0" dirty="0">
                        <a:solidFill>
                          <a:srgbClr val="000090"/>
                        </a:solidFill>
                      </a:endParaRPr>
                    </a:p>
                    <a:p>
                      <a:endParaRPr lang="en-US" sz="1400" baseline="0" dirty="0">
                        <a:solidFill>
                          <a:srgbClr val="000090"/>
                        </a:solidFill>
                      </a:endParaRPr>
                    </a:p>
                  </a:txBody>
                  <a:tcPr/>
                </a:tc>
                <a:tc>
                  <a:txBody>
                    <a:bodyPr/>
                    <a:lstStyle/>
                    <a:p>
                      <a:pPr algn="ctr"/>
                      <a:endParaRPr lang="en-US" sz="2000" dirty="0">
                        <a:solidFill>
                          <a:srgbClr val="000090"/>
                        </a:solidFill>
                      </a:endParaRPr>
                    </a:p>
                  </a:txBody>
                  <a:tcPr>
                    <a:solidFill>
                      <a:srgbClr val="E9EDF4"/>
                    </a:solidFill>
                  </a:tcPr>
                </a:tc>
                <a:tc>
                  <a:txBody>
                    <a:bodyPr/>
                    <a:lstStyle/>
                    <a:p>
                      <a:pPr algn="ctr"/>
                      <a:endParaRPr lang="en-US" sz="2000" dirty="0">
                        <a:solidFill>
                          <a:srgbClr val="000090"/>
                        </a:solidFill>
                      </a:endParaRPr>
                    </a:p>
                  </a:txBody>
                  <a:tcPr/>
                </a:tc>
                <a:extLst>
                  <a:ext uri="{0D108BD9-81ED-4DB2-BD59-A6C34878D82A}">
                    <a16:rowId xmlns:a16="http://schemas.microsoft.com/office/drawing/2014/main" val="10002"/>
                  </a:ext>
                </a:extLst>
              </a:tr>
              <a:tr h="1765379">
                <a:tc>
                  <a:txBody>
                    <a:bodyPr/>
                    <a:lstStyle/>
                    <a:p>
                      <a:r>
                        <a:rPr lang="en-US" sz="2000" dirty="0">
                          <a:solidFill>
                            <a:srgbClr val="000090"/>
                          </a:solidFill>
                        </a:rPr>
                        <a:t>Lipids</a:t>
                      </a:r>
                    </a:p>
                    <a:p>
                      <a:endParaRPr lang="en-US" sz="2000" dirty="0">
                        <a:solidFill>
                          <a:srgbClr val="000090"/>
                        </a:solidFill>
                      </a:endParaRPr>
                    </a:p>
                    <a:p>
                      <a:endParaRPr lang="en-US" sz="2000" dirty="0">
                        <a:solidFill>
                          <a:srgbClr val="000090"/>
                        </a:solidFill>
                      </a:endParaRPr>
                    </a:p>
                    <a:p>
                      <a:endParaRPr lang="en-US" sz="2000" dirty="0">
                        <a:solidFill>
                          <a:srgbClr val="000090"/>
                        </a:solidFill>
                      </a:endParaRPr>
                    </a:p>
                    <a:p>
                      <a:endParaRPr lang="en-US" sz="2000" dirty="0">
                        <a:solidFill>
                          <a:srgbClr val="000090"/>
                        </a:solidFill>
                      </a:endParaRPr>
                    </a:p>
                    <a:p>
                      <a:endParaRPr lang="en-US" sz="1400" dirty="0">
                        <a:solidFill>
                          <a:srgbClr val="000090"/>
                        </a:solidFill>
                      </a:endParaRPr>
                    </a:p>
                  </a:txBody>
                  <a:tcPr/>
                </a:tc>
                <a:tc>
                  <a:txBody>
                    <a:bodyPr/>
                    <a:lstStyle/>
                    <a:p>
                      <a:pPr algn="ctr"/>
                      <a:endParaRPr lang="en-US" sz="2000" baseline="0" dirty="0">
                        <a:solidFill>
                          <a:srgbClr val="000090"/>
                        </a:solidFill>
                      </a:endParaRPr>
                    </a:p>
                  </a:txBody>
                  <a:tcPr/>
                </a:tc>
                <a:tc>
                  <a:txBody>
                    <a:bodyPr/>
                    <a:lstStyle/>
                    <a:p>
                      <a:pPr algn="ctr"/>
                      <a:endParaRPr lang="en-US" sz="2000" dirty="0">
                        <a:solidFill>
                          <a:srgbClr val="000090"/>
                        </a:solidFill>
                      </a:endParaRP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6091073" y="5994362"/>
            <a:ext cx="2676953" cy="369332"/>
          </a:xfrm>
          <a:prstGeom prst="rect">
            <a:avLst/>
          </a:prstGeom>
          <a:noFill/>
        </p:spPr>
        <p:txBody>
          <a:bodyPr wrap="none" rtlCol="0">
            <a:spAutoFit/>
          </a:bodyPr>
          <a:lstStyle/>
          <a:p>
            <a:r>
              <a:rPr lang="en-US" i="1" dirty="0">
                <a:solidFill>
                  <a:srgbClr val="000090"/>
                </a:solidFill>
              </a:rPr>
              <a:t>Source: NICE guidance </a:t>
            </a:r>
            <a:r>
              <a:rPr lang="en-US" i="1" baseline="30000" dirty="0">
                <a:solidFill>
                  <a:srgbClr val="000090"/>
                </a:solidFill>
              </a:rPr>
              <a:t>5-6,8</a:t>
            </a:r>
          </a:p>
        </p:txBody>
      </p:sp>
      <p:sp>
        <p:nvSpPr>
          <p:cNvPr id="8" name="TextBox 7"/>
          <p:cNvSpPr txBox="1"/>
          <p:nvPr/>
        </p:nvSpPr>
        <p:spPr>
          <a:xfrm>
            <a:off x="1786558" y="1867140"/>
            <a:ext cx="3465491" cy="400110"/>
          </a:xfrm>
          <a:prstGeom prst="rect">
            <a:avLst/>
          </a:prstGeom>
          <a:noFill/>
        </p:spPr>
        <p:txBody>
          <a:bodyPr wrap="square" rtlCol="0">
            <a:spAutoFit/>
          </a:bodyPr>
          <a:lstStyle/>
          <a:p>
            <a:pPr algn="ctr"/>
            <a:r>
              <a:rPr lang="en-US" sz="2000" u="sng" dirty="0">
                <a:solidFill>
                  <a:srgbClr val="000090"/>
                </a:solidFill>
              </a:rPr>
              <a:t>&lt;</a:t>
            </a:r>
            <a:r>
              <a:rPr lang="en-US" sz="2000" dirty="0">
                <a:solidFill>
                  <a:srgbClr val="000090"/>
                </a:solidFill>
              </a:rPr>
              <a:t>48mmol/</a:t>
            </a:r>
            <a:r>
              <a:rPr lang="en-US" sz="2000" dirty="0" err="1">
                <a:solidFill>
                  <a:srgbClr val="000090"/>
                </a:solidFill>
              </a:rPr>
              <a:t>mol</a:t>
            </a:r>
            <a:r>
              <a:rPr lang="en-US" sz="2000" dirty="0">
                <a:solidFill>
                  <a:srgbClr val="000090"/>
                </a:solidFill>
              </a:rPr>
              <a:t> (6.5%)</a:t>
            </a:r>
          </a:p>
        </p:txBody>
      </p:sp>
      <p:sp>
        <p:nvSpPr>
          <p:cNvPr id="9" name="TextBox 8"/>
          <p:cNvSpPr txBox="1"/>
          <p:nvPr/>
        </p:nvSpPr>
        <p:spPr>
          <a:xfrm>
            <a:off x="5327386" y="1865679"/>
            <a:ext cx="3356533" cy="707886"/>
          </a:xfrm>
          <a:prstGeom prst="rect">
            <a:avLst/>
          </a:prstGeom>
          <a:noFill/>
        </p:spPr>
        <p:txBody>
          <a:bodyPr wrap="square" rtlCol="0">
            <a:spAutoFit/>
          </a:bodyPr>
          <a:lstStyle/>
          <a:p>
            <a:pPr algn="ctr"/>
            <a:r>
              <a:rPr lang="en-US" sz="2000" dirty="0">
                <a:solidFill>
                  <a:srgbClr val="000090"/>
                </a:solidFill>
              </a:rPr>
              <a:t>Individual targets: 48-59mmol/</a:t>
            </a:r>
            <a:r>
              <a:rPr lang="en-US" sz="2000" dirty="0" err="1">
                <a:solidFill>
                  <a:srgbClr val="000090"/>
                </a:solidFill>
              </a:rPr>
              <a:t>mol</a:t>
            </a:r>
            <a:r>
              <a:rPr lang="en-US" sz="2000" dirty="0">
                <a:solidFill>
                  <a:srgbClr val="000090"/>
                </a:solidFill>
              </a:rPr>
              <a:t> (6.5-7.5%)</a:t>
            </a:r>
          </a:p>
        </p:txBody>
      </p:sp>
      <p:sp>
        <p:nvSpPr>
          <p:cNvPr id="10" name="TextBox 9"/>
          <p:cNvSpPr txBox="1"/>
          <p:nvPr/>
        </p:nvSpPr>
        <p:spPr>
          <a:xfrm>
            <a:off x="1786558" y="2786985"/>
            <a:ext cx="3465491" cy="1323439"/>
          </a:xfrm>
          <a:prstGeom prst="rect">
            <a:avLst/>
          </a:prstGeom>
          <a:noFill/>
        </p:spPr>
        <p:txBody>
          <a:bodyPr wrap="square" rtlCol="0">
            <a:spAutoFit/>
          </a:bodyPr>
          <a:lstStyle/>
          <a:p>
            <a:pPr algn="ctr"/>
            <a:r>
              <a:rPr lang="en-US" sz="2000" dirty="0">
                <a:solidFill>
                  <a:srgbClr val="000090"/>
                </a:solidFill>
              </a:rPr>
              <a:t>&lt;135/80</a:t>
            </a:r>
          </a:p>
          <a:p>
            <a:pPr algn="ctr"/>
            <a:r>
              <a:rPr lang="en-US" sz="2000" dirty="0">
                <a:solidFill>
                  <a:srgbClr val="000090"/>
                </a:solidFill>
              </a:rPr>
              <a:t>&lt;130/80 for those with</a:t>
            </a:r>
          </a:p>
          <a:p>
            <a:pPr algn="ctr"/>
            <a:r>
              <a:rPr lang="en-US" sz="2000" dirty="0">
                <a:solidFill>
                  <a:srgbClr val="000090"/>
                </a:solidFill>
              </a:rPr>
              <a:t> abnormal albumin excretion</a:t>
            </a:r>
          </a:p>
          <a:p>
            <a:pPr algn="ctr"/>
            <a:r>
              <a:rPr lang="en-US" sz="2000" dirty="0">
                <a:solidFill>
                  <a:srgbClr val="000090"/>
                </a:solidFill>
              </a:rPr>
              <a:t> or </a:t>
            </a:r>
            <a:r>
              <a:rPr lang="en-US" sz="2000" u="sng" dirty="0">
                <a:solidFill>
                  <a:srgbClr val="000090"/>
                </a:solidFill>
              </a:rPr>
              <a:t>&gt;</a:t>
            </a:r>
            <a:r>
              <a:rPr lang="en-US" sz="2000" dirty="0">
                <a:solidFill>
                  <a:srgbClr val="000090"/>
                </a:solidFill>
              </a:rPr>
              <a:t>2 features of MES</a:t>
            </a:r>
          </a:p>
        </p:txBody>
      </p:sp>
      <p:sp>
        <p:nvSpPr>
          <p:cNvPr id="11" name="TextBox 10"/>
          <p:cNvSpPr txBox="1"/>
          <p:nvPr/>
        </p:nvSpPr>
        <p:spPr>
          <a:xfrm>
            <a:off x="5330267" y="2786985"/>
            <a:ext cx="3356533" cy="1015663"/>
          </a:xfrm>
          <a:prstGeom prst="rect">
            <a:avLst/>
          </a:prstGeom>
          <a:noFill/>
        </p:spPr>
        <p:txBody>
          <a:bodyPr wrap="square" rtlCol="0">
            <a:spAutoFit/>
          </a:bodyPr>
          <a:lstStyle/>
          <a:p>
            <a:pPr algn="ctr"/>
            <a:r>
              <a:rPr lang="en-US" sz="2000" dirty="0">
                <a:solidFill>
                  <a:srgbClr val="000090"/>
                </a:solidFill>
              </a:rPr>
              <a:t>&lt;140/80 in the absence </a:t>
            </a:r>
          </a:p>
          <a:p>
            <a:pPr algn="ctr"/>
            <a:r>
              <a:rPr lang="en-US" sz="2000" dirty="0">
                <a:solidFill>
                  <a:srgbClr val="000090"/>
                </a:solidFill>
              </a:rPr>
              <a:t>of complications</a:t>
            </a:r>
          </a:p>
          <a:p>
            <a:pPr algn="ctr"/>
            <a:r>
              <a:rPr lang="en-US" sz="2000" dirty="0">
                <a:solidFill>
                  <a:srgbClr val="000090"/>
                </a:solidFill>
              </a:rPr>
              <a:t>&lt;130/80 with complications</a:t>
            </a:r>
          </a:p>
        </p:txBody>
      </p:sp>
      <p:sp>
        <p:nvSpPr>
          <p:cNvPr id="12" name="TextBox 11"/>
          <p:cNvSpPr txBox="1"/>
          <p:nvPr/>
        </p:nvSpPr>
        <p:spPr>
          <a:xfrm>
            <a:off x="1786558" y="4320098"/>
            <a:ext cx="3465491" cy="1631216"/>
          </a:xfrm>
          <a:prstGeom prst="rect">
            <a:avLst/>
          </a:prstGeom>
          <a:noFill/>
        </p:spPr>
        <p:txBody>
          <a:bodyPr wrap="square" rtlCol="0">
            <a:spAutoFit/>
          </a:bodyPr>
          <a:lstStyle/>
          <a:p>
            <a:pPr algn="ctr"/>
            <a:r>
              <a:rPr lang="en-US" sz="2000" dirty="0">
                <a:solidFill>
                  <a:srgbClr val="000090"/>
                </a:solidFill>
              </a:rPr>
              <a:t>Therapy should be offered to:</a:t>
            </a:r>
          </a:p>
          <a:p>
            <a:pPr marL="285750" indent="-285750">
              <a:buFont typeface="Lucida Grande"/>
              <a:buChar char="-"/>
            </a:pPr>
            <a:r>
              <a:rPr lang="en-US" sz="2000" dirty="0">
                <a:solidFill>
                  <a:srgbClr val="000090"/>
                </a:solidFill>
              </a:rPr>
              <a:t>&gt;40 years</a:t>
            </a:r>
          </a:p>
          <a:p>
            <a:pPr marL="285750" indent="-285750">
              <a:buFont typeface="Lucida Grande"/>
              <a:buChar char="-"/>
            </a:pPr>
            <a:r>
              <a:rPr lang="en-US" sz="2000" u="sng" dirty="0">
                <a:solidFill>
                  <a:srgbClr val="000090"/>
                </a:solidFill>
              </a:rPr>
              <a:t>&gt;</a:t>
            </a:r>
            <a:r>
              <a:rPr lang="en-US" sz="2000" dirty="0">
                <a:solidFill>
                  <a:srgbClr val="000090"/>
                </a:solidFill>
              </a:rPr>
              <a:t>10% risk of CVD</a:t>
            </a:r>
          </a:p>
          <a:p>
            <a:pPr marL="285750" indent="-285750">
              <a:buFont typeface="Lucida Grande"/>
              <a:buChar char="-"/>
            </a:pPr>
            <a:r>
              <a:rPr lang="en-US" sz="2000" dirty="0">
                <a:solidFill>
                  <a:srgbClr val="000090"/>
                </a:solidFill>
              </a:rPr>
              <a:t>established nephropathy</a:t>
            </a:r>
          </a:p>
          <a:p>
            <a:pPr marL="285750" indent="-285750">
              <a:buFont typeface="Lucida Grande"/>
              <a:buChar char="-"/>
            </a:pPr>
            <a:r>
              <a:rPr lang="en-US" sz="2000" dirty="0">
                <a:solidFill>
                  <a:srgbClr val="000090"/>
                </a:solidFill>
              </a:rPr>
              <a:t>other CVD risk factors</a:t>
            </a:r>
          </a:p>
        </p:txBody>
      </p:sp>
      <p:sp>
        <p:nvSpPr>
          <p:cNvPr id="13" name="TextBox 12"/>
          <p:cNvSpPr txBox="1"/>
          <p:nvPr/>
        </p:nvSpPr>
        <p:spPr>
          <a:xfrm>
            <a:off x="5293406" y="4324884"/>
            <a:ext cx="3390513" cy="1015663"/>
          </a:xfrm>
          <a:prstGeom prst="rect">
            <a:avLst/>
          </a:prstGeom>
          <a:noFill/>
        </p:spPr>
        <p:txBody>
          <a:bodyPr wrap="square" rtlCol="0">
            <a:spAutoFit/>
          </a:bodyPr>
          <a:lstStyle/>
          <a:p>
            <a:r>
              <a:rPr lang="en-US" sz="2000" dirty="0">
                <a:solidFill>
                  <a:srgbClr val="000090"/>
                </a:solidFill>
              </a:rPr>
              <a:t>Therapy should be offered to:</a:t>
            </a:r>
          </a:p>
          <a:p>
            <a:pPr marL="285750" indent="-200025">
              <a:buFont typeface="Lucida Grande"/>
              <a:buChar char="-"/>
            </a:pPr>
            <a:r>
              <a:rPr lang="en-US" sz="2000" dirty="0">
                <a:solidFill>
                  <a:srgbClr val="000090"/>
                </a:solidFill>
              </a:rPr>
              <a:t> </a:t>
            </a:r>
            <a:r>
              <a:rPr lang="en-US" sz="2000" u="sng" dirty="0">
                <a:solidFill>
                  <a:srgbClr val="000090"/>
                </a:solidFill>
              </a:rPr>
              <a:t>&gt;</a:t>
            </a:r>
            <a:r>
              <a:rPr lang="en-US" sz="2000" dirty="0">
                <a:solidFill>
                  <a:srgbClr val="000090"/>
                </a:solidFill>
              </a:rPr>
              <a:t>10% risk of CVD assessed by QRISK2 tool</a:t>
            </a:r>
          </a:p>
        </p:txBody>
      </p:sp>
    </p:spTree>
    <p:extLst>
      <p:ext uri="{BB962C8B-B14F-4D97-AF65-F5344CB8AC3E}">
        <p14:creationId xmlns:p14="http://schemas.microsoft.com/office/powerpoint/2010/main" val="12648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Local policies and procedures</a:t>
            </a:r>
          </a:p>
        </p:txBody>
      </p:sp>
      <p:sp>
        <p:nvSpPr>
          <p:cNvPr id="3" name="Content Placeholder 2"/>
          <p:cNvSpPr>
            <a:spLocks noGrp="1"/>
          </p:cNvSpPr>
          <p:nvPr>
            <p:ph idx="1"/>
          </p:nvPr>
        </p:nvSpPr>
        <p:spPr/>
        <p:txBody>
          <a:bodyPr/>
          <a:lstStyle/>
          <a:p>
            <a:pPr marL="0" indent="0">
              <a:buNone/>
            </a:pPr>
            <a:r>
              <a:rPr lang="en-US" b="1" dirty="0"/>
              <a:t>New type 1 care pathway</a:t>
            </a:r>
          </a:p>
          <a:p>
            <a:r>
              <a:rPr lang="en-US" dirty="0"/>
              <a:t>Initial dietary education before discharge from ward or within one week of diagnosis</a:t>
            </a:r>
          </a:p>
          <a:p>
            <a:pPr marL="0" indent="0">
              <a:buNone/>
            </a:pPr>
            <a:r>
              <a:rPr lang="en-US" b="1" dirty="0"/>
              <a:t>Responsibilities of ward dietitians</a:t>
            </a:r>
          </a:p>
          <a:p>
            <a:r>
              <a:rPr lang="en-US" dirty="0"/>
              <a:t>Reassure patients that no foods need exclusion</a:t>
            </a:r>
          </a:p>
          <a:p>
            <a:r>
              <a:rPr lang="en-US" dirty="0"/>
              <a:t>Take diet history to ensure some carbohydrate included at each meal</a:t>
            </a:r>
          </a:p>
          <a:p>
            <a:r>
              <a:rPr lang="en-US" dirty="0"/>
              <a:t>Explain that replacing sugary drinks and avoiding large amounts of sugary food will produce short-term benefit</a:t>
            </a:r>
          </a:p>
        </p:txBody>
      </p:sp>
    </p:spTree>
    <p:extLst>
      <p:ext uri="{BB962C8B-B14F-4D97-AF65-F5344CB8AC3E}">
        <p14:creationId xmlns:p14="http://schemas.microsoft.com/office/powerpoint/2010/main" val="235732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Competencies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903862350"/>
              </p:ext>
            </p:extLst>
          </p:nvPr>
        </p:nvGraphicFramePr>
        <p:xfrm>
          <a:off x="457200" y="1247775"/>
          <a:ext cx="8229600" cy="518159"/>
        </p:xfrm>
        <a:graphic>
          <a:graphicData uri="http://schemas.openxmlformats.org/drawingml/2006/table">
            <a:tbl>
              <a:tblPr firstRow="1" bandRow="1">
                <a:tableStyleId>{2D5ABB26-0587-4C30-8999-92F81FD0307C}</a:tableStyleId>
              </a:tblPr>
              <a:tblGrid>
                <a:gridCol w="1712383">
                  <a:extLst>
                    <a:ext uri="{9D8B030D-6E8A-4147-A177-3AD203B41FA5}">
                      <a16:colId xmlns:a16="http://schemas.microsoft.com/office/drawing/2014/main" val="20000"/>
                    </a:ext>
                  </a:extLst>
                </a:gridCol>
                <a:gridCol w="6517217">
                  <a:extLst>
                    <a:ext uri="{9D8B030D-6E8A-4147-A177-3AD203B41FA5}">
                      <a16:colId xmlns:a16="http://schemas.microsoft.com/office/drawing/2014/main" val="20001"/>
                    </a:ext>
                  </a:extLst>
                </a:gridCol>
              </a:tblGrid>
              <a:tr h="370840">
                <a:tc>
                  <a:txBody>
                    <a:bodyPr/>
                    <a:lstStyle/>
                    <a:p>
                      <a:r>
                        <a:rPr lang="en-US" sz="2800" dirty="0">
                          <a:solidFill>
                            <a:srgbClr val="000090"/>
                          </a:solidFill>
                        </a:rPr>
                        <a:t>Section 6.</a:t>
                      </a:r>
                    </a:p>
                  </a:txBody>
                  <a:tcPr/>
                </a:tc>
                <a:tc>
                  <a:txBody>
                    <a:bodyPr/>
                    <a:lstStyle/>
                    <a:p>
                      <a:r>
                        <a:rPr lang="en-US" sz="2800" dirty="0">
                          <a:solidFill>
                            <a:srgbClr val="000090"/>
                          </a:solidFill>
                        </a:rPr>
                        <a:t>Medical</a:t>
                      </a:r>
                      <a:r>
                        <a:rPr lang="en-US" sz="2800" baseline="0" dirty="0">
                          <a:solidFill>
                            <a:srgbClr val="000090"/>
                          </a:solidFill>
                        </a:rPr>
                        <a:t> nutrition therapy</a:t>
                      </a:r>
                      <a:endParaRPr lang="en-US" sz="2800" dirty="0">
                        <a:solidFill>
                          <a:srgbClr val="000090"/>
                        </a:solidFill>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9221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Diabetes Competencies: Aims</a:t>
            </a:r>
          </a:p>
        </p:txBody>
      </p:sp>
      <p:sp>
        <p:nvSpPr>
          <p:cNvPr id="5" name="Content Placeholder 4"/>
          <p:cNvSpPr>
            <a:spLocks noGrp="1"/>
          </p:cNvSpPr>
          <p:nvPr>
            <p:ph idx="1"/>
          </p:nvPr>
        </p:nvSpPr>
        <p:spPr>
          <a:xfrm>
            <a:off x="457200" y="2270755"/>
            <a:ext cx="8229600" cy="1764946"/>
          </a:xfrm>
        </p:spPr>
        <p:txBody>
          <a:bodyPr/>
          <a:lstStyle/>
          <a:p>
            <a:pPr marL="0" indent="0" algn="ctr">
              <a:buNone/>
            </a:pPr>
            <a:r>
              <a:rPr lang="en-US" dirty="0"/>
              <a:t>To provide training for non-diabetes specialist dietitians to ensure they meet the relevant competencies for their employment band</a:t>
            </a:r>
          </a:p>
          <a:p>
            <a:pPr algn="ctr"/>
            <a:endParaRPr lang="en-US" dirty="0"/>
          </a:p>
        </p:txBody>
      </p:sp>
    </p:spTree>
    <p:extLst>
      <p:ext uri="{BB962C8B-B14F-4D97-AF65-F5344CB8AC3E}">
        <p14:creationId xmlns:p14="http://schemas.microsoft.com/office/powerpoint/2010/main" val="3235013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UK guidelines</a:t>
            </a:r>
            <a:endParaRPr lang="en-US" baseline="30000" dirty="0"/>
          </a:p>
        </p:txBody>
      </p:sp>
      <p:pic>
        <p:nvPicPr>
          <p:cNvPr id="5" name="Content Placeholder 4" descr="Screen shot 2015-07-08 at 14.03.11.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087" r="-686"/>
          <a:stretch/>
        </p:blipFill>
        <p:spPr>
          <a:xfrm>
            <a:off x="457200" y="1124604"/>
            <a:ext cx="3619500" cy="5098417"/>
          </a:xfrm>
          <a:ln w="25400">
            <a:solidFill>
              <a:schemeClr val="tx1"/>
            </a:solidFill>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4229621" y="1603520"/>
            <a:ext cx="4627830" cy="4057224"/>
          </a:xfrm>
        </p:spPr>
        <p:txBody>
          <a:bodyPr>
            <a:normAutofit/>
          </a:bodyPr>
          <a:lstStyle/>
          <a:p>
            <a:pPr marL="0" indent="0">
              <a:buNone/>
            </a:pPr>
            <a:endParaRPr lang="en-GB" dirty="0">
              <a:latin typeface="Calibri" charset="0"/>
            </a:endParaRPr>
          </a:p>
          <a:p>
            <a:endParaRPr lang="en-GB" dirty="0">
              <a:latin typeface="Calibri" charset="0"/>
            </a:endParaRPr>
          </a:p>
          <a:p>
            <a:r>
              <a:rPr lang="en-GB" dirty="0">
                <a:latin typeface="Calibri" charset="0"/>
              </a:rPr>
              <a:t>Published in 2011</a:t>
            </a:r>
            <a:r>
              <a:rPr lang="en-GB" baseline="30000" dirty="0">
                <a:latin typeface="Calibri" charset="0"/>
              </a:rPr>
              <a:t>9</a:t>
            </a:r>
          </a:p>
          <a:p>
            <a:r>
              <a:rPr lang="en-GB" dirty="0">
                <a:latin typeface="Calibri" charset="0"/>
              </a:rPr>
              <a:t>Guidelines are graded from A-D, using NICE criteria</a:t>
            </a:r>
          </a:p>
          <a:p>
            <a:endParaRPr lang="en-US" dirty="0"/>
          </a:p>
        </p:txBody>
      </p:sp>
    </p:spTree>
    <p:extLst>
      <p:ext uri="{BB962C8B-B14F-4D97-AF65-F5344CB8AC3E}">
        <p14:creationId xmlns:p14="http://schemas.microsoft.com/office/powerpoint/2010/main" val="3530889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charset="0"/>
              </a:rPr>
              <a:t>Management of diabetes</a:t>
            </a:r>
            <a:endParaRPr lang="en-US" dirty="0"/>
          </a:p>
        </p:txBody>
      </p:sp>
      <p:sp>
        <p:nvSpPr>
          <p:cNvPr id="3" name="Content Placeholder 2"/>
          <p:cNvSpPr>
            <a:spLocks noGrp="1"/>
          </p:cNvSpPr>
          <p:nvPr>
            <p:ph idx="1"/>
          </p:nvPr>
        </p:nvSpPr>
        <p:spPr/>
        <p:txBody>
          <a:bodyPr/>
          <a:lstStyle/>
          <a:p>
            <a:pPr>
              <a:lnSpc>
                <a:spcPct val="90000"/>
              </a:lnSpc>
            </a:pPr>
            <a:r>
              <a:rPr lang="en-GB" dirty="0">
                <a:latin typeface="Calibri" charset="0"/>
              </a:rPr>
              <a:t>Recommendations for macronutrients</a:t>
            </a:r>
          </a:p>
          <a:p>
            <a:pPr>
              <a:lnSpc>
                <a:spcPct val="90000"/>
              </a:lnSpc>
            </a:pPr>
            <a:r>
              <a:rPr lang="en-GB" dirty="0">
                <a:latin typeface="Calibri" charset="0"/>
              </a:rPr>
              <a:t>Glycaemic control of Type 1 and Type 2 diabetes</a:t>
            </a:r>
          </a:p>
          <a:p>
            <a:pPr>
              <a:lnSpc>
                <a:spcPct val="90000"/>
              </a:lnSpc>
            </a:pPr>
            <a:r>
              <a:rPr lang="en-GB" dirty="0">
                <a:latin typeface="Calibri" charset="0"/>
              </a:rPr>
              <a:t>Weight management</a:t>
            </a:r>
          </a:p>
          <a:p>
            <a:r>
              <a:rPr lang="en-GB" dirty="0">
                <a:latin typeface="Calibri" charset="0"/>
              </a:rPr>
              <a:t>Special considerations:</a:t>
            </a:r>
          </a:p>
          <a:p>
            <a:pPr lvl="1"/>
            <a:r>
              <a:rPr lang="en-GB" dirty="0">
                <a:solidFill>
                  <a:srgbClr val="000090"/>
                </a:solidFill>
                <a:latin typeface="Calibri" charset="0"/>
              </a:rPr>
              <a:t>Pre-conception, gestational diabetes and pregnancy</a:t>
            </a:r>
          </a:p>
          <a:p>
            <a:pPr lvl="1"/>
            <a:r>
              <a:rPr lang="en-GB" dirty="0">
                <a:solidFill>
                  <a:srgbClr val="000090"/>
                </a:solidFill>
                <a:latin typeface="Calibri" charset="0"/>
              </a:rPr>
              <a:t>Older adults</a:t>
            </a:r>
          </a:p>
          <a:p>
            <a:pPr lvl="1"/>
            <a:r>
              <a:rPr lang="en-GB" dirty="0">
                <a:solidFill>
                  <a:srgbClr val="000090"/>
                </a:solidFill>
                <a:latin typeface="Calibri" charset="0"/>
              </a:rPr>
              <a:t>Ethnic groups</a:t>
            </a:r>
          </a:p>
          <a:p>
            <a:pPr lvl="1"/>
            <a:r>
              <a:rPr lang="en-GB" dirty="0">
                <a:solidFill>
                  <a:srgbClr val="000090"/>
                </a:solidFill>
                <a:latin typeface="Calibri" charset="0"/>
              </a:rPr>
              <a:t>Eating disorders</a:t>
            </a:r>
          </a:p>
          <a:p>
            <a:pPr lvl="1"/>
            <a:r>
              <a:rPr lang="en-GB" dirty="0">
                <a:solidFill>
                  <a:srgbClr val="000090"/>
                </a:solidFill>
                <a:latin typeface="Calibri" charset="0"/>
              </a:rPr>
              <a:t>Coeliac disease</a:t>
            </a:r>
          </a:p>
          <a:p>
            <a:pPr lvl="1"/>
            <a:endParaRPr lang="en-GB" dirty="0">
              <a:solidFill>
                <a:srgbClr val="000090"/>
              </a:solidFill>
              <a:latin typeface="Calibri" charset="0"/>
            </a:endParaRPr>
          </a:p>
          <a:p>
            <a:endParaRPr lang="en-US" dirty="0"/>
          </a:p>
        </p:txBody>
      </p:sp>
    </p:spTree>
    <p:extLst>
      <p:ext uri="{BB962C8B-B14F-4D97-AF65-F5344CB8AC3E}">
        <p14:creationId xmlns:p14="http://schemas.microsoft.com/office/powerpoint/2010/main" val="1673638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Macronutrients</a:t>
            </a:r>
          </a:p>
        </p:txBody>
      </p:sp>
      <p:sp>
        <p:nvSpPr>
          <p:cNvPr id="3" name="Content Placeholder 2"/>
          <p:cNvSpPr>
            <a:spLocks noGrp="1"/>
          </p:cNvSpPr>
          <p:nvPr>
            <p:ph idx="1"/>
          </p:nvPr>
        </p:nvSpPr>
        <p:spPr/>
        <p:txBody>
          <a:bodyPr/>
          <a:lstStyle/>
          <a:p>
            <a:r>
              <a:rPr lang="en-US" b="1" dirty="0"/>
              <a:t>Carbohydrate</a:t>
            </a:r>
            <a:r>
              <a:rPr lang="en-US" dirty="0"/>
              <a:t>: There is no evidence for a recommended amount of carbohydrate for people with type 1 and type 2 diabetes</a:t>
            </a:r>
          </a:p>
          <a:p>
            <a:r>
              <a:rPr lang="en-US" b="1" dirty="0"/>
              <a:t>Fat</a:t>
            </a:r>
            <a:r>
              <a:rPr lang="en-US" dirty="0"/>
              <a:t>: Saturated fat should be replaced with unsaturated fat, but there is little evidence for exact proportion of energy from total fat</a:t>
            </a:r>
          </a:p>
          <a:p>
            <a:r>
              <a:rPr lang="en-US" b="1" dirty="0"/>
              <a:t>Protein</a:t>
            </a:r>
            <a:r>
              <a:rPr lang="en-US" dirty="0"/>
              <a:t>: No evidence for specific recommendations</a:t>
            </a:r>
            <a:endParaRPr lang="en-US" b="1" dirty="0"/>
          </a:p>
          <a:p>
            <a:endParaRPr lang="en-US" dirty="0"/>
          </a:p>
        </p:txBody>
      </p:sp>
    </p:spTree>
    <p:extLst>
      <p:ext uri="{BB962C8B-B14F-4D97-AF65-F5344CB8AC3E}">
        <p14:creationId xmlns:p14="http://schemas.microsoft.com/office/powerpoint/2010/main" val="3457276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Glycaemic</a:t>
            </a:r>
            <a:r>
              <a:rPr lang="en-US" dirty="0"/>
              <a:t> control and type 1 diabetes</a:t>
            </a:r>
          </a:p>
        </p:txBody>
      </p:sp>
      <p:sp>
        <p:nvSpPr>
          <p:cNvPr id="3" name="Content Placeholder 2"/>
          <p:cNvSpPr>
            <a:spLocks noGrp="1"/>
          </p:cNvSpPr>
          <p:nvPr>
            <p:ph idx="1"/>
          </p:nvPr>
        </p:nvSpPr>
        <p:spPr/>
        <p:txBody>
          <a:bodyPr/>
          <a:lstStyle/>
          <a:p>
            <a:r>
              <a:rPr lang="en-GB" dirty="0">
                <a:latin typeface="Calibri" charset="0"/>
              </a:rPr>
              <a:t>Carbohydrate is the main nutritional consideration for individuals with Type 1 diabetes (A) </a:t>
            </a:r>
          </a:p>
          <a:p>
            <a:r>
              <a:rPr lang="en-GB" dirty="0">
                <a:latin typeface="Calibri" charset="0"/>
              </a:rPr>
              <a:t>People using MDI and CSII benefit from adjusting insulin to carbohydrate intake and should be offered education to support this (A) </a:t>
            </a:r>
          </a:p>
          <a:p>
            <a:r>
              <a:rPr lang="en-GB" dirty="0">
                <a:latin typeface="Calibri" charset="0"/>
              </a:rPr>
              <a:t>Consistent quantities of carbohydrates on a day-to-day basis are beneficial for those individuals on fixed insulin regimens (C) </a:t>
            </a:r>
          </a:p>
          <a:p>
            <a:r>
              <a:rPr lang="en-GB" dirty="0">
                <a:latin typeface="Calibri" charset="0"/>
              </a:rPr>
              <a:t>Increased physical activity offers health benefits although there is no evidence of benefit in glycaemic control (A) </a:t>
            </a:r>
          </a:p>
          <a:p>
            <a:pPr>
              <a:lnSpc>
                <a:spcPct val="80000"/>
              </a:lnSpc>
            </a:pPr>
            <a:endParaRPr lang="en-GB" dirty="0">
              <a:latin typeface="Calibri" charset="0"/>
            </a:endParaRPr>
          </a:p>
          <a:p>
            <a:endParaRPr lang="en-US" dirty="0"/>
          </a:p>
        </p:txBody>
      </p:sp>
    </p:spTree>
    <p:extLst>
      <p:ext uri="{BB962C8B-B14F-4D97-AF65-F5344CB8AC3E}">
        <p14:creationId xmlns:p14="http://schemas.microsoft.com/office/powerpoint/2010/main" val="825823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99" y="96858"/>
            <a:ext cx="9057901" cy="925520"/>
          </a:xfrm>
        </p:spPr>
        <p:txBody>
          <a:bodyPr>
            <a:normAutofit/>
          </a:bodyPr>
          <a:lstStyle/>
          <a:p>
            <a:r>
              <a:rPr lang="en-US" dirty="0" err="1"/>
              <a:t>Glycaemic</a:t>
            </a:r>
            <a:r>
              <a:rPr lang="en-US" dirty="0"/>
              <a:t> control and type 2 diabetes (1)</a:t>
            </a:r>
          </a:p>
        </p:txBody>
      </p:sp>
      <p:sp>
        <p:nvSpPr>
          <p:cNvPr id="3" name="Content Placeholder 2"/>
          <p:cNvSpPr>
            <a:spLocks noGrp="1"/>
          </p:cNvSpPr>
          <p:nvPr>
            <p:ph idx="1"/>
          </p:nvPr>
        </p:nvSpPr>
        <p:spPr>
          <a:xfrm>
            <a:off x="457200" y="1162282"/>
            <a:ext cx="8229600" cy="5348648"/>
          </a:xfrm>
        </p:spPr>
        <p:txBody>
          <a:bodyPr>
            <a:normAutofit/>
          </a:bodyPr>
          <a:lstStyle/>
          <a:p>
            <a:r>
              <a:rPr lang="en-GB" dirty="0">
                <a:latin typeface="Calibri" charset="0"/>
              </a:rPr>
              <a:t>Weight management should be the primary nutritional strategy in managing glucose control in Type 2 Diabetes for those who are overweight and obese (A)</a:t>
            </a:r>
          </a:p>
          <a:p>
            <a:r>
              <a:rPr lang="en-GB" dirty="0">
                <a:latin typeface="Calibri" charset="0"/>
              </a:rPr>
              <a:t>Regular moderate physical activity can reduce HbA1c by 5 -7mmol/</a:t>
            </a:r>
            <a:r>
              <a:rPr lang="en-GB" dirty="0" err="1">
                <a:latin typeface="Calibri" charset="0"/>
              </a:rPr>
              <a:t>mol</a:t>
            </a:r>
            <a:r>
              <a:rPr lang="en-GB" dirty="0">
                <a:latin typeface="Calibri" charset="0"/>
              </a:rPr>
              <a:t> (0.45 – 0.65%) independent of weight loss (A)</a:t>
            </a:r>
          </a:p>
          <a:p>
            <a:r>
              <a:rPr lang="en-GB" dirty="0">
                <a:latin typeface="Calibri" charset="0"/>
              </a:rPr>
              <a:t>Focus should be on total energy intake intake rather than the source of energy in the diet (macronutrient composition) for optimal glycaemic control (A)</a:t>
            </a:r>
          </a:p>
          <a:p>
            <a:pPr>
              <a:lnSpc>
                <a:spcPct val="90000"/>
              </a:lnSpc>
            </a:pPr>
            <a:endParaRPr lang="en-GB" dirty="0">
              <a:latin typeface="Calibri" charset="0"/>
            </a:endParaRPr>
          </a:p>
          <a:p>
            <a:endParaRPr lang="en-US" dirty="0"/>
          </a:p>
        </p:txBody>
      </p:sp>
    </p:spTree>
    <p:extLst>
      <p:ext uri="{BB962C8B-B14F-4D97-AF65-F5344CB8AC3E}">
        <p14:creationId xmlns:p14="http://schemas.microsoft.com/office/powerpoint/2010/main" val="4004413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858"/>
            <a:ext cx="9144000" cy="925520"/>
          </a:xfrm>
        </p:spPr>
        <p:txBody>
          <a:bodyPr>
            <a:normAutofit/>
          </a:bodyPr>
          <a:lstStyle/>
          <a:p>
            <a:r>
              <a:rPr lang="en-US" dirty="0" err="1"/>
              <a:t>Glycaemic</a:t>
            </a:r>
            <a:r>
              <a:rPr lang="en-US" dirty="0"/>
              <a:t> control and type 2 diabetes (2)</a:t>
            </a:r>
          </a:p>
        </p:txBody>
      </p:sp>
      <p:sp>
        <p:nvSpPr>
          <p:cNvPr id="3" name="Content Placeholder 2"/>
          <p:cNvSpPr>
            <a:spLocks noGrp="1"/>
          </p:cNvSpPr>
          <p:nvPr>
            <p:ph idx="1"/>
          </p:nvPr>
        </p:nvSpPr>
        <p:spPr/>
        <p:txBody>
          <a:bodyPr/>
          <a:lstStyle/>
          <a:p>
            <a:r>
              <a:rPr lang="en-GB" dirty="0">
                <a:latin typeface="Calibri" charset="0"/>
              </a:rPr>
              <a:t>Total amount of carbohydrate is a strong predictor of glycaemic response and monitoring intake, whether by use of exchanges, portions or experience-based estimation, remains a key strategy in achieving glycaemic control (A)</a:t>
            </a:r>
          </a:p>
          <a:p>
            <a:r>
              <a:rPr lang="en-GB" dirty="0">
                <a:latin typeface="Calibri" charset="0"/>
              </a:rPr>
              <a:t>Low GI diets reduce HbA1c by 2mmol/</a:t>
            </a:r>
            <a:r>
              <a:rPr lang="en-GB" dirty="0" err="1">
                <a:latin typeface="Calibri" charset="0"/>
              </a:rPr>
              <a:t>mol</a:t>
            </a:r>
            <a:r>
              <a:rPr lang="en-GB" dirty="0">
                <a:latin typeface="Calibri" charset="0"/>
              </a:rPr>
              <a:t>  (0.14%)(A)</a:t>
            </a:r>
          </a:p>
          <a:p>
            <a:endParaRPr lang="en-US" dirty="0"/>
          </a:p>
        </p:txBody>
      </p:sp>
    </p:spTree>
    <p:extLst>
      <p:ext uri="{BB962C8B-B14F-4D97-AF65-F5344CB8AC3E}">
        <p14:creationId xmlns:p14="http://schemas.microsoft.com/office/powerpoint/2010/main" val="2898055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Carbohydrate management</a:t>
            </a:r>
          </a:p>
        </p:txBody>
      </p:sp>
      <p:sp>
        <p:nvSpPr>
          <p:cNvPr id="3" name="Content Placeholder 2"/>
          <p:cNvSpPr>
            <a:spLocks noGrp="1"/>
          </p:cNvSpPr>
          <p:nvPr>
            <p:ph idx="1"/>
          </p:nvPr>
        </p:nvSpPr>
        <p:spPr/>
        <p:txBody>
          <a:bodyPr/>
          <a:lstStyle/>
          <a:p>
            <a:r>
              <a:rPr lang="en-GB" dirty="0">
                <a:latin typeface="Calibri" charset="0"/>
              </a:rPr>
              <a:t>Total carbohydrate content of meals and snacks is a consistent predictor of postprandial glucose concentrations </a:t>
            </a:r>
          </a:p>
          <a:p>
            <a:r>
              <a:rPr lang="en-GB" dirty="0">
                <a:latin typeface="Calibri" charset="0"/>
              </a:rPr>
              <a:t>10g carbohydrate raises blood glucose levels by 2-3 </a:t>
            </a:r>
            <a:r>
              <a:rPr lang="en-GB" dirty="0" err="1">
                <a:latin typeface="Calibri" charset="0"/>
              </a:rPr>
              <a:t>mmol</a:t>
            </a:r>
            <a:r>
              <a:rPr lang="en-GB" dirty="0">
                <a:latin typeface="Calibri" charset="0"/>
              </a:rPr>
              <a:t>/l </a:t>
            </a:r>
          </a:p>
          <a:p>
            <a:r>
              <a:rPr lang="en-GB" dirty="0">
                <a:latin typeface="Calibri" charset="0"/>
              </a:rPr>
              <a:t>In terms of glycaemic control, carbohydrate is the major nutritional consideration</a:t>
            </a:r>
            <a:endParaRPr lang="en-GB" baseline="30000" dirty="0">
              <a:latin typeface="Calibri" charset="0"/>
            </a:endParaRPr>
          </a:p>
          <a:p>
            <a:endParaRPr lang="en-US" dirty="0"/>
          </a:p>
        </p:txBody>
      </p:sp>
    </p:spTree>
    <p:extLst>
      <p:ext uri="{BB962C8B-B14F-4D97-AF65-F5344CB8AC3E}">
        <p14:creationId xmlns:p14="http://schemas.microsoft.com/office/powerpoint/2010/main" val="994637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Carbohydrate awareness and budgets</a:t>
            </a:r>
          </a:p>
        </p:txBody>
      </p:sp>
      <p:sp>
        <p:nvSpPr>
          <p:cNvPr id="3" name="Content Placeholder 2"/>
          <p:cNvSpPr>
            <a:spLocks noGrp="1"/>
          </p:cNvSpPr>
          <p:nvPr>
            <p:ph idx="1"/>
          </p:nvPr>
        </p:nvSpPr>
        <p:spPr/>
        <p:txBody>
          <a:bodyPr/>
          <a:lstStyle/>
          <a:p>
            <a:r>
              <a:rPr lang="en-GB" dirty="0">
                <a:latin typeface="Calibri" charset="0"/>
              </a:rPr>
              <a:t>Carbohydrate awareness is the process of identifying sources of carbohydrate in the diet</a:t>
            </a:r>
          </a:p>
          <a:p>
            <a:r>
              <a:rPr lang="en-GB" dirty="0">
                <a:latin typeface="Calibri" charset="0"/>
              </a:rPr>
              <a:t>Knowledge of carbohydrate-containing foods in isolation is not effective for blood glucose control</a:t>
            </a:r>
          </a:p>
          <a:p>
            <a:r>
              <a:rPr lang="en-GB" dirty="0">
                <a:latin typeface="Calibri" charset="0"/>
              </a:rPr>
              <a:t>Carbohydrate awareness can only be effective in terms of glycaemic control when accompanied by some knowledge of portion size – carbohydrate budgets/carbohydrate counting</a:t>
            </a:r>
          </a:p>
          <a:p>
            <a:pPr marL="0" indent="0">
              <a:buFont typeface="Arial" charset="0"/>
              <a:buNone/>
            </a:pPr>
            <a:endParaRPr lang="en-GB" dirty="0">
              <a:latin typeface="Calibri" charset="0"/>
            </a:endParaRPr>
          </a:p>
          <a:p>
            <a:endParaRPr lang="en-US" dirty="0"/>
          </a:p>
        </p:txBody>
      </p:sp>
    </p:spTree>
    <p:extLst>
      <p:ext uri="{BB962C8B-B14F-4D97-AF65-F5344CB8AC3E}">
        <p14:creationId xmlns:p14="http://schemas.microsoft.com/office/powerpoint/2010/main" val="3915965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Carbohydrate awareness in practice</a:t>
            </a:r>
          </a:p>
        </p:txBody>
      </p:sp>
      <p:sp>
        <p:nvSpPr>
          <p:cNvPr id="3" name="Content Placeholder 2"/>
          <p:cNvSpPr>
            <a:spLocks noGrp="1"/>
          </p:cNvSpPr>
          <p:nvPr>
            <p:ph idx="1"/>
          </p:nvPr>
        </p:nvSpPr>
        <p:spPr/>
        <p:txBody>
          <a:bodyPr/>
          <a:lstStyle/>
          <a:p>
            <a:pPr marL="0" indent="0">
              <a:buNone/>
            </a:pPr>
            <a:r>
              <a:rPr lang="en-US" dirty="0"/>
              <a:t>Various tools can be used to promote carbohydrate awareness:</a:t>
            </a:r>
          </a:p>
          <a:p>
            <a:pPr marL="0" indent="0">
              <a:buNone/>
            </a:pPr>
            <a:endParaRPr lang="en-US" sz="800" dirty="0"/>
          </a:p>
          <a:p>
            <a:pPr marL="857250" lvl="1" indent="-457200"/>
            <a:r>
              <a:rPr lang="en-US" dirty="0">
                <a:solidFill>
                  <a:srgbClr val="000090"/>
                </a:solidFill>
              </a:rPr>
              <a:t>Food lists</a:t>
            </a:r>
          </a:p>
          <a:p>
            <a:pPr marL="857250" lvl="1" indent="-457200"/>
            <a:r>
              <a:rPr lang="en-US" dirty="0">
                <a:solidFill>
                  <a:srgbClr val="000090"/>
                </a:solidFill>
              </a:rPr>
              <a:t>Food models</a:t>
            </a:r>
          </a:p>
          <a:p>
            <a:pPr marL="857250" lvl="1" indent="-457200"/>
            <a:r>
              <a:rPr lang="en-US" dirty="0">
                <a:solidFill>
                  <a:srgbClr val="000090"/>
                </a:solidFill>
              </a:rPr>
              <a:t>Food quizzes</a:t>
            </a:r>
          </a:p>
        </p:txBody>
      </p:sp>
    </p:spTree>
    <p:extLst>
      <p:ext uri="{BB962C8B-B14F-4D97-AF65-F5344CB8AC3E}">
        <p14:creationId xmlns:p14="http://schemas.microsoft.com/office/powerpoint/2010/main" val="990822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alibri" charset="0"/>
              </a:rPr>
              <a:t>Is carbohydrate awareness enough?</a:t>
            </a:r>
            <a:endParaRPr lang="en-US" dirty="0"/>
          </a:p>
        </p:txBody>
      </p:sp>
      <p:sp>
        <p:nvSpPr>
          <p:cNvPr id="3" name="Content Placeholder 2"/>
          <p:cNvSpPr>
            <a:spLocks noGrp="1"/>
          </p:cNvSpPr>
          <p:nvPr>
            <p:ph idx="1"/>
          </p:nvPr>
        </p:nvSpPr>
        <p:spPr/>
        <p:txBody>
          <a:bodyPr/>
          <a:lstStyle/>
          <a:p>
            <a:pPr eaLnBrk="0" hangingPunct="0">
              <a:buFont typeface="Arial" charset="0"/>
              <a:buChar char="•"/>
            </a:pPr>
            <a:r>
              <a:rPr lang="en-GB" dirty="0">
                <a:latin typeface="Calibri" charset="0"/>
              </a:rPr>
              <a:t>Carbohydrate awareness supports identification of foods that raise blood glucose levels</a:t>
            </a:r>
          </a:p>
          <a:p>
            <a:pPr eaLnBrk="0" hangingPunct="0">
              <a:buFont typeface="Arial" charset="0"/>
              <a:buChar char="•"/>
            </a:pPr>
            <a:r>
              <a:rPr lang="en-GB" dirty="0">
                <a:latin typeface="Calibri" charset="0"/>
              </a:rPr>
              <a:t>Postprandial blood glucose tests can provide useful information about the effects of food</a:t>
            </a:r>
          </a:p>
          <a:p>
            <a:pPr eaLnBrk="0" hangingPunct="0">
              <a:buFont typeface="Arial" charset="0"/>
              <a:buChar char="•"/>
            </a:pPr>
            <a:r>
              <a:rPr lang="en-GB" dirty="0">
                <a:latin typeface="Calibri" charset="0"/>
              </a:rPr>
              <a:t>People with diabetes treated by diet alone, with oral hypoglycaemic agents, with fixed insulin doses or those wishing to lose weight will need advice about portion sizes</a:t>
            </a:r>
          </a:p>
          <a:p>
            <a:pPr eaLnBrk="0" hangingPunct="0">
              <a:buFont typeface="Arial" charset="0"/>
              <a:buChar char="•"/>
            </a:pPr>
            <a:r>
              <a:rPr lang="en-GB" dirty="0">
                <a:latin typeface="Calibri" charset="0"/>
              </a:rPr>
              <a:t>Carbohydrate budgets or allowances can be used, but there is no evidence to support carb counting</a:t>
            </a:r>
          </a:p>
        </p:txBody>
      </p:sp>
    </p:spTree>
    <p:extLst>
      <p:ext uri="{BB962C8B-B14F-4D97-AF65-F5344CB8AC3E}">
        <p14:creationId xmlns:p14="http://schemas.microsoft.com/office/powerpoint/2010/main" val="3377072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Competency Framework 2011</a:t>
            </a:r>
          </a:p>
        </p:txBody>
      </p:sp>
      <p:pic>
        <p:nvPicPr>
          <p:cNvPr id="5" name="Content Placeholder 4" descr="Screen shot 2015-05-29 at 10.00.14.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61" r="298"/>
          <a:stretch/>
        </p:blipFill>
        <p:spPr>
          <a:xfrm>
            <a:off x="734083" y="1600200"/>
            <a:ext cx="3472332" cy="4525963"/>
          </a:xfrm>
          <a:ln w="25400">
            <a:solidFill>
              <a:schemeClr val="tx1"/>
            </a:solidFill>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4474414" y="1627997"/>
            <a:ext cx="4416152" cy="4498166"/>
          </a:xfrm>
        </p:spPr>
        <p:txBody>
          <a:bodyPr>
            <a:normAutofit/>
          </a:bodyPr>
          <a:lstStyle/>
          <a:p>
            <a:r>
              <a:rPr lang="en-US" dirty="0"/>
              <a:t>Written and published in 2011</a:t>
            </a:r>
            <a:r>
              <a:rPr lang="en-US" baseline="30000" dirty="0"/>
              <a:t>1</a:t>
            </a:r>
          </a:p>
          <a:p>
            <a:r>
              <a:rPr lang="en-US" dirty="0"/>
              <a:t>Lists 17 separate competencies</a:t>
            </a:r>
          </a:p>
          <a:p>
            <a:r>
              <a:rPr lang="en-US" dirty="0"/>
              <a:t>Each competency matched to a specific NHS band</a:t>
            </a:r>
          </a:p>
          <a:p>
            <a:r>
              <a:rPr lang="en-US" dirty="0"/>
              <a:t>Assessment recommended</a:t>
            </a:r>
            <a:r>
              <a:rPr lang="en-US" baseline="30000" dirty="0"/>
              <a:t>2</a:t>
            </a:r>
          </a:p>
          <a:p>
            <a:endParaRPr lang="en-US" dirty="0"/>
          </a:p>
          <a:p>
            <a:endParaRPr lang="en-US" dirty="0"/>
          </a:p>
        </p:txBody>
      </p:sp>
    </p:spTree>
    <p:extLst>
      <p:ext uri="{BB962C8B-B14F-4D97-AF65-F5344CB8AC3E}">
        <p14:creationId xmlns:p14="http://schemas.microsoft.com/office/powerpoint/2010/main" val="1257842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Carbohydrate budgets - exchanges</a:t>
            </a:r>
          </a:p>
        </p:txBody>
      </p:sp>
      <p:sp>
        <p:nvSpPr>
          <p:cNvPr id="6" name="Content Placeholder 5"/>
          <p:cNvSpPr>
            <a:spLocks noGrp="1"/>
          </p:cNvSpPr>
          <p:nvPr>
            <p:ph sz="half" idx="2"/>
          </p:nvPr>
        </p:nvSpPr>
        <p:spPr/>
        <p:txBody>
          <a:bodyPr/>
          <a:lstStyle/>
          <a:p>
            <a:pPr marL="0" indent="0" eaLnBrk="0" hangingPunct="0">
              <a:buNone/>
            </a:pPr>
            <a:endParaRPr lang="en-GB" dirty="0">
              <a:latin typeface="Calibri" charset="0"/>
            </a:endParaRPr>
          </a:p>
          <a:p>
            <a:pPr eaLnBrk="0" hangingPunct="0">
              <a:buFont typeface="Arial" charset="0"/>
              <a:buChar char="•"/>
            </a:pPr>
            <a:r>
              <a:rPr lang="en-GB" dirty="0">
                <a:latin typeface="Calibri" charset="0"/>
              </a:rPr>
              <a:t>Prescriptive</a:t>
            </a:r>
          </a:p>
          <a:p>
            <a:pPr eaLnBrk="0" hangingPunct="0">
              <a:buFont typeface="Arial" charset="0"/>
              <a:buChar char="•"/>
            </a:pPr>
            <a:r>
              <a:rPr lang="en-GB" dirty="0">
                <a:latin typeface="Calibri" charset="0"/>
              </a:rPr>
              <a:t>Requires numeracy and literacy</a:t>
            </a:r>
          </a:p>
          <a:p>
            <a:pPr eaLnBrk="0" hangingPunct="0">
              <a:buFont typeface="Arial" charset="0"/>
              <a:buChar char="•"/>
            </a:pPr>
            <a:r>
              <a:rPr lang="en-GB" dirty="0">
                <a:latin typeface="Calibri" charset="0"/>
              </a:rPr>
              <a:t>Can be complicated</a:t>
            </a:r>
          </a:p>
          <a:p>
            <a:pPr eaLnBrk="0" hangingPunct="0">
              <a:buFont typeface="Arial" charset="0"/>
              <a:buChar char="•"/>
            </a:pPr>
            <a:r>
              <a:rPr lang="en-GB" dirty="0">
                <a:latin typeface="Calibri" charset="0"/>
              </a:rPr>
              <a:t>No evidence of benefit</a:t>
            </a:r>
          </a:p>
          <a:p>
            <a:endParaRPr lang="en-US" dirty="0"/>
          </a:p>
        </p:txBody>
      </p:sp>
      <p:sp>
        <p:nvSpPr>
          <p:cNvPr id="2" name="Content Placeholder 1"/>
          <p:cNvSpPr>
            <a:spLocks noGrp="1"/>
          </p:cNvSpPr>
          <p:nvPr>
            <p:ph sz="half" idx="1"/>
          </p:nvPr>
        </p:nvSpPr>
        <p:spPr>
          <a:xfrm>
            <a:off x="796417" y="1600200"/>
            <a:ext cx="3390156" cy="4525963"/>
          </a:xfrm>
          <a:ln w="25400">
            <a:solidFill>
              <a:schemeClr val="tx1"/>
            </a:solidFill>
          </a:ln>
        </p:spPr>
        <p:txBody>
          <a:bodyPr>
            <a:normAutofit/>
          </a:bodyPr>
          <a:lstStyle/>
          <a:p>
            <a:pPr marL="0" indent="0">
              <a:buNone/>
            </a:pPr>
            <a:endParaRPr lang="en-US" sz="1000" dirty="0"/>
          </a:p>
          <a:p>
            <a:pPr marL="0" indent="0" algn="ctr">
              <a:lnSpc>
                <a:spcPct val="70000"/>
              </a:lnSpc>
              <a:buNone/>
            </a:pPr>
            <a:r>
              <a:rPr lang="en-US" sz="2400" dirty="0">
                <a:solidFill>
                  <a:schemeClr val="tx1"/>
                </a:solidFill>
              </a:rPr>
              <a:t>Balancing your blood </a:t>
            </a:r>
          </a:p>
          <a:p>
            <a:pPr marL="0" indent="0" algn="ctr">
              <a:lnSpc>
                <a:spcPct val="70000"/>
              </a:lnSpc>
              <a:buNone/>
            </a:pPr>
            <a:r>
              <a:rPr lang="en-US" sz="2400" dirty="0">
                <a:solidFill>
                  <a:schemeClr val="tx1"/>
                </a:solidFill>
              </a:rPr>
              <a:t>glucose with a </a:t>
            </a:r>
          </a:p>
          <a:p>
            <a:pPr marL="0" indent="0" algn="ctr">
              <a:lnSpc>
                <a:spcPct val="70000"/>
              </a:lnSpc>
              <a:buNone/>
            </a:pPr>
            <a:r>
              <a:rPr lang="en-US" sz="2400" dirty="0">
                <a:solidFill>
                  <a:schemeClr val="tx1"/>
                </a:solidFill>
              </a:rPr>
              <a:t>carbohydrate plan</a:t>
            </a:r>
          </a:p>
        </p:txBody>
      </p:sp>
      <p:pic>
        <p:nvPicPr>
          <p:cNvPr id="3" name="Picture 2"/>
          <p:cNvPicPr>
            <a:picLocks noChangeAspect="1"/>
          </p:cNvPicPr>
          <p:nvPr/>
        </p:nvPicPr>
        <p:blipFill rotWithShape="1">
          <a:blip r:embed="rId2"/>
          <a:srcRect l="13901" r="16144"/>
          <a:stretch/>
        </p:blipFill>
        <p:spPr>
          <a:xfrm>
            <a:off x="1323776" y="3726630"/>
            <a:ext cx="921440" cy="987067"/>
          </a:xfrm>
          <a:prstGeom prst="rect">
            <a:avLst/>
          </a:prstGeom>
        </p:spPr>
      </p:pic>
      <p:pic>
        <p:nvPicPr>
          <p:cNvPr id="5" name="Picture 4" descr="a_glass_of_milk_stock_photo_167156.jpg"/>
          <p:cNvPicPr>
            <a:picLocks noChangeAspect="1"/>
          </p:cNvPicPr>
          <p:nvPr/>
        </p:nvPicPr>
        <p:blipFill rotWithShape="1">
          <a:blip r:embed="rId3">
            <a:extLst>
              <a:ext uri="{28A0092B-C50C-407E-A947-70E740481C1C}">
                <a14:useLocalDpi xmlns:a14="http://schemas.microsoft.com/office/drawing/2010/main" val="0"/>
              </a:ext>
            </a:extLst>
          </a:blip>
          <a:srcRect l="18852" t="16235" r="19276" b="7937"/>
          <a:stretch/>
        </p:blipFill>
        <p:spPr>
          <a:xfrm>
            <a:off x="2340420" y="3002562"/>
            <a:ext cx="907609" cy="1635803"/>
          </a:xfrm>
          <a:prstGeom prst="rect">
            <a:avLst/>
          </a:prstGeom>
        </p:spPr>
      </p:pic>
      <p:pic>
        <p:nvPicPr>
          <p:cNvPr id="7" name="Picture 6"/>
          <p:cNvPicPr>
            <a:picLocks noChangeAspect="1"/>
          </p:cNvPicPr>
          <p:nvPr/>
        </p:nvPicPr>
        <p:blipFill rotWithShape="1">
          <a:blip r:embed="rId4"/>
          <a:srcRect l="2739" t="7737" r="4240" b="7807"/>
          <a:stretch/>
        </p:blipFill>
        <p:spPr>
          <a:xfrm>
            <a:off x="1528264" y="4735221"/>
            <a:ext cx="1868733" cy="1183737"/>
          </a:xfrm>
          <a:prstGeom prst="rect">
            <a:avLst/>
          </a:prstGeom>
        </p:spPr>
      </p:pic>
    </p:spTree>
    <p:extLst>
      <p:ext uri="{BB962C8B-B14F-4D97-AF65-F5344CB8AC3E}">
        <p14:creationId xmlns:p14="http://schemas.microsoft.com/office/powerpoint/2010/main" val="2543755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Carbohydrate budgets – food plates</a:t>
            </a:r>
          </a:p>
        </p:txBody>
      </p:sp>
      <p:pic>
        <p:nvPicPr>
          <p:cNvPr id="6" name="Content Placeholder 5" descr="plate model.jpg"/>
          <p:cNvPicPr>
            <a:picLocks noGrp="1" noChangeAspect="1"/>
          </p:cNvPicPr>
          <p:nvPr>
            <p:ph sz="half" idx="1"/>
          </p:nvPr>
        </p:nvPicPr>
        <p:blipFill>
          <a:blip r:embed="rId2">
            <a:extLst>
              <a:ext uri="{28A0092B-C50C-407E-A947-70E740481C1C}">
                <a14:useLocalDpi xmlns:a14="http://schemas.microsoft.com/office/drawing/2010/main" val="0"/>
              </a:ext>
            </a:extLst>
          </a:blip>
          <a:srcRect l="5384" r="5384"/>
          <a:stretch>
            <a:fillRect/>
          </a:stretch>
        </p:blipFill>
        <p:spPr/>
      </p:pic>
      <p:sp>
        <p:nvSpPr>
          <p:cNvPr id="5" name="Content Placeholder 4"/>
          <p:cNvSpPr>
            <a:spLocks noGrp="1"/>
          </p:cNvSpPr>
          <p:nvPr>
            <p:ph sz="half" idx="2"/>
          </p:nvPr>
        </p:nvSpPr>
        <p:spPr/>
        <p:txBody>
          <a:bodyPr/>
          <a:lstStyle/>
          <a:p>
            <a:endParaRPr lang="en-GB" dirty="0">
              <a:latin typeface="Calibri" charset="0"/>
            </a:endParaRPr>
          </a:p>
          <a:p>
            <a:r>
              <a:rPr lang="en-GB" dirty="0">
                <a:latin typeface="Calibri" charset="0"/>
              </a:rPr>
              <a:t>Limited evidence of effect</a:t>
            </a:r>
          </a:p>
          <a:p>
            <a:r>
              <a:rPr lang="en-GB" dirty="0">
                <a:latin typeface="Calibri" charset="0"/>
              </a:rPr>
              <a:t>Useful for main meals</a:t>
            </a:r>
          </a:p>
          <a:p>
            <a:r>
              <a:rPr lang="en-GB" dirty="0">
                <a:latin typeface="Calibri" charset="0"/>
              </a:rPr>
              <a:t>Issues with practicality</a:t>
            </a:r>
          </a:p>
          <a:p>
            <a:endParaRPr lang="en-US" dirty="0"/>
          </a:p>
        </p:txBody>
      </p:sp>
    </p:spTree>
    <p:extLst>
      <p:ext uri="{BB962C8B-B14F-4D97-AF65-F5344CB8AC3E}">
        <p14:creationId xmlns:p14="http://schemas.microsoft.com/office/powerpoint/2010/main" val="1001440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Carbohydrate budgets – 50g portions</a:t>
            </a:r>
          </a:p>
        </p:txBody>
      </p:sp>
      <p:sp>
        <p:nvSpPr>
          <p:cNvPr id="5" name="Content Placeholder 4"/>
          <p:cNvSpPr>
            <a:spLocks noGrp="1"/>
          </p:cNvSpPr>
          <p:nvPr>
            <p:ph sz="half" idx="2"/>
          </p:nvPr>
        </p:nvSpPr>
        <p:spPr>
          <a:xfrm>
            <a:off x="5338148" y="1600200"/>
            <a:ext cx="3348651" cy="4525963"/>
          </a:xfrm>
        </p:spPr>
        <p:txBody>
          <a:bodyPr/>
          <a:lstStyle/>
          <a:p>
            <a:endParaRPr lang="en-US" dirty="0"/>
          </a:p>
          <a:p>
            <a:r>
              <a:rPr lang="en-GB" dirty="0">
                <a:latin typeface="Calibri" charset="0"/>
              </a:rPr>
              <a:t>Useful for visual learners</a:t>
            </a:r>
          </a:p>
          <a:p>
            <a:r>
              <a:rPr lang="en-GB" dirty="0">
                <a:latin typeface="Calibri" charset="0"/>
              </a:rPr>
              <a:t>One-size-fits-all is not appropriate </a:t>
            </a:r>
          </a:p>
          <a:p>
            <a:r>
              <a:rPr lang="en-GB" dirty="0">
                <a:latin typeface="Calibri" charset="0"/>
              </a:rPr>
              <a:t>Prescriptive</a:t>
            </a:r>
          </a:p>
          <a:p>
            <a:endParaRPr lang="en-US" dirty="0">
              <a:latin typeface="Calibri" charset="0"/>
            </a:endParaRPr>
          </a:p>
          <a:p>
            <a:endParaRPr lang="en-US" dirty="0"/>
          </a:p>
        </p:txBody>
      </p:sp>
      <p:pic>
        <p:nvPicPr>
          <p:cNvPr id="9" name="Picture 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8451" r="12169"/>
          <a:stretch/>
        </p:blipFill>
        <p:spPr>
          <a:xfrm>
            <a:off x="457200" y="1600200"/>
            <a:ext cx="4590363" cy="4525963"/>
          </a:xfrm>
          <a:noFill/>
          <a:ln w="25400">
            <a:solidFill>
              <a:schemeClr val="tx1"/>
            </a:solidFill>
          </a:ln>
        </p:spPr>
      </p:pic>
    </p:spTree>
    <p:extLst>
      <p:ext uri="{BB962C8B-B14F-4D97-AF65-F5344CB8AC3E}">
        <p14:creationId xmlns:p14="http://schemas.microsoft.com/office/powerpoint/2010/main" val="1375827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6838"/>
            <a:ext cx="9144000" cy="925512"/>
          </a:xfrm>
        </p:spPr>
        <p:txBody>
          <a:bodyPr/>
          <a:lstStyle/>
          <a:p>
            <a:r>
              <a:rPr lang="en-US" dirty="0"/>
              <a:t>Zimbabwe hand jive</a:t>
            </a:r>
          </a:p>
        </p:txBody>
      </p:sp>
      <p:pic>
        <p:nvPicPr>
          <p:cNvPr id="4" name="Content Placeholder 3" descr="handy portion sizes.jpg"/>
          <p:cNvPicPr>
            <a:picLocks noChangeAspect="1"/>
          </p:cNvPicPr>
          <p:nvPr/>
        </p:nvPicPr>
        <p:blipFill rotWithShape="1">
          <a:blip r:embed="rId2">
            <a:extLst>
              <a:ext uri="{28A0092B-C50C-407E-A947-70E740481C1C}">
                <a14:useLocalDpi xmlns:a14="http://schemas.microsoft.com/office/drawing/2010/main" val="0"/>
              </a:ext>
            </a:extLst>
          </a:blip>
          <a:srcRect t="-765" b="-465"/>
          <a:stretch/>
        </p:blipFill>
        <p:spPr>
          <a:xfrm>
            <a:off x="0" y="1600273"/>
            <a:ext cx="9144000" cy="2894006"/>
          </a:xfrm>
          <a:prstGeom prst="rect">
            <a:avLst/>
          </a:prstGeom>
        </p:spPr>
      </p:pic>
      <p:sp>
        <p:nvSpPr>
          <p:cNvPr id="5" name="TextBox 4"/>
          <p:cNvSpPr txBox="1"/>
          <p:nvPr/>
        </p:nvSpPr>
        <p:spPr>
          <a:xfrm>
            <a:off x="456044" y="4967399"/>
            <a:ext cx="1428997" cy="1015663"/>
          </a:xfrm>
          <a:prstGeom prst="rect">
            <a:avLst/>
          </a:prstGeom>
          <a:noFill/>
        </p:spPr>
        <p:txBody>
          <a:bodyPr wrap="none" rtlCol="0">
            <a:spAutoFit/>
          </a:bodyPr>
          <a:lstStyle/>
          <a:p>
            <a:pPr algn="ctr"/>
            <a:r>
              <a:rPr lang="en-US" sz="2000" dirty="0">
                <a:solidFill>
                  <a:srgbClr val="000090"/>
                </a:solidFill>
              </a:rPr>
              <a:t>Vegetables:</a:t>
            </a:r>
          </a:p>
          <a:p>
            <a:pPr algn="ctr"/>
            <a:r>
              <a:rPr lang="en-US" sz="2000" dirty="0">
                <a:solidFill>
                  <a:srgbClr val="000090"/>
                </a:solidFill>
              </a:rPr>
              <a:t>2-3 servings </a:t>
            </a:r>
          </a:p>
          <a:p>
            <a:pPr algn="ctr"/>
            <a:r>
              <a:rPr lang="en-US" sz="2000" dirty="0">
                <a:solidFill>
                  <a:srgbClr val="000090"/>
                </a:solidFill>
              </a:rPr>
              <a:t>daily</a:t>
            </a:r>
          </a:p>
        </p:txBody>
      </p:sp>
      <p:sp>
        <p:nvSpPr>
          <p:cNvPr id="6" name="TextBox 5"/>
          <p:cNvSpPr txBox="1"/>
          <p:nvPr/>
        </p:nvSpPr>
        <p:spPr>
          <a:xfrm>
            <a:off x="2219343" y="4967399"/>
            <a:ext cx="1642397" cy="1015663"/>
          </a:xfrm>
          <a:prstGeom prst="rect">
            <a:avLst/>
          </a:prstGeom>
          <a:noFill/>
        </p:spPr>
        <p:txBody>
          <a:bodyPr wrap="none" rtlCol="0">
            <a:spAutoFit/>
          </a:bodyPr>
          <a:lstStyle/>
          <a:p>
            <a:pPr algn="ctr"/>
            <a:r>
              <a:rPr lang="en-US" sz="2000" dirty="0">
                <a:solidFill>
                  <a:srgbClr val="000090"/>
                </a:solidFill>
              </a:rPr>
              <a:t>Starchy carbs:</a:t>
            </a:r>
          </a:p>
          <a:p>
            <a:pPr algn="ctr"/>
            <a:r>
              <a:rPr lang="en-US" sz="2000" dirty="0">
                <a:solidFill>
                  <a:srgbClr val="000090"/>
                </a:solidFill>
              </a:rPr>
              <a:t>3 servings </a:t>
            </a:r>
          </a:p>
          <a:p>
            <a:pPr algn="ctr"/>
            <a:r>
              <a:rPr lang="en-US" sz="2000" dirty="0">
                <a:solidFill>
                  <a:srgbClr val="000090"/>
                </a:solidFill>
              </a:rPr>
              <a:t>daily</a:t>
            </a:r>
          </a:p>
        </p:txBody>
      </p:sp>
      <p:sp>
        <p:nvSpPr>
          <p:cNvPr id="7" name="TextBox 6"/>
          <p:cNvSpPr txBox="1"/>
          <p:nvPr/>
        </p:nvSpPr>
        <p:spPr>
          <a:xfrm>
            <a:off x="4102370" y="4967399"/>
            <a:ext cx="1220481" cy="1015663"/>
          </a:xfrm>
          <a:prstGeom prst="rect">
            <a:avLst/>
          </a:prstGeom>
          <a:noFill/>
        </p:spPr>
        <p:txBody>
          <a:bodyPr wrap="none" rtlCol="0">
            <a:spAutoFit/>
          </a:bodyPr>
          <a:lstStyle/>
          <a:p>
            <a:pPr algn="ctr"/>
            <a:r>
              <a:rPr lang="en-US" sz="2000" dirty="0">
                <a:solidFill>
                  <a:srgbClr val="000090"/>
                </a:solidFill>
              </a:rPr>
              <a:t>Protein:</a:t>
            </a:r>
          </a:p>
          <a:p>
            <a:pPr algn="ctr"/>
            <a:r>
              <a:rPr lang="en-US" sz="2000" dirty="0">
                <a:solidFill>
                  <a:srgbClr val="000090"/>
                </a:solidFill>
              </a:rPr>
              <a:t>2 servings</a:t>
            </a:r>
          </a:p>
          <a:p>
            <a:pPr algn="ctr"/>
            <a:r>
              <a:rPr lang="en-US" sz="2000" dirty="0">
                <a:solidFill>
                  <a:srgbClr val="000090"/>
                </a:solidFill>
              </a:rPr>
              <a:t>daily</a:t>
            </a:r>
          </a:p>
        </p:txBody>
      </p:sp>
      <p:sp>
        <p:nvSpPr>
          <p:cNvPr id="8" name="TextBox 7"/>
          <p:cNvSpPr txBox="1"/>
          <p:nvPr/>
        </p:nvSpPr>
        <p:spPr>
          <a:xfrm>
            <a:off x="5751038" y="4967399"/>
            <a:ext cx="1220481" cy="1015663"/>
          </a:xfrm>
          <a:prstGeom prst="rect">
            <a:avLst/>
          </a:prstGeom>
          <a:noFill/>
        </p:spPr>
        <p:txBody>
          <a:bodyPr wrap="none" rtlCol="0">
            <a:spAutoFit/>
          </a:bodyPr>
          <a:lstStyle/>
          <a:p>
            <a:pPr algn="ctr"/>
            <a:r>
              <a:rPr lang="en-US" sz="2000" dirty="0">
                <a:solidFill>
                  <a:srgbClr val="000090"/>
                </a:solidFill>
              </a:rPr>
              <a:t>Fruit:</a:t>
            </a:r>
          </a:p>
          <a:p>
            <a:pPr algn="ctr"/>
            <a:r>
              <a:rPr lang="en-US" sz="2000" dirty="0">
                <a:solidFill>
                  <a:srgbClr val="000090"/>
                </a:solidFill>
              </a:rPr>
              <a:t>2 servings</a:t>
            </a:r>
          </a:p>
          <a:p>
            <a:pPr algn="ctr"/>
            <a:r>
              <a:rPr lang="en-US" sz="2000" dirty="0">
                <a:solidFill>
                  <a:srgbClr val="000090"/>
                </a:solidFill>
              </a:rPr>
              <a:t>daily</a:t>
            </a:r>
          </a:p>
        </p:txBody>
      </p:sp>
      <p:sp>
        <p:nvSpPr>
          <p:cNvPr id="9" name="TextBox 8"/>
          <p:cNvSpPr txBox="1"/>
          <p:nvPr/>
        </p:nvSpPr>
        <p:spPr>
          <a:xfrm>
            <a:off x="7454952" y="4967399"/>
            <a:ext cx="1541833" cy="1015663"/>
          </a:xfrm>
          <a:prstGeom prst="rect">
            <a:avLst/>
          </a:prstGeom>
          <a:noFill/>
        </p:spPr>
        <p:txBody>
          <a:bodyPr wrap="none" rtlCol="0">
            <a:spAutoFit/>
          </a:bodyPr>
          <a:lstStyle/>
          <a:p>
            <a:pPr algn="ctr"/>
            <a:r>
              <a:rPr lang="en-US" sz="2000" dirty="0">
                <a:solidFill>
                  <a:srgbClr val="000090"/>
                </a:solidFill>
              </a:rPr>
              <a:t>Fats and oils:</a:t>
            </a:r>
          </a:p>
          <a:p>
            <a:pPr algn="ctr"/>
            <a:r>
              <a:rPr lang="en-US" sz="2000" dirty="0">
                <a:solidFill>
                  <a:srgbClr val="000090"/>
                </a:solidFill>
              </a:rPr>
              <a:t>3 servings</a:t>
            </a:r>
          </a:p>
          <a:p>
            <a:pPr algn="ctr"/>
            <a:r>
              <a:rPr lang="en-US" sz="2000" dirty="0">
                <a:solidFill>
                  <a:srgbClr val="000090"/>
                </a:solidFill>
              </a:rPr>
              <a:t>daily</a:t>
            </a:r>
          </a:p>
        </p:txBody>
      </p:sp>
    </p:spTree>
    <p:extLst>
      <p:ext uri="{BB962C8B-B14F-4D97-AF65-F5344CB8AC3E}">
        <p14:creationId xmlns:p14="http://schemas.microsoft.com/office/powerpoint/2010/main" val="1662751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Glycaemic</a:t>
            </a:r>
            <a:r>
              <a:rPr lang="en-US" dirty="0"/>
              <a:t> index and </a:t>
            </a:r>
            <a:r>
              <a:rPr lang="en-US" dirty="0" err="1"/>
              <a:t>glycaemic</a:t>
            </a:r>
            <a:r>
              <a:rPr lang="en-US" dirty="0"/>
              <a:t> load</a:t>
            </a:r>
          </a:p>
        </p:txBody>
      </p:sp>
      <p:sp>
        <p:nvSpPr>
          <p:cNvPr id="3" name="Content Placeholder 2"/>
          <p:cNvSpPr>
            <a:spLocks noGrp="1"/>
          </p:cNvSpPr>
          <p:nvPr>
            <p:ph idx="1"/>
          </p:nvPr>
        </p:nvSpPr>
        <p:spPr/>
        <p:txBody>
          <a:bodyPr/>
          <a:lstStyle/>
          <a:p>
            <a:pPr marL="0" indent="0">
              <a:buNone/>
            </a:pPr>
            <a:r>
              <a:rPr lang="en-US" dirty="0"/>
              <a:t>Definitions:</a:t>
            </a:r>
          </a:p>
          <a:p>
            <a:pPr marL="0" indent="0">
              <a:buNone/>
            </a:pPr>
            <a:endParaRPr lang="en-US" sz="800" dirty="0"/>
          </a:p>
          <a:p>
            <a:r>
              <a:rPr lang="en-GB" dirty="0">
                <a:latin typeface="Calibri" charset="0"/>
              </a:rPr>
              <a:t>The glycaemic index is a scale that ranks carbohydrate foods by how much they raise blood glucose levels compared to a reference food</a:t>
            </a:r>
          </a:p>
          <a:p>
            <a:r>
              <a:rPr lang="en-GB" dirty="0">
                <a:latin typeface="Calibri" charset="0"/>
              </a:rPr>
              <a:t>The glycaemic load is a scale that ranks carbohydrate food by the effect they have on blood glucose levels in terms of both GI and amount eaten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426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and disadvantages of GI</a:t>
            </a:r>
          </a:p>
        </p:txBody>
      </p:sp>
      <p:sp>
        <p:nvSpPr>
          <p:cNvPr id="3" name="Content Placeholder 2"/>
          <p:cNvSpPr>
            <a:spLocks noGrp="1"/>
          </p:cNvSpPr>
          <p:nvPr>
            <p:ph idx="1"/>
          </p:nvPr>
        </p:nvSpPr>
        <p:spPr/>
        <p:txBody>
          <a:bodyPr/>
          <a:lstStyle/>
          <a:p>
            <a:pPr marL="0" indent="0">
              <a:buNone/>
            </a:pPr>
            <a:r>
              <a:rPr lang="en-US" dirty="0"/>
              <a:t>Advantages:</a:t>
            </a:r>
          </a:p>
          <a:p>
            <a:pPr marL="857250" lvl="1" indent="-457200">
              <a:buFont typeface="Lucida Grande"/>
              <a:buChar char="-"/>
            </a:pPr>
            <a:r>
              <a:rPr lang="en-US" sz="2400" dirty="0">
                <a:solidFill>
                  <a:srgbClr val="000090"/>
                </a:solidFill>
              </a:rPr>
              <a:t>Lowers HbA1c by 2mmol/</a:t>
            </a:r>
            <a:r>
              <a:rPr lang="en-US" sz="2400" dirty="0" err="1">
                <a:solidFill>
                  <a:srgbClr val="000090"/>
                </a:solidFill>
              </a:rPr>
              <a:t>mol</a:t>
            </a:r>
            <a:r>
              <a:rPr lang="en-US" sz="2400" dirty="0">
                <a:solidFill>
                  <a:srgbClr val="000090"/>
                </a:solidFill>
              </a:rPr>
              <a:t> (0.14%)</a:t>
            </a:r>
            <a:r>
              <a:rPr lang="en-US" sz="2400" baseline="30000" dirty="0">
                <a:solidFill>
                  <a:srgbClr val="000090"/>
                </a:solidFill>
              </a:rPr>
              <a:t>10</a:t>
            </a:r>
          </a:p>
          <a:p>
            <a:pPr marL="400050" lvl="1" indent="0">
              <a:buNone/>
            </a:pPr>
            <a:endParaRPr lang="en-US" sz="800" dirty="0">
              <a:solidFill>
                <a:srgbClr val="000090"/>
              </a:solidFill>
            </a:endParaRPr>
          </a:p>
          <a:p>
            <a:pPr marL="0" indent="0">
              <a:buNone/>
            </a:pPr>
            <a:r>
              <a:rPr lang="en-US" dirty="0"/>
              <a:t>Disadvantages:</a:t>
            </a:r>
          </a:p>
          <a:p>
            <a:pPr marL="857250" lvl="1" indent="-457200">
              <a:buFont typeface="Lucida Grande"/>
              <a:buChar char="-"/>
            </a:pPr>
            <a:r>
              <a:rPr lang="en-US" sz="2400" dirty="0">
                <a:solidFill>
                  <a:srgbClr val="000090"/>
                </a:solidFill>
              </a:rPr>
              <a:t>No significant differences for body weight, insulin resistance or cardiovascular risk in people with type 2 diabetes</a:t>
            </a:r>
            <a:r>
              <a:rPr lang="en-US" sz="2400" baseline="30000" dirty="0">
                <a:solidFill>
                  <a:srgbClr val="000090"/>
                </a:solidFill>
              </a:rPr>
              <a:t>10</a:t>
            </a:r>
          </a:p>
          <a:p>
            <a:pPr marL="857250" lvl="1" indent="-457200">
              <a:buFont typeface="Lucida Grande"/>
              <a:buChar char="-"/>
            </a:pPr>
            <a:r>
              <a:rPr lang="en-US" sz="2400" dirty="0">
                <a:solidFill>
                  <a:srgbClr val="000090"/>
                </a:solidFill>
              </a:rPr>
              <a:t>Qualitative rather than quantitative</a:t>
            </a:r>
          </a:p>
          <a:p>
            <a:pPr marL="857250" lvl="1" indent="-457200">
              <a:buFont typeface="Lucida Grande"/>
              <a:buChar char="-"/>
            </a:pPr>
            <a:r>
              <a:rPr lang="en-US" sz="2400" dirty="0">
                <a:solidFill>
                  <a:srgbClr val="000090"/>
                </a:solidFill>
              </a:rPr>
              <a:t>Low GI choices may not be the healthiest</a:t>
            </a:r>
          </a:p>
          <a:p>
            <a:pPr marL="857250" lvl="1" indent="-457200">
              <a:buFont typeface="Lucida Grande"/>
              <a:buChar char="-"/>
            </a:pPr>
            <a:r>
              <a:rPr lang="en-US" sz="2400" dirty="0">
                <a:solidFill>
                  <a:srgbClr val="000090"/>
                </a:solidFill>
              </a:rPr>
              <a:t>Other factors affect GI of a food (vinegar, cheese, nuts)</a:t>
            </a:r>
          </a:p>
          <a:p>
            <a:pPr marL="857250" lvl="1" indent="-457200">
              <a:buFont typeface="Lucida Grande"/>
              <a:buChar char="-"/>
            </a:pPr>
            <a:r>
              <a:rPr lang="en-US" sz="2400" dirty="0">
                <a:solidFill>
                  <a:srgbClr val="000090"/>
                </a:solidFill>
              </a:rPr>
              <a:t>Reinstates a prescriptive approach</a:t>
            </a:r>
          </a:p>
          <a:p>
            <a:pPr marL="857250" lvl="1" indent="-457200">
              <a:buFont typeface="Lucida Grande"/>
              <a:buChar char="-"/>
            </a:pPr>
            <a:endParaRPr lang="en-US" sz="2400" dirty="0">
              <a:solidFill>
                <a:srgbClr val="000090"/>
              </a:solidFill>
            </a:endParaRPr>
          </a:p>
          <a:p>
            <a:pPr marL="857250" lvl="1" indent="-457200">
              <a:buFont typeface="Lucida Grande"/>
              <a:buChar char="-"/>
            </a:pPr>
            <a:endParaRPr lang="en-US" sz="2400" baseline="30000" dirty="0">
              <a:solidFill>
                <a:srgbClr val="000090"/>
              </a:solidFill>
            </a:endParaRPr>
          </a:p>
        </p:txBody>
      </p:sp>
    </p:spTree>
    <p:extLst>
      <p:ext uri="{BB962C8B-B14F-4D97-AF65-F5344CB8AC3E}">
        <p14:creationId xmlns:p14="http://schemas.microsoft.com/office/powerpoint/2010/main" val="3757972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 and GL - summary</a:t>
            </a:r>
          </a:p>
        </p:txBody>
      </p:sp>
      <p:sp>
        <p:nvSpPr>
          <p:cNvPr id="3" name="Content Placeholder 2"/>
          <p:cNvSpPr>
            <a:spLocks noGrp="1"/>
          </p:cNvSpPr>
          <p:nvPr>
            <p:ph idx="1"/>
          </p:nvPr>
        </p:nvSpPr>
        <p:spPr/>
        <p:txBody>
          <a:bodyPr>
            <a:normAutofit lnSpcReduction="10000"/>
          </a:bodyPr>
          <a:lstStyle/>
          <a:p>
            <a:r>
              <a:rPr lang="en-US" dirty="0"/>
              <a:t>Low GI diets have a small but significant effect on HbA1c</a:t>
            </a:r>
          </a:p>
          <a:p>
            <a:r>
              <a:rPr lang="en-US" dirty="0"/>
              <a:t>NICE guidance does not recommend low GI diets for those with type 1 diabetes  </a:t>
            </a:r>
          </a:p>
          <a:p>
            <a:r>
              <a:rPr lang="en-US" dirty="0"/>
              <a:t>There is no evidence of benefit for weight management or cardiovascular risk</a:t>
            </a:r>
          </a:p>
          <a:p>
            <a:r>
              <a:rPr lang="en-US" dirty="0"/>
              <a:t>The amount of carbohydrate, rather than the type, is a consistent predictor of postprandial blood glucose levels</a:t>
            </a:r>
          </a:p>
          <a:p>
            <a:r>
              <a:rPr lang="en-US" dirty="0"/>
              <a:t>Low GI diets may be useful in providing a modest additional effect of </a:t>
            </a:r>
            <a:r>
              <a:rPr lang="en-US" dirty="0" err="1"/>
              <a:t>glycaemic</a:t>
            </a:r>
            <a:r>
              <a:rPr lang="en-US" dirty="0"/>
              <a:t> control, but are not recommended as a primary strategy</a:t>
            </a:r>
          </a:p>
        </p:txBody>
      </p:sp>
    </p:spTree>
    <p:extLst>
      <p:ext uri="{BB962C8B-B14F-4D97-AF65-F5344CB8AC3E}">
        <p14:creationId xmlns:p14="http://schemas.microsoft.com/office/powerpoint/2010/main" val="2462703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 management</a:t>
            </a:r>
          </a:p>
        </p:txBody>
      </p:sp>
      <p:sp>
        <p:nvSpPr>
          <p:cNvPr id="3" name="Content Placeholder 2"/>
          <p:cNvSpPr>
            <a:spLocks noGrp="1"/>
          </p:cNvSpPr>
          <p:nvPr>
            <p:ph idx="1"/>
          </p:nvPr>
        </p:nvSpPr>
        <p:spPr/>
        <p:txBody>
          <a:bodyPr/>
          <a:lstStyle/>
          <a:p>
            <a:r>
              <a:rPr lang="en-US" dirty="0"/>
              <a:t>Lowest rates of mortality and morbidity are associated with BMI 18.5 – 24.9kg/m</a:t>
            </a:r>
            <a:r>
              <a:rPr lang="en-US" baseline="30000" dirty="0"/>
              <a:t>2</a:t>
            </a:r>
            <a:r>
              <a:rPr lang="en-US" dirty="0"/>
              <a:t> </a:t>
            </a:r>
            <a:r>
              <a:rPr lang="en-US" baseline="30000" dirty="0"/>
              <a:t>11</a:t>
            </a:r>
          </a:p>
          <a:p>
            <a:r>
              <a:rPr lang="en-US" dirty="0"/>
              <a:t>Weight loss is a key therapeutic goal for people with type 2 diabetes</a:t>
            </a:r>
          </a:p>
          <a:p>
            <a:r>
              <a:rPr lang="en-US" dirty="0"/>
              <a:t>There is little data or evidence for obesity rates and weight loss in people with type 1 diabetes</a:t>
            </a:r>
          </a:p>
          <a:p>
            <a:endParaRPr lang="en-US" dirty="0"/>
          </a:p>
        </p:txBody>
      </p:sp>
    </p:spTree>
    <p:extLst>
      <p:ext uri="{BB962C8B-B14F-4D97-AF65-F5344CB8AC3E}">
        <p14:creationId xmlns:p14="http://schemas.microsoft.com/office/powerpoint/2010/main" val="4114803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858"/>
            <a:ext cx="9144000" cy="925520"/>
          </a:xfrm>
        </p:spPr>
        <p:txBody>
          <a:bodyPr>
            <a:normAutofit/>
          </a:bodyPr>
          <a:lstStyle/>
          <a:p>
            <a:r>
              <a:rPr lang="en-US" dirty="0"/>
              <a:t>Weight management and type 2 diabetes</a:t>
            </a:r>
          </a:p>
        </p:txBody>
      </p:sp>
      <p:sp>
        <p:nvSpPr>
          <p:cNvPr id="3" name="Content Placeholder 2"/>
          <p:cNvSpPr>
            <a:spLocks noGrp="1"/>
          </p:cNvSpPr>
          <p:nvPr>
            <p:ph idx="1"/>
          </p:nvPr>
        </p:nvSpPr>
        <p:spPr/>
        <p:txBody>
          <a:bodyPr/>
          <a:lstStyle/>
          <a:p>
            <a:pPr marL="0" indent="0">
              <a:buNone/>
            </a:pPr>
            <a:r>
              <a:rPr lang="en-US" dirty="0"/>
              <a:t>5-10% weight loss is associated with:</a:t>
            </a:r>
          </a:p>
          <a:p>
            <a:pPr marL="0" indent="0">
              <a:buNone/>
            </a:pPr>
            <a:endParaRPr lang="en-US" sz="500" dirty="0"/>
          </a:p>
          <a:p>
            <a:pPr marL="857250" lvl="1" indent="-457200">
              <a:buFont typeface="Lucida Grande"/>
              <a:buChar char="-"/>
            </a:pPr>
            <a:r>
              <a:rPr lang="en-US" dirty="0">
                <a:solidFill>
                  <a:srgbClr val="000090"/>
                </a:solidFill>
              </a:rPr>
              <a:t>HbA1c reductions of 2-30mmol/</a:t>
            </a:r>
            <a:r>
              <a:rPr lang="en-US" dirty="0" err="1">
                <a:solidFill>
                  <a:srgbClr val="000090"/>
                </a:solidFill>
              </a:rPr>
              <a:t>mol</a:t>
            </a:r>
            <a:r>
              <a:rPr lang="en-US" dirty="0">
                <a:solidFill>
                  <a:srgbClr val="000090"/>
                </a:solidFill>
              </a:rPr>
              <a:t> (0.25–2.9%)</a:t>
            </a:r>
          </a:p>
          <a:p>
            <a:pPr marL="857250" lvl="1" indent="-457200">
              <a:buFont typeface="Lucida Grande"/>
              <a:buChar char="-"/>
            </a:pPr>
            <a:r>
              <a:rPr lang="en-US" dirty="0">
                <a:solidFill>
                  <a:srgbClr val="000090"/>
                </a:solidFill>
              </a:rPr>
              <a:t>28% reduction in cardiovascular mortality</a:t>
            </a:r>
          </a:p>
          <a:p>
            <a:pPr marL="857250" lvl="1" indent="-457200">
              <a:buFont typeface="Lucida Grande"/>
              <a:buChar char="-"/>
            </a:pPr>
            <a:r>
              <a:rPr lang="en-US" dirty="0">
                <a:solidFill>
                  <a:srgbClr val="000090"/>
                </a:solidFill>
              </a:rPr>
              <a:t>25% reduction in total mortality</a:t>
            </a:r>
          </a:p>
          <a:p>
            <a:pPr marL="857250" lvl="1" indent="-457200">
              <a:buFont typeface="Lucida Grande"/>
              <a:buChar char="-"/>
            </a:pPr>
            <a:r>
              <a:rPr lang="en-US" dirty="0">
                <a:solidFill>
                  <a:srgbClr val="000090"/>
                </a:solidFill>
              </a:rPr>
              <a:t>30% reduction in proteinuria</a:t>
            </a:r>
          </a:p>
          <a:p>
            <a:pPr marL="857250" lvl="1" indent="-457200">
              <a:buFont typeface="Lucida Grande"/>
              <a:buChar char="-"/>
            </a:pPr>
            <a:r>
              <a:rPr lang="en-US" dirty="0">
                <a:solidFill>
                  <a:srgbClr val="000090"/>
                </a:solidFill>
              </a:rPr>
              <a:t>Improvements in sleep </a:t>
            </a:r>
            <a:r>
              <a:rPr lang="en-US" dirty="0" err="1">
                <a:solidFill>
                  <a:srgbClr val="000090"/>
                </a:solidFill>
              </a:rPr>
              <a:t>apnoea</a:t>
            </a:r>
            <a:r>
              <a:rPr lang="en-US" dirty="0">
                <a:solidFill>
                  <a:srgbClr val="000090"/>
                </a:solidFill>
              </a:rPr>
              <a:t>, mobility, physical function, urinary incontinence, erectile dysfunction, depression and quality of life</a:t>
            </a:r>
            <a:r>
              <a:rPr lang="en-US" baseline="30000" dirty="0">
                <a:solidFill>
                  <a:srgbClr val="000090"/>
                </a:solidFill>
              </a:rPr>
              <a:t>12</a:t>
            </a:r>
            <a:r>
              <a:rPr lang="en-US" dirty="0">
                <a:solidFill>
                  <a:srgbClr val="000090"/>
                </a:solidFill>
              </a:rPr>
              <a:t> </a:t>
            </a:r>
          </a:p>
        </p:txBody>
      </p:sp>
    </p:spTree>
    <p:extLst>
      <p:ext uri="{BB962C8B-B14F-4D97-AF65-F5344CB8AC3E}">
        <p14:creationId xmlns:p14="http://schemas.microsoft.com/office/powerpoint/2010/main" val="963179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a:t>
            </a:r>
          </a:p>
        </p:txBody>
      </p:sp>
      <p:sp>
        <p:nvSpPr>
          <p:cNvPr id="3" name="Content Placeholder 2"/>
          <p:cNvSpPr>
            <a:spLocks noGrp="1"/>
          </p:cNvSpPr>
          <p:nvPr>
            <p:ph idx="1"/>
          </p:nvPr>
        </p:nvSpPr>
        <p:spPr/>
        <p:txBody>
          <a:bodyPr/>
          <a:lstStyle/>
          <a:p>
            <a:pPr>
              <a:lnSpc>
                <a:spcPct val="90000"/>
              </a:lnSpc>
              <a:buFontTx/>
              <a:buChar char="•"/>
            </a:pPr>
            <a:r>
              <a:rPr lang="en-GB" sz="3000" dirty="0">
                <a:latin typeface="Calibri" charset="0"/>
              </a:rPr>
              <a:t>T</a:t>
            </a:r>
            <a:r>
              <a:rPr lang="en-GB" dirty="0">
                <a:latin typeface="Calibri" charset="0"/>
              </a:rPr>
              <a:t>he health benefits of weight loss for people with type 2 diabetes have long been recognised</a:t>
            </a:r>
          </a:p>
          <a:p>
            <a:pPr>
              <a:lnSpc>
                <a:spcPct val="90000"/>
              </a:lnSpc>
              <a:buFontTx/>
              <a:buChar char="•"/>
            </a:pPr>
            <a:r>
              <a:rPr lang="en-GB" dirty="0">
                <a:latin typeface="Calibri" charset="0"/>
              </a:rPr>
              <a:t>Therapeutic weight loss is difficult to achieve</a:t>
            </a:r>
          </a:p>
          <a:p>
            <a:pPr>
              <a:lnSpc>
                <a:spcPct val="90000"/>
              </a:lnSpc>
              <a:buFontTx/>
              <a:buChar char="•"/>
            </a:pPr>
            <a:r>
              <a:rPr lang="en-GB" dirty="0">
                <a:latin typeface="Calibri" charset="0"/>
              </a:rPr>
              <a:t>People lose weight over 4-6 months, then reach a plateau</a:t>
            </a:r>
          </a:p>
          <a:p>
            <a:pPr>
              <a:lnSpc>
                <a:spcPct val="90000"/>
              </a:lnSpc>
              <a:buFontTx/>
              <a:buChar char="•"/>
            </a:pPr>
            <a:r>
              <a:rPr lang="en-GB" dirty="0">
                <a:latin typeface="Calibri" charset="0"/>
              </a:rPr>
              <a:t>Average weight losses range from 4-10%</a:t>
            </a:r>
            <a:endParaRPr lang="en-GB" sz="1000" dirty="0"/>
          </a:p>
          <a:p>
            <a:endParaRPr lang="en-US" dirty="0"/>
          </a:p>
        </p:txBody>
      </p:sp>
    </p:spTree>
    <p:extLst>
      <p:ext uri="{BB962C8B-B14F-4D97-AF65-F5344CB8AC3E}">
        <p14:creationId xmlns:p14="http://schemas.microsoft.com/office/powerpoint/2010/main" val="2838327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competencies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1600" dirty="0"/>
              <a:t>Pathophysiology, epidemiology and clinical diabetes guidelines</a:t>
            </a:r>
            <a:endParaRPr lang="en-US" sz="2000" b="1" dirty="0">
              <a:solidFill>
                <a:srgbClr val="FF0000"/>
              </a:solidFill>
            </a:endParaRPr>
          </a:p>
          <a:p>
            <a:pPr marL="457200" indent="-457200">
              <a:buFont typeface="+mj-lt"/>
              <a:buAutoNum type="arabicPeriod"/>
            </a:pPr>
            <a:r>
              <a:rPr lang="en-US" sz="1600" dirty="0"/>
              <a:t>Teaching and learning skills</a:t>
            </a:r>
          </a:p>
          <a:p>
            <a:pPr marL="457200" indent="-457200">
              <a:buFont typeface="+mj-lt"/>
              <a:buAutoNum type="arabicPeriod"/>
            </a:pPr>
            <a:r>
              <a:rPr lang="en-US" sz="1600" dirty="0" err="1"/>
              <a:t>Individualised</a:t>
            </a:r>
            <a:r>
              <a:rPr lang="en-US" sz="1600" dirty="0"/>
              <a:t> self-management education</a:t>
            </a:r>
          </a:p>
          <a:p>
            <a:pPr marL="457200" indent="-457200">
              <a:buFont typeface="+mj-lt"/>
              <a:buAutoNum type="arabicPeriod"/>
            </a:pPr>
            <a:r>
              <a:rPr lang="en-US" sz="1600" dirty="0"/>
              <a:t>Psychosocial and </a:t>
            </a:r>
            <a:r>
              <a:rPr lang="en-US" sz="1600" dirty="0" err="1"/>
              <a:t>behavioural</a:t>
            </a:r>
            <a:r>
              <a:rPr lang="en-US" sz="1600" dirty="0"/>
              <a:t> approaches</a:t>
            </a:r>
          </a:p>
          <a:p>
            <a:pPr marL="457200" indent="-457200">
              <a:buFont typeface="+mj-lt"/>
              <a:buAutoNum type="arabicPeriod"/>
            </a:pPr>
            <a:r>
              <a:rPr lang="en-US" sz="1600" dirty="0"/>
              <a:t>Group-based structured education</a:t>
            </a:r>
          </a:p>
          <a:p>
            <a:pPr marL="457200" indent="-457200">
              <a:buFont typeface="+mj-lt"/>
              <a:buAutoNum type="arabicPeriod"/>
            </a:pPr>
            <a:r>
              <a:rPr lang="en-US" sz="1600" dirty="0"/>
              <a:t>Principles of medical nutrition therapy</a:t>
            </a:r>
          </a:p>
          <a:p>
            <a:pPr marL="457200" indent="-457200">
              <a:buFont typeface="+mj-lt"/>
              <a:buAutoNum type="arabicPeriod"/>
            </a:pPr>
            <a:r>
              <a:rPr lang="en-US" sz="1600" dirty="0"/>
              <a:t>Short-term complications</a:t>
            </a:r>
          </a:p>
          <a:p>
            <a:pPr marL="457200" indent="-457200">
              <a:buFont typeface="+mj-lt"/>
              <a:buAutoNum type="arabicPeriod"/>
            </a:pPr>
            <a:r>
              <a:rPr lang="en-US" sz="1600" dirty="0"/>
              <a:t>Specific nutrition related needs of children and adolescents</a:t>
            </a:r>
          </a:p>
          <a:p>
            <a:pPr marL="457200" indent="-457200">
              <a:buFont typeface="+mj-lt"/>
              <a:buAutoNum type="arabicPeriod"/>
            </a:pPr>
            <a:r>
              <a:rPr lang="en-US" sz="1600" dirty="0"/>
              <a:t>Co-morbidities</a:t>
            </a:r>
          </a:p>
          <a:p>
            <a:pPr marL="457200" indent="-457200">
              <a:buFont typeface="+mj-lt"/>
              <a:buAutoNum type="arabicPeriod"/>
            </a:pPr>
            <a:r>
              <a:rPr lang="en-US" sz="1600" dirty="0"/>
              <a:t>Specific nutrition related needs in gestational diabetes and pregnancy</a:t>
            </a:r>
          </a:p>
          <a:p>
            <a:pPr marL="457200" indent="-457200">
              <a:buFont typeface="+mj-lt"/>
              <a:buAutoNum type="arabicPeriod"/>
            </a:pPr>
            <a:r>
              <a:rPr lang="en-US" sz="1600" dirty="0"/>
              <a:t>Specific nutrition related needs of older adults</a:t>
            </a:r>
          </a:p>
          <a:p>
            <a:pPr marL="457200" indent="-457200">
              <a:buFont typeface="+mj-lt"/>
              <a:buAutoNum type="arabicPeriod"/>
            </a:pPr>
            <a:r>
              <a:rPr lang="en-US" sz="1600" dirty="0"/>
              <a:t>Specific nutrition related needs of people from ethnic groups</a:t>
            </a:r>
          </a:p>
          <a:p>
            <a:pPr marL="457200" indent="-457200">
              <a:buFont typeface="+mj-lt"/>
              <a:buAutoNum type="arabicPeriod"/>
            </a:pPr>
            <a:r>
              <a:rPr lang="en-US" sz="1600" dirty="0"/>
              <a:t>Eating disorders</a:t>
            </a:r>
          </a:p>
          <a:p>
            <a:pPr marL="457200" indent="-457200">
              <a:buFont typeface="+mj-lt"/>
              <a:buAutoNum type="arabicPeriod"/>
            </a:pPr>
            <a:r>
              <a:rPr lang="en-US" sz="1600" dirty="0"/>
              <a:t>Coeliac disease</a:t>
            </a:r>
          </a:p>
          <a:p>
            <a:pPr marL="457200" indent="-457200">
              <a:buFont typeface="+mj-lt"/>
              <a:buAutoNum type="arabicPeriod"/>
            </a:pPr>
            <a:r>
              <a:rPr lang="en-US" sz="1600" dirty="0" err="1"/>
              <a:t>Prescribable</a:t>
            </a:r>
            <a:r>
              <a:rPr lang="en-US" sz="1600" dirty="0"/>
              <a:t> diabetes medication</a:t>
            </a:r>
          </a:p>
          <a:p>
            <a:pPr marL="457200" indent="-457200">
              <a:buFont typeface="+mj-lt"/>
              <a:buAutoNum type="arabicPeriod"/>
            </a:pPr>
            <a:r>
              <a:rPr lang="en-US" sz="1600" dirty="0"/>
              <a:t>Evaluation and research</a:t>
            </a:r>
          </a:p>
          <a:p>
            <a:pPr marL="457200" indent="-457200">
              <a:buFont typeface="+mj-lt"/>
              <a:buAutoNum type="arabicPeriod"/>
            </a:pPr>
            <a:r>
              <a:rPr lang="en-US" sz="1600" dirty="0"/>
              <a:t>Team, </a:t>
            </a:r>
            <a:r>
              <a:rPr lang="en-US" sz="1600" dirty="0" err="1"/>
              <a:t>programme</a:t>
            </a:r>
            <a:r>
              <a:rPr lang="en-US" sz="1600" dirty="0"/>
              <a:t> and business management</a:t>
            </a:r>
          </a:p>
          <a:p>
            <a:pPr marL="457200" indent="-457200">
              <a:buFont typeface="+mj-lt"/>
              <a:buAutoNum type="arabicPeriod"/>
            </a:pPr>
            <a:endParaRPr lang="en-US" sz="1800" dirty="0"/>
          </a:p>
        </p:txBody>
      </p:sp>
    </p:spTree>
    <p:extLst>
      <p:ext uri="{BB962C8B-B14F-4D97-AF65-F5344CB8AC3E}">
        <p14:creationId xmlns:p14="http://schemas.microsoft.com/office/powerpoint/2010/main" val="1810998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Dietary strategies for weight loss</a:t>
            </a:r>
          </a:p>
        </p:txBody>
      </p:sp>
      <p:sp>
        <p:nvSpPr>
          <p:cNvPr id="3" name="Content Placeholder 2"/>
          <p:cNvSpPr>
            <a:spLocks noGrp="1"/>
          </p:cNvSpPr>
          <p:nvPr>
            <p:ph idx="1"/>
          </p:nvPr>
        </p:nvSpPr>
        <p:spPr/>
        <p:txBody>
          <a:bodyPr/>
          <a:lstStyle/>
          <a:p>
            <a:pPr marL="0" indent="0">
              <a:buNone/>
            </a:pPr>
            <a:r>
              <a:rPr lang="en-US" dirty="0"/>
              <a:t>What is the most effective dietary strategy for people with type 2 diabetes?</a:t>
            </a:r>
          </a:p>
          <a:p>
            <a:pPr marL="0" indent="0">
              <a:buNone/>
            </a:pPr>
            <a:endParaRPr lang="en-US" dirty="0"/>
          </a:p>
          <a:p>
            <a:pPr marL="0" indent="0">
              <a:buNone/>
            </a:pPr>
            <a:r>
              <a:rPr lang="en-US" dirty="0"/>
              <a:t>Which strategies are available?</a:t>
            </a:r>
          </a:p>
        </p:txBody>
      </p:sp>
    </p:spTree>
    <p:extLst>
      <p:ext uri="{BB962C8B-B14F-4D97-AF65-F5344CB8AC3E}">
        <p14:creationId xmlns:p14="http://schemas.microsoft.com/office/powerpoint/2010/main" val="46730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4517"/>
            <a:ext cx="8229600" cy="957777"/>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US"/>
              <a:t>Dietary strategies for weight loss</a:t>
            </a:r>
            <a:endParaRPr lang="en-US" dirty="0"/>
          </a:p>
        </p:txBody>
      </p:sp>
      <p:sp>
        <p:nvSpPr>
          <p:cNvPr id="3" name="Content Placeholder 2"/>
          <p:cNvSpPr txBox="1">
            <a:spLocks/>
          </p:cNvSpPr>
          <p:nvPr/>
        </p:nvSpPr>
        <p:spPr>
          <a:xfrm>
            <a:off x="457200" y="1503342"/>
            <a:ext cx="8229600" cy="452596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rgbClr val="00009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9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90"/>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0009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Healthy eating </a:t>
            </a:r>
          </a:p>
          <a:p>
            <a:r>
              <a:rPr lang="en-US" dirty="0"/>
              <a:t>Low carbohydrate</a:t>
            </a:r>
          </a:p>
          <a:p>
            <a:r>
              <a:rPr lang="en-US" dirty="0"/>
              <a:t>Meal replacements</a:t>
            </a:r>
          </a:p>
          <a:p>
            <a:r>
              <a:rPr lang="en-US" dirty="0"/>
              <a:t>Very low energy diets (VLED)</a:t>
            </a:r>
          </a:p>
          <a:p>
            <a:r>
              <a:rPr lang="en-US" dirty="0"/>
              <a:t>Mediterranean diets</a:t>
            </a:r>
          </a:p>
          <a:p>
            <a:r>
              <a:rPr lang="en-US" dirty="0"/>
              <a:t>Low GI diets</a:t>
            </a:r>
          </a:p>
          <a:p>
            <a:r>
              <a:rPr lang="en-US" dirty="0"/>
              <a:t>Commercial groups – Weightwatchers, Rosemary Conley, Slimming World</a:t>
            </a:r>
          </a:p>
          <a:p>
            <a:r>
              <a:rPr lang="en-US" dirty="0"/>
              <a:t>Fast (5:2) diet</a:t>
            </a:r>
          </a:p>
          <a:p>
            <a:r>
              <a:rPr lang="en-US" dirty="0"/>
              <a:t>Fad diets – cabbage soup, grapefruit diet, egg diet</a:t>
            </a:r>
          </a:p>
        </p:txBody>
      </p:sp>
      <p:sp>
        <p:nvSpPr>
          <p:cNvPr id="4" name="Rectangle 3"/>
          <p:cNvSpPr/>
          <p:nvPr/>
        </p:nvSpPr>
        <p:spPr>
          <a:xfrm>
            <a:off x="457200" y="1481819"/>
            <a:ext cx="4633413" cy="2177216"/>
          </a:xfrm>
          <a:prstGeom prst="rect">
            <a:avLst/>
          </a:prstGeom>
          <a:noFill/>
          <a:ln w="381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826549" y="1791523"/>
            <a:ext cx="2007769" cy="646331"/>
          </a:xfrm>
          <a:prstGeom prst="rect">
            <a:avLst/>
          </a:prstGeom>
          <a:noFill/>
        </p:spPr>
        <p:txBody>
          <a:bodyPr wrap="none" rtlCol="0">
            <a:spAutoFit/>
          </a:bodyPr>
          <a:lstStyle/>
          <a:p>
            <a:pPr algn="ctr"/>
            <a:r>
              <a:rPr lang="en-US" dirty="0">
                <a:solidFill>
                  <a:srgbClr val="008000"/>
                </a:solidFill>
                <a:latin typeface="Arial Rounded MT Bold"/>
                <a:cs typeface="Arial Rounded MT Bold"/>
              </a:rPr>
              <a:t>Strong evidence</a:t>
            </a:r>
          </a:p>
          <a:p>
            <a:pPr algn="ctr"/>
            <a:r>
              <a:rPr lang="en-US" dirty="0">
                <a:solidFill>
                  <a:srgbClr val="008000"/>
                </a:solidFill>
                <a:latin typeface="Arial Rounded MT Bold"/>
                <a:cs typeface="Arial Rounded MT Bold"/>
              </a:rPr>
              <a:t> of efficacy</a:t>
            </a:r>
          </a:p>
        </p:txBody>
      </p:sp>
      <p:cxnSp>
        <p:nvCxnSpPr>
          <p:cNvPr id="6" name="Straight Arrow Connector 5"/>
          <p:cNvCxnSpPr>
            <a:stCxn id="5" idx="1"/>
          </p:cNvCxnSpPr>
          <p:nvPr/>
        </p:nvCxnSpPr>
        <p:spPr>
          <a:xfrm flipH="1">
            <a:off x="5126993" y="2114689"/>
            <a:ext cx="699556" cy="323165"/>
          </a:xfrm>
          <a:prstGeom prst="straightConnector1">
            <a:avLst/>
          </a:prstGeom>
          <a:ln w="3810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57200" y="3712841"/>
            <a:ext cx="4633413" cy="408953"/>
          </a:xfrm>
          <a:prstGeom prst="rect">
            <a:avLst/>
          </a:prstGeom>
          <a:noFill/>
          <a:ln w="381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790169" y="2560708"/>
            <a:ext cx="2997598" cy="646331"/>
          </a:xfrm>
          <a:prstGeom prst="rect">
            <a:avLst/>
          </a:prstGeom>
          <a:noFill/>
        </p:spPr>
        <p:txBody>
          <a:bodyPr wrap="none" rtlCol="0">
            <a:spAutoFit/>
          </a:bodyPr>
          <a:lstStyle/>
          <a:p>
            <a:r>
              <a:rPr lang="en-US" dirty="0">
                <a:solidFill>
                  <a:srgbClr val="FF6600"/>
                </a:solidFill>
                <a:latin typeface="Arial Rounded MT Bold"/>
                <a:cs typeface="Arial Rounded MT Bold"/>
              </a:rPr>
              <a:t>No evidence of efficacy – </a:t>
            </a:r>
          </a:p>
          <a:p>
            <a:r>
              <a:rPr lang="en-US" dirty="0">
                <a:solidFill>
                  <a:srgbClr val="FF6600"/>
                </a:solidFill>
                <a:latin typeface="Arial Rounded MT Bold"/>
                <a:cs typeface="Arial Rounded MT Bold"/>
              </a:rPr>
              <a:t>studies have been done</a:t>
            </a:r>
          </a:p>
        </p:txBody>
      </p:sp>
      <p:sp>
        <p:nvSpPr>
          <p:cNvPr id="9" name="TextBox 8"/>
          <p:cNvSpPr txBox="1"/>
          <p:nvPr/>
        </p:nvSpPr>
        <p:spPr>
          <a:xfrm>
            <a:off x="5790169" y="3335869"/>
            <a:ext cx="2044149" cy="646331"/>
          </a:xfrm>
          <a:prstGeom prst="rect">
            <a:avLst/>
          </a:prstGeom>
          <a:noFill/>
        </p:spPr>
        <p:txBody>
          <a:bodyPr wrap="none" rtlCol="0">
            <a:spAutoFit/>
          </a:bodyPr>
          <a:lstStyle/>
          <a:p>
            <a:pPr algn="ctr"/>
            <a:r>
              <a:rPr lang="en-US" dirty="0">
                <a:solidFill>
                  <a:srgbClr val="FF0000"/>
                </a:solidFill>
                <a:latin typeface="Arial Rounded MT Bold"/>
                <a:cs typeface="Arial Rounded MT Bold"/>
              </a:rPr>
              <a:t>No evidence – </a:t>
            </a:r>
          </a:p>
          <a:p>
            <a:pPr algn="ctr"/>
            <a:r>
              <a:rPr lang="en-US" dirty="0">
                <a:solidFill>
                  <a:srgbClr val="FF0000"/>
                </a:solidFill>
                <a:latin typeface="Arial Rounded MT Bold"/>
                <a:cs typeface="Arial Rounded MT Bold"/>
              </a:rPr>
              <a:t>studies not done</a:t>
            </a:r>
          </a:p>
        </p:txBody>
      </p:sp>
      <p:cxnSp>
        <p:nvCxnSpPr>
          <p:cNvPr id="10" name="Straight Arrow Connector 9"/>
          <p:cNvCxnSpPr>
            <a:stCxn id="8" idx="1"/>
          </p:cNvCxnSpPr>
          <p:nvPr/>
        </p:nvCxnSpPr>
        <p:spPr>
          <a:xfrm flipH="1">
            <a:off x="5126993" y="2883874"/>
            <a:ext cx="663176" cy="1022684"/>
          </a:xfrm>
          <a:prstGeom prst="straightConnector1">
            <a:avLst/>
          </a:prstGeom>
          <a:ln w="38100">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67962" y="4186366"/>
            <a:ext cx="8218838" cy="166809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5585683" y="3659035"/>
            <a:ext cx="204486" cy="462759"/>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19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P spid="9" grpId="0"/>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eating</a:t>
            </a:r>
          </a:p>
        </p:txBody>
      </p:sp>
      <p:sp>
        <p:nvSpPr>
          <p:cNvPr id="3" name="Content Placeholder 2"/>
          <p:cNvSpPr>
            <a:spLocks noGrp="1"/>
          </p:cNvSpPr>
          <p:nvPr>
            <p:ph idx="1"/>
          </p:nvPr>
        </p:nvSpPr>
        <p:spPr/>
        <p:txBody>
          <a:bodyPr/>
          <a:lstStyle/>
          <a:p>
            <a:r>
              <a:rPr lang="en-US" dirty="0"/>
              <a:t>The majority of published studies have used this strategy</a:t>
            </a:r>
          </a:p>
          <a:p>
            <a:r>
              <a:rPr lang="en-US" dirty="0"/>
              <a:t>The Look AHEAD study is the largest and longest</a:t>
            </a:r>
          </a:p>
          <a:p>
            <a:pPr lvl="1"/>
            <a:r>
              <a:rPr lang="en-US" sz="2400" dirty="0">
                <a:solidFill>
                  <a:srgbClr val="000090"/>
                </a:solidFill>
              </a:rPr>
              <a:t>5145 people with type 2 diabetes</a:t>
            </a:r>
          </a:p>
          <a:p>
            <a:pPr lvl="1"/>
            <a:r>
              <a:rPr lang="en-US" sz="2400" dirty="0" err="1">
                <a:solidFill>
                  <a:srgbClr val="000090"/>
                </a:solidFill>
              </a:rPr>
              <a:t>Randomised</a:t>
            </a:r>
            <a:r>
              <a:rPr lang="en-US" sz="2400" dirty="0">
                <a:solidFill>
                  <a:srgbClr val="000090"/>
                </a:solidFill>
              </a:rPr>
              <a:t> to intensive lifestyle support or education and usual care</a:t>
            </a:r>
          </a:p>
          <a:p>
            <a:pPr lvl="1"/>
            <a:r>
              <a:rPr lang="en-US" sz="2400" dirty="0">
                <a:solidFill>
                  <a:srgbClr val="000090"/>
                </a:solidFill>
              </a:rPr>
              <a:t>Medical management provided by own physician</a:t>
            </a:r>
          </a:p>
          <a:p>
            <a:pPr lvl="1"/>
            <a:r>
              <a:rPr lang="en-US" sz="2400" dirty="0">
                <a:solidFill>
                  <a:srgbClr val="000090"/>
                </a:solidFill>
              </a:rPr>
              <a:t>Baseline characteristics: age 59 </a:t>
            </a:r>
            <a:r>
              <a:rPr lang="en-US" sz="2400" dirty="0" err="1">
                <a:solidFill>
                  <a:srgbClr val="000090"/>
                </a:solidFill>
              </a:rPr>
              <a:t>yrs</a:t>
            </a:r>
            <a:r>
              <a:rPr lang="en-US" sz="2400" dirty="0">
                <a:solidFill>
                  <a:srgbClr val="000090"/>
                </a:solidFill>
              </a:rPr>
              <a:t>, 40% male, weight 100.7kg, BMI 35.9 kg/</a:t>
            </a:r>
            <a:r>
              <a:rPr lang="en-US" sz="2400" baseline="30000" dirty="0">
                <a:solidFill>
                  <a:srgbClr val="000090"/>
                </a:solidFill>
              </a:rPr>
              <a:t>2</a:t>
            </a:r>
            <a:r>
              <a:rPr lang="en-US" sz="2400" dirty="0">
                <a:solidFill>
                  <a:srgbClr val="000090"/>
                </a:solidFill>
              </a:rPr>
              <a:t>, HbA1c 55mmol/</a:t>
            </a:r>
            <a:r>
              <a:rPr lang="en-US" sz="2400" dirty="0" err="1">
                <a:solidFill>
                  <a:srgbClr val="000090"/>
                </a:solidFill>
              </a:rPr>
              <a:t>mol</a:t>
            </a:r>
            <a:r>
              <a:rPr lang="en-US" sz="2400" dirty="0">
                <a:solidFill>
                  <a:srgbClr val="000090"/>
                </a:solidFill>
              </a:rPr>
              <a:t> (7.2%)</a:t>
            </a:r>
          </a:p>
          <a:p>
            <a:pPr lvl="1"/>
            <a:r>
              <a:rPr lang="en-US" sz="2400" dirty="0">
                <a:solidFill>
                  <a:srgbClr val="000090"/>
                </a:solidFill>
              </a:rPr>
              <a:t>15% treated by insulin</a:t>
            </a:r>
          </a:p>
        </p:txBody>
      </p:sp>
    </p:spTree>
    <p:extLst>
      <p:ext uri="{BB962C8B-B14F-4D97-AF65-F5344CB8AC3E}">
        <p14:creationId xmlns:p14="http://schemas.microsoft.com/office/powerpoint/2010/main" val="3945133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AHEAD intervention</a:t>
            </a:r>
          </a:p>
        </p:txBody>
      </p:sp>
      <p:sp>
        <p:nvSpPr>
          <p:cNvPr id="3" name="Content Placeholder 2"/>
          <p:cNvSpPr>
            <a:spLocks noGrp="1"/>
          </p:cNvSpPr>
          <p:nvPr>
            <p:ph idx="1"/>
          </p:nvPr>
        </p:nvSpPr>
        <p:spPr/>
        <p:txBody>
          <a:bodyPr/>
          <a:lstStyle/>
          <a:p>
            <a:r>
              <a:rPr lang="en-GB" dirty="0">
                <a:latin typeface="Calibri" charset="0"/>
              </a:rPr>
              <a:t>Personalised weight loss plans</a:t>
            </a:r>
          </a:p>
          <a:p>
            <a:r>
              <a:rPr lang="en-GB" dirty="0">
                <a:latin typeface="Calibri" charset="0"/>
              </a:rPr>
              <a:t>Energy restriction: 1200-1800 kcal/day</a:t>
            </a:r>
          </a:p>
          <a:p>
            <a:r>
              <a:rPr lang="en-GB" dirty="0">
                <a:latin typeface="Calibri" charset="0"/>
              </a:rPr>
              <a:t>&lt;30% total fat (&lt;10% saturated fat)</a:t>
            </a:r>
          </a:p>
          <a:p>
            <a:r>
              <a:rPr lang="en-GB" dirty="0">
                <a:latin typeface="Calibri" charset="0"/>
              </a:rPr>
              <a:t>Liquid meal replacements offered</a:t>
            </a:r>
          </a:p>
          <a:p>
            <a:r>
              <a:rPr lang="en-GB" dirty="0">
                <a:latin typeface="Calibri" charset="0"/>
              </a:rPr>
              <a:t>Individual menu plans designed</a:t>
            </a:r>
          </a:p>
          <a:p>
            <a:r>
              <a:rPr lang="en-GB" dirty="0">
                <a:latin typeface="Calibri" charset="0"/>
              </a:rPr>
              <a:t>Recommended 175 min/week of moderate activity (10,000 steps/day)</a:t>
            </a:r>
          </a:p>
          <a:p>
            <a:r>
              <a:rPr lang="en-GB" dirty="0" err="1">
                <a:latin typeface="Calibri" charset="0"/>
              </a:rPr>
              <a:t>Orlistat</a:t>
            </a:r>
            <a:r>
              <a:rPr lang="en-GB" dirty="0">
                <a:latin typeface="Calibri" charset="0"/>
              </a:rPr>
              <a:t> offered to those who failed to meet personal weight loss targets</a:t>
            </a:r>
          </a:p>
          <a:p>
            <a:endParaRPr lang="en-US" dirty="0"/>
          </a:p>
        </p:txBody>
      </p:sp>
    </p:spTree>
    <p:extLst>
      <p:ext uri="{BB962C8B-B14F-4D97-AF65-F5344CB8AC3E}">
        <p14:creationId xmlns:p14="http://schemas.microsoft.com/office/powerpoint/2010/main" val="2931775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AHEAD results at 10 years</a:t>
            </a:r>
            <a:endParaRPr lang="en-US" baseline="30000" dirty="0"/>
          </a:p>
        </p:txBody>
      </p:sp>
      <p:pic>
        <p:nvPicPr>
          <p:cNvPr id="5" name="Content Placeholder 4" descr="Screen shot 2015-07-15 at 13.37.21.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0" t="931" r="90" b="1441"/>
          <a:stretch/>
        </p:blipFill>
        <p:spPr>
          <a:xfrm>
            <a:off x="1735047" y="1151520"/>
            <a:ext cx="6174832" cy="4791670"/>
          </a:xfrm>
          <a:ln>
            <a:solidFill>
              <a:schemeClr val="tx1"/>
            </a:solidFill>
          </a:ln>
        </p:spPr>
      </p:pic>
      <p:sp>
        <p:nvSpPr>
          <p:cNvPr id="3" name="TextBox 2"/>
          <p:cNvSpPr txBox="1"/>
          <p:nvPr/>
        </p:nvSpPr>
        <p:spPr>
          <a:xfrm>
            <a:off x="3045742" y="5975474"/>
            <a:ext cx="5022341" cy="369332"/>
          </a:xfrm>
          <a:prstGeom prst="rect">
            <a:avLst/>
          </a:prstGeom>
          <a:noFill/>
        </p:spPr>
        <p:txBody>
          <a:bodyPr wrap="none" rtlCol="0">
            <a:spAutoFit/>
          </a:bodyPr>
          <a:lstStyle/>
          <a:p>
            <a:r>
              <a:rPr lang="en-US" i="1" dirty="0">
                <a:solidFill>
                  <a:srgbClr val="000090"/>
                </a:solidFill>
              </a:rPr>
              <a:t>Look AHEAD Research Group, N </a:t>
            </a:r>
            <a:r>
              <a:rPr lang="en-US" i="1" dirty="0" err="1">
                <a:solidFill>
                  <a:srgbClr val="000090"/>
                </a:solidFill>
              </a:rPr>
              <a:t>Engl</a:t>
            </a:r>
            <a:r>
              <a:rPr lang="en-US" i="1" dirty="0">
                <a:solidFill>
                  <a:srgbClr val="000090"/>
                </a:solidFill>
              </a:rPr>
              <a:t> J Med 2013 </a:t>
            </a:r>
            <a:r>
              <a:rPr lang="en-US" i="1" baseline="30000" dirty="0">
                <a:solidFill>
                  <a:srgbClr val="000090"/>
                </a:solidFill>
              </a:rPr>
              <a:t>13</a:t>
            </a:r>
          </a:p>
        </p:txBody>
      </p:sp>
    </p:spTree>
    <p:extLst>
      <p:ext uri="{BB962C8B-B14F-4D97-AF65-F5344CB8AC3E}">
        <p14:creationId xmlns:p14="http://schemas.microsoft.com/office/powerpoint/2010/main" val="3680230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carbohydrate diets</a:t>
            </a:r>
          </a:p>
        </p:txBody>
      </p:sp>
      <p:sp>
        <p:nvSpPr>
          <p:cNvPr id="3" name="Content Placeholder 2"/>
          <p:cNvSpPr>
            <a:spLocks noGrp="1"/>
          </p:cNvSpPr>
          <p:nvPr>
            <p:ph idx="1"/>
          </p:nvPr>
        </p:nvSpPr>
        <p:spPr>
          <a:xfrm>
            <a:off x="457200" y="1269901"/>
            <a:ext cx="8229600" cy="4713697"/>
          </a:xfrm>
        </p:spPr>
        <p:txBody>
          <a:bodyPr>
            <a:normAutofit/>
          </a:bodyPr>
          <a:lstStyle/>
          <a:p>
            <a:pPr marL="0" indent="0">
              <a:buNone/>
            </a:pPr>
            <a:r>
              <a:rPr lang="en-US" dirty="0"/>
              <a:t>Studies have shown that low carbohydrate diets in people with type 2 diabetes</a:t>
            </a:r>
            <a:r>
              <a:rPr lang="en-US" baseline="30000" dirty="0"/>
              <a:t>14,15</a:t>
            </a:r>
            <a:r>
              <a:rPr lang="en-US" dirty="0"/>
              <a:t>:</a:t>
            </a:r>
          </a:p>
          <a:p>
            <a:pPr marL="0" indent="0">
              <a:buNone/>
            </a:pPr>
            <a:endParaRPr lang="en-US" sz="500" dirty="0"/>
          </a:p>
          <a:p>
            <a:pPr marL="857250" lvl="1" indent="-457200"/>
            <a:r>
              <a:rPr lang="en-US" dirty="0">
                <a:solidFill>
                  <a:srgbClr val="000090"/>
                </a:solidFill>
              </a:rPr>
              <a:t>Reduce body weight by mean 4.8kg</a:t>
            </a:r>
          </a:p>
          <a:p>
            <a:pPr marL="857250" lvl="1" indent="-457200"/>
            <a:r>
              <a:rPr lang="en-US" dirty="0">
                <a:solidFill>
                  <a:srgbClr val="000090"/>
                </a:solidFill>
              </a:rPr>
              <a:t>Decrease HbA1c by 0.5% (6mmol/</a:t>
            </a:r>
            <a:r>
              <a:rPr lang="en-US" dirty="0" err="1">
                <a:solidFill>
                  <a:srgbClr val="000090"/>
                </a:solidFill>
              </a:rPr>
              <a:t>mol</a:t>
            </a:r>
            <a:r>
              <a:rPr lang="en-US" dirty="0">
                <a:solidFill>
                  <a:srgbClr val="000090"/>
                </a:solidFill>
              </a:rPr>
              <a:t>)</a:t>
            </a:r>
          </a:p>
          <a:p>
            <a:pPr marL="857250" lvl="1" indent="-457200"/>
            <a:r>
              <a:rPr lang="en-US" dirty="0">
                <a:solidFill>
                  <a:srgbClr val="000090"/>
                </a:solidFill>
              </a:rPr>
              <a:t>Have little or no effect on CVD risk factors, with a trend showing decrease in triglycerides by 2-3mmol/l</a:t>
            </a:r>
          </a:p>
          <a:p>
            <a:pPr marL="857250" lvl="1" indent="-457200"/>
            <a:endParaRPr lang="en-US" sz="1400" dirty="0">
              <a:solidFill>
                <a:srgbClr val="000090"/>
              </a:solidFill>
            </a:endParaRPr>
          </a:p>
          <a:p>
            <a:pPr marL="0" indent="0" algn="ctr">
              <a:buNone/>
            </a:pPr>
            <a:r>
              <a:rPr lang="en-US" b="1" dirty="0">
                <a:latin typeface="+mj-lt"/>
                <a:cs typeface="Arial Rounded MT Bold"/>
              </a:rPr>
              <a:t>Low carbohydrate diets are effective – but do they demonstrate superiority?</a:t>
            </a:r>
          </a:p>
          <a:p>
            <a:pPr marL="857250" lvl="2" indent="0">
              <a:lnSpc>
                <a:spcPct val="90000"/>
              </a:lnSpc>
              <a:buNone/>
              <a:defRPr/>
            </a:pPr>
            <a:endParaRPr lang="en-US" dirty="0">
              <a:solidFill>
                <a:srgbClr val="000090"/>
              </a:solidFill>
            </a:endParaRPr>
          </a:p>
        </p:txBody>
      </p:sp>
    </p:spTree>
    <p:extLst>
      <p:ext uri="{BB962C8B-B14F-4D97-AF65-F5344CB8AC3E}">
        <p14:creationId xmlns:p14="http://schemas.microsoft.com/office/powerpoint/2010/main" val="103088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carbohydrate diets</a:t>
            </a:r>
          </a:p>
        </p:txBody>
      </p:sp>
      <p:sp>
        <p:nvSpPr>
          <p:cNvPr id="3" name="Content Placeholder 2"/>
          <p:cNvSpPr>
            <a:spLocks noGrp="1"/>
          </p:cNvSpPr>
          <p:nvPr>
            <p:ph idx="1"/>
          </p:nvPr>
        </p:nvSpPr>
        <p:spPr/>
        <p:txBody>
          <a:bodyPr/>
          <a:lstStyle/>
          <a:p>
            <a:pPr marL="0" indent="0">
              <a:buNone/>
            </a:pPr>
            <a:r>
              <a:rPr lang="en-US" dirty="0"/>
              <a:t>There is no evidence of superiority in terms of</a:t>
            </a:r>
            <a:r>
              <a:rPr lang="en-US" baseline="30000" dirty="0"/>
              <a:t>14,15</a:t>
            </a:r>
            <a:r>
              <a:rPr lang="en-US" dirty="0"/>
              <a:t>:</a:t>
            </a:r>
          </a:p>
          <a:p>
            <a:pPr marL="0" indent="0">
              <a:buNone/>
            </a:pPr>
            <a:endParaRPr lang="en-US" sz="800" dirty="0"/>
          </a:p>
          <a:p>
            <a:r>
              <a:rPr lang="en-US" dirty="0"/>
              <a:t>Weight loss</a:t>
            </a:r>
          </a:p>
          <a:p>
            <a:r>
              <a:rPr lang="en-US" dirty="0" err="1"/>
              <a:t>Glycaemic</a:t>
            </a:r>
            <a:r>
              <a:rPr lang="en-US" dirty="0"/>
              <a:t> control</a:t>
            </a:r>
          </a:p>
          <a:p>
            <a:r>
              <a:rPr lang="en-US" dirty="0"/>
              <a:t>Cardiovascular risk</a:t>
            </a:r>
          </a:p>
          <a:p>
            <a:pPr marL="0" indent="0">
              <a:buNone/>
            </a:pPr>
            <a:endParaRPr lang="en-US" dirty="0"/>
          </a:p>
        </p:txBody>
      </p:sp>
    </p:spTree>
    <p:extLst>
      <p:ext uri="{BB962C8B-B14F-4D97-AF65-F5344CB8AC3E}">
        <p14:creationId xmlns:p14="http://schemas.microsoft.com/office/powerpoint/2010/main" val="2251044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Mediterranean diets</a:t>
            </a:r>
          </a:p>
        </p:txBody>
      </p:sp>
      <p:sp>
        <p:nvSpPr>
          <p:cNvPr id="3" name="Content Placeholder 2"/>
          <p:cNvSpPr>
            <a:spLocks noGrp="1"/>
          </p:cNvSpPr>
          <p:nvPr>
            <p:ph idx="1"/>
          </p:nvPr>
        </p:nvSpPr>
        <p:spPr/>
        <p:txBody>
          <a:bodyPr/>
          <a:lstStyle/>
          <a:p>
            <a:pPr marL="0" indent="0">
              <a:buNone/>
            </a:pPr>
            <a:r>
              <a:rPr lang="en-US" dirty="0"/>
              <a:t>A meta-analysis</a:t>
            </a:r>
            <a:r>
              <a:rPr lang="en-US" baseline="30000" dirty="0"/>
              <a:t>16 </a:t>
            </a:r>
            <a:r>
              <a:rPr lang="en-US" dirty="0"/>
              <a:t>comparing Mediterranean diets to other dietary strategies reported significant differences (WMD) in:</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09335435"/>
              </p:ext>
            </p:extLst>
          </p:nvPr>
        </p:nvGraphicFramePr>
        <p:xfrm>
          <a:off x="457200" y="2806804"/>
          <a:ext cx="8141955" cy="2743200"/>
        </p:xfrm>
        <a:graphic>
          <a:graphicData uri="http://schemas.openxmlformats.org/drawingml/2006/table">
            <a:tbl>
              <a:tblPr firstRow="1" bandRow="1">
                <a:tableStyleId>{5C22544A-7EE6-4342-B048-85BDC9FD1C3A}</a:tableStyleId>
              </a:tblPr>
              <a:tblGrid>
                <a:gridCol w="3643273">
                  <a:extLst>
                    <a:ext uri="{9D8B030D-6E8A-4147-A177-3AD203B41FA5}">
                      <a16:colId xmlns:a16="http://schemas.microsoft.com/office/drawing/2014/main" val="20000"/>
                    </a:ext>
                  </a:extLst>
                </a:gridCol>
                <a:gridCol w="2270865">
                  <a:extLst>
                    <a:ext uri="{9D8B030D-6E8A-4147-A177-3AD203B41FA5}">
                      <a16:colId xmlns:a16="http://schemas.microsoft.com/office/drawing/2014/main" val="20001"/>
                    </a:ext>
                  </a:extLst>
                </a:gridCol>
                <a:gridCol w="2227817">
                  <a:extLst>
                    <a:ext uri="{9D8B030D-6E8A-4147-A177-3AD203B41FA5}">
                      <a16:colId xmlns:a16="http://schemas.microsoft.com/office/drawing/2014/main" val="20002"/>
                    </a:ext>
                  </a:extLst>
                </a:gridCol>
              </a:tblGrid>
              <a:tr h="370840">
                <a:tc>
                  <a:txBody>
                    <a:bodyPr/>
                    <a:lstStyle/>
                    <a:p>
                      <a:r>
                        <a:rPr lang="en-US" sz="2400" dirty="0"/>
                        <a:t>Variable</a:t>
                      </a:r>
                    </a:p>
                  </a:txBody>
                  <a:tcPr/>
                </a:tc>
                <a:tc>
                  <a:txBody>
                    <a:bodyPr/>
                    <a:lstStyle/>
                    <a:p>
                      <a:pPr algn="ctr"/>
                      <a:r>
                        <a:rPr lang="en-US" sz="2400" dirty="0"/>
                        <a:t>WMD</a:t>
                      </a:r>
                    </a:p>
                  </a:txBody>
                  <a:tcPr/>
                </a:tc>
                <a:tc>
                  <a:txBody>
                    <a:bodyPr/>
                    <a:lstStyle/>
                    <a:p>
                      <a:pPr algn="ctr"/>
                      <a:r>
                        <a:rPr lang="en-US" sz="2400" dirty="0"/>
                        <a:t>P-value</a:t>
                      </a:r>
                    </a:p>
                  </a:txBody>
                  <a:tcPr/>
                </a:tc>
                <a:extLst>
                  <a:ext uri="{0D108BD9-81ED-4DB2-BD59-A6C34878D82A}">
                    <a16:rowId xmlns:a16="http://schemas.microsoft.com/office/drawing/2014/main" val="10000"/>
                  </a:ext>
                </a:extLst>
              </a:tr>
              <a:tr h="370840">
                <a:tc>
                  <a:txBody>
                    <a:bodyPr/>
                    <a:lstStyle/>
                    <a:p>
                      <a:r>
                        <a:rPr lang="en-US" sz="2400" dirty="0">
                          <a:solidFill>
                            <a:srgbClr val="000090"/>
                          </a:solidFill>
                        </a:rPr>
                        <a:t>Weight (kg)</a:t>
                      </a:r>
                    </a:p>
                  </a:txBody>
                  <a:tcPr/>
                </a:tc>
                <a:tc>
                  <a:txBody>
                    <a:bodyPr/>
                    <a:lstStyle/>
                    <a:p>
                      <a:pPr algn="ctr"/>
                      <a:r>
                        <a:rPr lang="en-US" sz="2400" dirty="0">
                          <a:solidFill>
                            <a:srgbClr val="000090"/>
                          </a:solidFill>
                        </a:rPr>
                        <a:t>-1.84</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solidFill>
                            <a:srgbClr val="000090"/>
                          </a:solidFill>
                        </a:rPr>
                        <a:t>&lt;0.00001</a:t>
                      </a:r>
                    </a:p>
                  </a:txBody>
                  <a:tcPr/>
                </a:tc>
                <a:extLst>
                  <a:ext uri="{0D108BD9-81ED-4DB2-BD59-A6C34878D82A}">
                    <a16:rowId xmlns:a16="http://schemas.microsoft.com/office/drawing/2014/main" val="10001"/>
                  </a:ext>
                </a:extLst>
              </a:tr>
              <a:tr h="370840">
                <a:tc>
                  <a:txBody>
                    <a:bodyPr/>
                    <a:lstStyle/>
                    <a:p>
                      <a:r>
                        <a:rPr lang="en-US" sz="2400" dirty="0">
                          <a:solidFill>
                            <a:srgbClr val="000090"/>
                          </a:solidFill>
                        </a:rPr>
                        <a:t>HbA1c (</a:t>
                      </a:r>
                      <a:r>
                        <a:rPr lang="en-US" sz="2400" dirty="0" err="1">
                          <a:solidFill>
                            <a:srgbClr val="000090"/>
                          </a:solidFill>
                        </a:rPr>
                        <a:t>mmol</a:t>
                      </a:r>
                      <a:r>
                        <a:rPr lang="en-US" sz="2400" dirty="0">
                          <a:solidFill>
                            <a:srgbClr val="000090"/>
                          </a:solidFill>
                        </a:rPr>
                        <a:t>/</a:t>
                      </a:r>
                      <a:r>
                        <a:rPr lang="en-US" sz="2400" dirty="0" err="1">
                          <a:solidFill>
                            <a:srgbClr val="000090"/>
                          </a:solidFill>
                        </a:rPr>
                        <a:t>mol</a:t>
                      </a:r>
                      <a:r>
                        <a:rPr lang="en-US" sz="2400" dirty="0">
                          <a:solidFill>
                            <a:srgbClr val="000090"/>
                          </a:solidFill>
                        </a:rPr>
                        <a:t>/[%])</a:t>
                      </a:r>
                    </a:p>
                  </a:txBody>
                  <a:tcPr/>
                </a:tc>
                <a:tc>
                  <a:txBody>
                    <a:bodyPr/>
                    <a:lstStyle/>
                    <a:p>
                      <a:pPr algn="ctr"/>
                      <a:r>
                        <a:rPr lang="en-US" sz="2400" dirty="0">
                          <a:solidFill>
                            <a:srgbClr val="000090"/>
                          </a:solidFill>
                        </a:rPr>
                        <a:t>-5 [-0.47]</a:t>
                      </a:r>
                    </a:p>
                  </a:txBody>
                  <a:tcPr/>
                </a:tc>
                <a:tc>
                  <a:txBody>
                    <a:bodyPr/>
                    <a:lstStyle/>
                    <a:p>
                      <a:pPr algn="ctr"/>
                      <a:r>
                        <a:rPr lang="en-US" sz="2400" dirty="0">
                          <a:solidFill>
                            <a:srgbClr val="000090"/>
                          </a:solidFill>
                        </a:rPr>
                        <a:t>&lt;0.00001</a:t>
                      </a:r>
                    </a:p>
                  </a:txBody>
                  <a:tcPr/>
                </a:tc>
                <a:extLst>
                  <a:ext uri="{0D108BD9-81ED-4DB2-BD59-A6C34878D82A}">
                    <a16:rowId xmlns:a16="http://schemas.microsoft.com/office/drawing/2014/main" val="10002"/>
                  </a:ext>
                </a:extLst>
              </a:tr>
              <a:tr h="370840">
                <a:tc>
                  <a:txBody>
                    <a:bodyPr/>
                    <a:lstStyle/>
                    <a:p>
                      <a:r>
                        <a:rPr lang="en-US" sz="2400" dirty="0">
                          <a:solidFill>
                            <a:srgbClr val="000090"/>
                          </a:solidFill>
                        </a:rPr>
                        <a:t>Triglycerides</a:t>
                      </a:r>
                      <a:r>
                        <a:rPr lang="en-US" sz="2400" baseline="0" dirty="0">
                          <a:solidFill>
                            <a:srgbClr val="000090"/>
                          </a:solidFill>
                        </a:rPr>
                        <a:t> (</a:t>
                      </a:r>
                      <a:r>
                        <a:rPr lang="en-US" sz="2400" baseline="0" dirty="0" err="1">
                          <a:solidFill>
                            <a:srgbClr val="000090"/>
                          </a:solidFill>
                        </a:rPr>
                        <a:t>mmol</a:t>
                      </a:r>
                      <a:r>
                        <a:rPr lang="en-US" sz="2400" baseline="0" dirty="0">
                          <a:solidFill>
                            <a:srgbClr val="000090"/>
                          </a:solidFill>
                        </a:rPr>
                        <a:t>/l)</a:t>
                      </a:r>
                      <a:endParaRPr lang="en-US" sz="2400" dirty="0">
                        <a:solidFill>
                          <a:srgbClr val="000090"/>
                        </a:solidFill>
                      </a:endParaRPr>
                    </a:p>
                  </a:txBody>
                  <a:tcPr/>
                </a:tc>
                <a:tc>
                  <a:txBody>
                    <a:bodyPr/>
                    <a:lstStyle/>
                    <a:p>
                      <a:pPr algn="ctr"/>
                      <a:r>
                        <a:rPr lang="en-US" sz="2400" dirty="0">
                          <a:solidFill>
                            <a:srgbClr val="000090"/>
                          </a:solidFill>
                        </a:rPr>
                        <a:t>-0.21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solidFill>
                            <a:srgbClr val="000090"/>
                          </a:solidFill>
                        </a:rPr>
                        <a:t>&lt;0.00001</a:t>
                      </a:r>
                    </a:p>
                  </a:txBody>
                  <a:tcPr/>
                </a:tc>
                <a:extLst>
                  <a:ext uri="{0D108BD9-81ED-4DB2-BD59-A6C34878D82A}">
                    <a16:rowId xmlns:a16="http://schemas.microsoft.com/office/drawing/2014/main" val="10003"/>
                  </a:ext>
                </a:extLst>
              </a:tr>
              <a:tr h="370840">
                <a:tc>
                  <a:txBody>
                    <a:bodyPr/>
                    <a:lstStyle/>
                    <a:p>
                      <a:r>
                        <a:rPr lang="en-US" sz="2400" dirty="0">
                          <a:solidFill>
                            <a:srgbClr val="000090"/>
                          </a:solidFill>
                        </a:rPr>
                        <a:t>HDL (</a:t>
                      </a:r>
                      <a:r>
                        <a:rPr lang="en-US" sz="2400" dirty="0" err="1">
                          <a:solidFill>
                            <a:srgbClr val="000090"/>
                          </a:solidFill>
                        </a:rPr>
                        <a:t>mmol</a:t>
                      </a:r>
                      <a:r>
                        <a:rPr lang="en-US" sz="2400" dirty="0">
                          <a:solidFill>
                            <a:srgbClr val="000090"/>
                          </a:solidFill>
                        </a:rPr>
                        <a:t>/l)</a:t>
                      </a:r>
                    </a:p>
                  </a:txBody>
                  <a:tcPr/>
                </a:tc>
                <a:tc>
                  <a:txBody>
                    <a:bodyPr/>
                    <a:lstStyle/>
                    <a:p>
                      <a:pPr algn="ctr"/>
                      <a:r>
                        <a:rPr lang="en-US" sz="2400" dirty="0">
                          <a:solidFill>
                            <a:srgbClr val="000090"/>
                          </a:solidFill>
                        </a:rPr>
                        <a:t>+0.04</a:t>
                      </a:r>
                    </a:p>
                  </a:txBody>
                  <a:tcPr/>
                </a:tc>
                <a:tc>
                  <a:txBody>
                    <a:bodyPr/>
                    <a:lstStyle/>
                    <a:p>
                      <a:pPr algn="ctr"/>
                      <a:r>
                        <a:rPr lang="en-US" sz="2400" dirty="0">
                          <a:solidFill>
                            <a:srgbClr val="000090"/>
                          </a:solidFill>
                        </a:rPr>
                        <a:t>0.004</a:t>
                      </a:r>
                    </a:p>
                  </a:txBody>
                  <a:tcPr/>
                </a:tc>
                <a:extLst>
                  <a:ext uri="{0D108BD9-81ED-4DB2-BD59-A6C34878D82A}">
                    <a16:rowId xmlns:a16="http://schemas.microsoft.com/office/drawing/2014/main" val="10004"/>
                  </a:ext>
                </a:extLst>
              </a:tr>
              <a:tr h="370840">
                <a:tc>
                  <a:txBody>
                    <a:bodyPr/>
                    <a:lstStyle/>
                    <a:p>
                      <a:r>
                        <a:rPr lang="en-US" sz="2400" dirty="0">
                          <a:solidFill>
                            <a:srgbClr val="000090"/>
                          </a:solidFill>
                        </a:rPr>
                        <a:t>LDL (</a:t>
                      </a:r>
                      <a:r>
                        <a:rPr lang="en-US" sz="2400" dirty="0" err="1">
                          <a:solidFill>
                            <a:srgbClr val="000090"/>
                          </a:solidFill>
                        </a:rPr>
                        <a:t>mmol</a:t>
                      </a:r>
                      <a:r>
                        <a:rPr lang="en-US" sz="2400" dirty="0">
                          <a:solidFill>
                            <a:srgbClr val="000090"/>
                          </a:solidFill>
                        </a:rPr>
                        <a:t>/l)</a:t>
                      </a:r>
                    </a:p>
                  </a:txBody>
                  <a:tcPr/>
                </a:tc>
                <a:tc>
                  <a:txBody>
                    <a:bodyPr/>
                    <a:lstStyle/>
                    <a:p>
                      <a:pPr algn="ctr"/>
                      <a:r>
                        <a:rPr lang="en-US" sz="2400" dirty="0">
                          <a:solidFill>
                            <a:srgbClr val="000090"/>
                          </a:solidFill>
                        </a:rPr>
                        <a:t>-0.08</a:t>
                      </a:r>
                    </a:p>
                  </a:txBody>
                  <a:tcPr/>
                </a:tc>
                <a:tc>
                  <a:txBody>
                    <a:bodyPr/>
                    <a:lstStyle/>
                    <a:p>
                      <a:pPr algn="ctr"/>
                      <a:r>
                        <a:rPr lang="en-US" sz="2400" dirty="0">
                          <a:solidFill>
                            <a:srgbClr val="000090"/>
                          </a:solidFill>
                        </a:rPr>
                        <a:t>0.34</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34405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Meal replacements</a:t>
            </a:r>
          </a:p>
        </p:txBody>
      </p:sp>
      <p:sp>
        <p:nvSpPr>
          <p:cNvPr id="3" name="Content Placeholder 2"/>
          <p:cNvSpPr>
            <a:spLocks noGrp="1"/>
          </p:cNvSpPr>
          <p:nvPr>
            <p:ph idx="1"/>
          </p:nvPr>
        </p:nvSpPr>
        <p:spPr/>
        <p:txBody>
          <a:bodyPr/>
          <a:lstStyle/>
          <a:p>
            <a:r>
              <a:rPr lang="en-GB" dirty="0">
                <a:latin typeface="Calibri" charset="0"/>
              </a:rPr>
              <a:t>Based upon 2 meal replacements and 1 healthy, low fat meal/day</a:t>
            </a:r>
          </a:p>
          <a:p>
            <a:r>
              <a:rPr lang="en-GB" dirty="0">
                <a:latin typeface="Calibri" charset="0"/>
              </a:rPr>
              <a:t>Short term results are significant: </a:t>
            </a:r>
          </a:p>
          <a:p>
            <a:pPr lvl="1"/>
            <a:r>
              <a:rPr lang="en-GB" sz="2400" dirty="0">
                <a:solidFill>
                  <a:srgbClr val="000090"/>
                </a:solidFill>
                <a:latin typeface="Calibri" charset="0"/>
              </a:rPr>
              <a:t>Weight loss: 6.9 </a:t>
            </a:r>
            <a:r>
              <a:rPr lang="en-GB" sz="2400" i="1" dirty="0" err="1">
                <a:solidFill>
                  <a:srgbClr val="000090"/>
                </a:solidFill>
                <a:latin typeface="Calibri" charset="0"/>
              </a:rPr>
              <a:t>vs</a:t>
            </a:r>
            <a:r>
              <a:rPr lang="en-GB" sz="2400" dirty="0">
                <a:solidFill>
                  <a:srgbClr val="000090"/>
                </a:solidFill>
                <a:latin typeface="Calibri" charset="0"/>
              </a:rPr>
              <a:t> 4.3 kg </a:t>
            </a:r>
          </a:p>
          <a:p>
            <a:pPr lvl="1"/>
            <a:r>
              <a:rPr lang="en-GB" sz="2400" dirty="0">
                <a:solidFill>
                  <a:srgbClr val="000090"/>
                </a:solidFill>
                <a:latin typeface="Calibri" charset="0"/>
              </a:rPr>
              <a:t>HbA1c: -19 v -13 </a:t>
            </a:r>
            <a:r>
              <a:rPr lang="en-GB" sz="2400" dirty="0" err="1">
                <a:solidFill>
                  <a:srgbClr val="000090"/>
                </a:solidFill>
                <a:latin typeface="Calibri" charset="0"/>
              </a:rPr>
              <a:t>mmol</a:t>
            </a:r>
            <a:r>
              <a:rPr lang="en-GB" sz="2400" dirty="0">
                <a:solidFill>
                  <a:srgbClr val="000090"/>
                </a:solidFill>
                <a:latin typeface="Calibri" charset="0"/>
              </a:rPr>
              <a:t>/</a:t>
            </a:r>
            <a:r>
              <a:rPr lang="en-GB" sz="2400" dirty="0" err="1">
                <a:solidFill>
                  <a:srgbClr val="000090"/>
                </a:solidFill>
                <a:latin typeface="Calibri" charset="0"/>
              </a:rPr>
              <a:t>mol</a:t>
            </a:r>
            <a:r>
              <a:rPr lang="en-GB" sz="2400" dirty="0">
                <a:solidFill>
                  <a:srgbClr val="000090"/>
                </a:solidFill>
                <a:latin typeface="Calibri" charset="0"/>
              </a:rPr>
              <a:t> (-1.7 v -1.2% )</a:t>
            </a:r>
            <a:endParaRPr lang="en-GB" sz="2400" i="1" baseline="30000" dirty="0">
              <a:solidFill>
                <a:srgbClr val="000090"/>
              </a:solidFill>
              <a:latin typeface="Calibri" charset="0"/>
            </a:endParaRPr>
          </a:p>
          <a:p>
            <a:r>
              <a:rPr lang="en-GB" dirty="0">
                <a:latin typeface="Calibri" charset="0"/>
              </a:rPr>
              <a:t>Slim Fast has been shown to be effective in reducing weight (- 6 kg) and HbA1c (- 1%, 11mmol/</a:t>
            </a:r>
            <a:r>
              <a:rPr lang="en-GB" dirty="0" err="1">
                <a:latin typeface="Calibri" charset="0"/>
              </a:rPr>
              <a:t>mol</a:t>
            </a:r>
            <a:r>
              <a:rPr lang="en-GB" dirty="0">
                <a:latin typeface="Calibri" charset="0"/>
              </a:rPr>
              <a:t>)</a:t>
            </a:r>
          </a:p>
          <a:p>
            <a:r>
              <a:rPr lang="en-GB" dirty="0">
                <a:latin typeface="Calibri" charset="0"/>
              </a:rPr>
              <a:t>Meal replacements were used as a strategy in the Look AHEAD trial</a:t>
            </a:r>
          </a:p>
        </p:txBody>
      </p:sp>
    </p:spTree>
    <p:extLst>
      <p:ext uri="{BB962C8B-B14F-4D97-AF65-F5344CB8AC3E}">
        <p14:creationId xmlns:p14="http://schemas.microsoft.com/office/powerpoint/2010/main" val="2680559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low calorie liquid diets (VLCLD)</a:t>
            </a:r>
          </a:p>
        </p:txBody>
      </p:sp>
      <p:sp>
        <p:nvSpPr>
          <p:cNvPr id="3" name="Content Placeholder 2"/>
          <p:cNvSpPr>
            <a:spLocks noGrp="1"/>
          </p:cNvSpPr>
          <p:nvPr>
            <p:ph idx="1"/>
          </p:nvPr>
        </p:nvSpPr>
        <p:spPr>
          <a:xfrm>
            <a:off x="457199" y="1248377"/>
            <a:ext cx="8389489" cy="5047315"/>
          </a:xfrm>
        </p:spPr>
        <p:txBody>
          <a:bodyPr/>
          <a:lstStyle/>
          <a:p>
            <a:r>
              <a:rPr lang="en-US" dirty="0"/>
              <a:t>Proprietary formula foods providing &lt;1000 kcal/day</a:t>
            </a:r>
            <a:r>
              <a:rPr lang="en-US" baseline="30000" dirty="0"/>
              <a:t>17</a:t>
            </a:r>
            <a:r>
              <a:rPr lang="en-US" dirty="0"/>
              <a:t> or 450 – 800 kcal/day</a:t>
            </a:r>
            <a:r>
              <a:rPr lang="en-US" baseline="30000" dirty="0"/>
              <a:t>18</a:t>
            </a:r>
          </a:p>
          <a:p>
            <a:r>
              <a:rPr lang="en-US" dirty="0"/>
              <a:t>Must be used under medical supervision</a:t>
            </a:r>
          </a:p>
          <a:p>
            <a:r>
              <a:rPr lang="en-US" dirty="0"/>
              <a:t>In people with type 2 diabetes, VLCLD produce 3kg greater weight loss, and 13 </a:t>
            </a:r>
            <a:r>
              <a:rPr lang="en-US" dirty="0" err="1"/>
              <a:t>mmol</a:t>
            </a:r>
            <a:r>
              <a:rPr lang="en-US" dirty="0"/>
              <a:t>/</a:t>
            </a:r>
            <a:r>
              <a:rPr lang="en-US" dirty="0" err="1"/>
              <a:t>mol</a:t>
            </a:r>
            <a:r>
              <a:rPr lang="en-US" dirty="0"/>
              <a:t> (1.2%) greater reduction in Hba1c compared to a low calorie diet</a:t>
            </a:r>
            <a:r>
              <a:rPr lang="en-US" baseline="30000" dirty="0"/>
              <a:t>19</a:t>
            </a:r>
          </a:p>
          <a:p>
            <a:r>
              <a:rPr lang="en-US" dirty="0"/>
              <a:t>A small intervention study in 11 subjects reported diabetes remission in 73%</a:t>
            </a:r>
            <a:r>
              <a:rPr lang="en-US" baseline="30000" dirty="0"/>
              <a:t>20</a:t>
            </a:r>
            <a:r>
              <a:rPr lang="en-US" dirty="0"/>
              <a:t>, but longer term data from a larger study are awaited</a:t>
            </a:r>
          </a:p>
        </p:txBody>
      </p:sp>
    </p:spTree>
    <p:extLst>
      <p:ext uri="{BB962C8B-B14F-4D97-AF65-F5344CB8AC3E}">
        <p14:creationId xmlns:p14="http://schemas.microsoft.com/office/powerpoint/2010/main" val="1700181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3368"/>
            <a:ext cx="8229600" cy="925520"/>
          </a:xfrm>
          <a:prstGeom prst="rect">
            <a:avLst/>
          </a:prstGeom>
        </p:spPr>
        <p:txBody>
          <a:bodyPr/>
          <a:lstStyle>
            <a:lvl1pPr algn="ctr" defTabSz="457200" rtl="0" eaLnBrk="1" latinLnBrk="0" hangingPunct="1">
              <a:spcBef>
                <a:spcPct val="0"/>
              </a:spcBef>
              <a:buNone/>
              <a:defRPr sz="4000" kern="1200">
                <a:solidFill>
                  <a:srgbClr val="000090"/>
                </a:solidFill>
                <a:latin typeface="+mj-lt"/>
                <a:ea typeface="+mj-ea"/>
                <a:cs typeface="+mj-cs"/>
              </a:defRPr>
            </a:lvl1pPr>
          </a:lstStyle>
          <a:p>
            <a:r>
              <a:rPr lang="en-US" dirty="0"/>
              <a:t>List of competencies – Session 1</a:t>
            </a:r>
          </a:p>
        </p:txBody>
      </p:sp>
      <p:sp>
        <p:nvSpPr>
          <p:cNvPr id="3" name="Content Placeholder 2"/>
          <p:cNvSpPr txBox="1">
            <a:spLocks/>
          </p:cNvSpPr>
          <p:nvPr/>
        </p:nvSpPr>
        <p:spPr>
          <a:xfrm>
            <a:off x="457200" y="1206045"/>
            <a:ext cx="8229600" cy="5196873"/>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sz="1600" dirty="0"/>
              <a:t>Pathophysiology, epidemiology and clinical diabetes guidelines </a:t>
            </a:r>
            <a:r>
              <a:rPr lang="en-US" sz="2000" b="1" dirty="0">
                <a:solidFill>
                  <a:srgbClr val="FF0000"/>
                </a:solidFill>
                <a:latin typeface="Zapf Dingbats"/>
                <a:ea typeface="Zapf Dingbats"/>
                <a:cs typeface="Zapf Dingbats"/>
                <a:sym typeface="Zapf Dingbats"/>
              </a:rPr>
              <a:t>✔</a:t>
            </a:r>
            <a:endParaRPr lang="en-US" sz="2000" b="1" dirty="0">
              <a:solidFill>
                <a:srgbClr val="FF0000"/>
              </a:solidFill>
            </a:endParaRPr>
          </a:p>
          <a:p>
            <a:pPr marL="457200" indent="-457200">
              <a:buFont typeface="+mj-lt"/>
              <a:buAutoNum type="arabicPeriod"/>
            </a:pPr>
            <a:r>
              <a:rPr lang="en-US" sz="1600" dirty="0"/>
              <a:t>Teaching and learning skills</a:t>
            </a:r>
          </a:p>
          <a:p>
            <a:pPr marL="457200" indent="-457200">
              <a:buFont typeface="+mj-lt"/>
              <a:buAutoNum type="arabicPeriod"/>
            </a:pPr>
            <a:r>
              <a:rPr lang="en-US" sz="1600" dirty="0" err="1"/>
              <a:t>Individualised</a:t>
            </a:r>
            <a:r>
              <a:rPr lang="en-US" sz="1600" dirty="0"/>
              <a:t> self-management education</a:t>
            </a:r>
          </a:p>
          <a:p>
            <a:pPr marL="457200" indent="-457200">
              <a:buFont typeface="+mj-lt"/>
              <a:buAutoNum type="arabicPeriod"/>
            </a:pPr>
            <a:r>
              <a:rPr lang="en-US" sz="1600" dirty="0"/>
              <a:t>Psychosocial and </a:t>
            </a:r>
            <a:r>
              <a:rPr lang="en-US" sz="1600" dirty="0" err="1"/>
              <a:t>behavioural</a:t>
            </a:r>
            <a:r>
              <a:rPr lang="en-US" sz="1600" dirty="0"/>
              <a:t> approaches</a:t>
            </a:r>
          </a:p>
          <a:p>
            <a:pPr marL="457200" indent="-457200">
              <a:buFont typeface="+mj-lt"/>
              <a:buAutoNum type="arabicPeriod"/>
            </a:pPr>
            <a:r>
              <a:rPr lang="en-US" sz="1600" dirty="0"/>
              <a:t>Group-based structured education</a:t>
            </a:r>
          </a:p>
          <a:p>
            <a:pPr marL="457200" indent="-457200">
              <a:buFont typeface="+mj-lt"/>
              <a:buAutoNum type="arabicPeriod"/>
            </a:pPr>
            <a:r>
              <a:rPr lang="en-US" sz="1600" dirty="0"/>
              <a:t>Principles of medical nutrition therapy </a:t>
            </a:r>
            <a:r>
              <a:rPr lang="en-US" sz="1600" b="1" dirty="0">
                <a:solidFill>
                  <a:srgbClr val="FF0000"/>
                </a:solidFill>
                <a:latin typeface="Zapf Dingbats"/>
                <a:ea typeface="Zapf Dingbats"/>
                <a:cs typeface="Zapf Dingbats"/>
                <a:sym typeface="Zapf Dingbats"/>
              </a:rPr>
              <a:t>✔</a:t>
            </a:r>
            <a:endParaRPr lang="en-US" sz="1600" dirty="0"/>
          </a:p>
          <a:p>
            <a:pPr marL="457200" indent="-457200">
              <a:buFont typeface="+mj-lt"/>
              <a:buAutoNum type="arabicPeriod"/>
            </a:pPr>
            <a:r>
              <a:rPr lang="en-US" sz="1600" dirty="0"/>
              <a:t>Short-term complications</a:t>
            </a:r>
          </a:p>
          <a:p>
            <a:pPr marL="457200" indent="-457200">
              <a:buFont typeface="+mj-lt"/>
              <a:buAutoNum type="arabicPeriod"/>
            </a:pPr>
            <a:r>
              <a:rPr lang="en-US" sz="1600" dirty="0"/>
              <a:t>Specific nutrition related needs of children and adolescents </a:t>
            </a:r>
            <a:r>
              <a:rPr lang="en-US" sz="1800" b="1" dirty="0">
                <a:solidFill>
                  <a:srgbClr val="FF0000"/>
                </a:solidFill>
                <a:ea typeface="Zapf Dingbats"/>
                <a:cs typeface="Zapf Dingbats"/>
                <a:sym typeface="Zapf Dingbats"/>
              </a:rPr>
              <a:t>✗</a:t>
            </a:r>
            <a:endParaRPr lang="en-US" sz="1800" b="1" dirty="0">
              <a:solidFill>
                <a:srgbClr val="FF0000"/>
              </a:solidFill>
            </a:endParaRPr>
          </a:p>
          <a:p>
            <a:pPr marL="457200" indent="-457200">
              <a:buFont typeface="+mj-lt"/>
              <a:buAutoNum type="arabicPeriod"/>
            </a:pPr>
            <a:r>
              <a:rPr lang="en-US" sz="1600" dirty="0"/>
              <a:t>Co-morbidities</a:t>
            </a:r>
          </a:p>
          <a:p>
            <a:pPr marL="457200" indent="-457200">
              <a:buFont typeface="+mj-lt"/>
              <a:buAutoNum type="arabicPeriod"/>
            </a:pPr>
            <a:r>
              <a:rPr lang="en-US" sz="1600" dirty="0"/>
              <a:t>Specific nutrition related needs in gestational diabetes and pregnancy </a:t>
            </a:r>
            <a:r>
              <a:rPr lang="en-US" sz="1600" b="1" dirty="0">
                <a:solidFill>
                  <a:srgbClr val="FF0000"/>
                </a:solidFill>
                <a:latin typeface="Zapf Dingbats"/>
                <a:ea typeface="Zapf Dingbats"/>
                <a:cs typeface="Zapf Dingbats"/>
                <a:sym typeface="Zapf Dingbats"/>
              </a:rPr>
              <a:t>✔</a:t>
            </a:r>
          </a:p>
          <a:p>
            <a:pPr marL="457200" indent="-457200">
              <a:buFont typeface="+mj-lt"/>
              <a:buAutoNum type="arabicPeriod"/>
            </a:pPr>
            <a:r>
              <a:rPr lang="en-US" sz="1600" dirty="0"/>
              <a:t>Specific nutrition related needs of older adults </a:t>
            </a:r>
            <a:r>
              <a:rPr lang="en-US" sz="1600" b="1" dirty="0">
                <a:solidFill>
                  <a:srgbClr val="FF0000"/>
                </a:solidFill>
                <a:latin typeface="Zapf Dingbats"/>
                <a:ea typeface="Zapf Dingbats"/>
                <a:cs typeface="Zapf Dingbats"/>
                <a:sym typeface="Zapf Dingbats"/>
              </a:rPr>
              <a:t>✔</a:t>
            </a:r>
            <a:endParaRPr lang="en-US" sz="1600" dirty="0"/>
          </a:p>
          <a:p>
            <a:pPr marL="457200" indent="-457200">
              <a:buFont typeface="+mj-lt"/>
              <a:buAutoNum type="arabicPeriod"/>
            </a:pPr>
            <a:r>
              <a:rPr lang="en-US" sz="1600" dirty="0"/>
              <a:t>Specific nutrition related needs of people from ethnic groups </a:t>
            </a:r>
            <a:r>
              <a:rPr lang="en-US" sz="1600" b="1" dirty="0">
                <a:solidFill>
                  <a:srgbClr val="FF0000"/>
                </a:solidFill>
                <a:latin typeface="Zapf Dingbats"/>
                <a:ea typeface="Zapf Dingbats"/>
                <a:cs typeface="Zapf Dingbats"/>
                <a:sym typeface="Zapf Dingbats"/>
              </a:rPr>
              <a:t>✔</a:t>
            </a:r>
            <a:endParaRPr lang="en-US" sz="1600" dirty="0"/>
          </a:p>
          <a:p>
            <a:pPr marL="457200" indent="-457200">
              <a:buFont typeface="+mj-lt"/>
              <a:buAutoNum type="arabicPeriod"/>
            </a:pPr>
            <a:r>
              <a:rPr lang="en-US" sz="1600" dirty="0"/>
              <a:t>Eating disorders </a:t>
            </a:r>
            <a:r>
              <a:rPr lang="en-US" sz="1600" b="1" dirty="0">
                <a:solidFill>
                  <a:srgbClr val="FF0000"/>
                </a:solidFill>
                <a:latin typeface="Zapf Dingbats"/>
                <a:ea typeface="Zapf Dingbats"/>
                <a:cs typeface="Zapf Dingbats"/>
                <a:sym typeface="Zapf Dingbats"/>
              </a:rPr>
              <a:t>✔</a:t>
            </a:r>
            <a:endParaRPr lang="en-US" sz="1600" dirty="0"/>
          </a:p>
          <a:p>
            <a:pPr marL="457200" indent="-457200">
              <a:buFont typeface="+mj-lt"/>
              <a:buAutoNum type="arabicPeriod"/>
            </a:pPr>
            <a:r>
              <a:rPr lang="en-US" sz="1600" dirty="0"/>
              <a:t>Coeliac disease </a:t>
            </a:r>
            <a:r>
              <a:rPr lang="en-US" sz="1600" b="1" dirty="0">
                <a:solidFill>
                  <a:srgbClr val="FF0000"/>
                </a:solidFill>
                <a:latin typeface="Zapf Dingbats"/>
                <a:ea typeface="Zapf Dingbats"/>
                <a:cs typeface="Zapf Dingbats"/>
                <a:sym typeface="Zapf Dingbats"/>
              </a:rPr>
              <a:t>✔</a:t>
            </a:r>
            <a:endParaRPr lang="en-US" sz="1600" dirty="0"/>
          </a:p>
          <a:p>
            <a:pPr marL="457200" indent="-457200">
              <a:buFont typeface="+mj-lt"/>
              <a:buAutoNum type="arabicPeriod"/>
            </a:pPr>
            <a:r>
              <a:rPr lang="en-US" sz="1600" dirty="0" err="1"/>
              <a:t>Prescribable</a:t>
            </a:r>
            <a:r>
              <a:rPr lang="en-US" sz="1600" dirty="0"/>
              <a:t> diabetes medication</a:t>
            </a:r>
          </a:p>
          <a:p>
            <a:pPr marL="457200" indent="-457200">
              <a:buFont typeface="+mj-lt"/>
              <a:buAutoNum type="arabicPeriod"/>
            </a:pPr>
            <a:r>
              <a:rPr lang="en-US" sz="1600" dirty="0"/>
              <a:t>Evaluation and research </a:t>
            </a:r>
            <a:r>
              <a:rPr lang="en-US" sz="1800" b="1" dirty="0">
                <a:solidFill>
                  <a:srgbClr val="FF0000"/>
                </a:solidFill>
                <a:ea typeface="Zapf Dingbats"/>
                <a:cs typeface="Zapf Dingbats"/>
                <a:sym typeface="Zapf Dingbats"/>
              </a:rPr>
              <a:t>✗</a:t>
            </a:r>
            <a:endParaRPr lang="en-US" sz="1600" dirty="0"/>
          </a:p>
          <a:p>
            <a:pPr marL="457200" indent="-457200">
              <a:buFont typeface="+mj-lt"/>
              <a:buAutoNum type="arabicPeriod"/>
            </a:pPr>
            <a:r>
              <a:rPr lang="en-US" sz="1600" dirty="0"/>
              <a:t>Team, </a:t>
            </a:r>
            <a:r>
              <a:rPr lang="en-US" sz="1600" dirty="0" err="1"/>
              <a:t>programme</a:t>
            </a:r>
            <a:r>
              <a:rPr lang="en-US" sz="1600" dirty="0"/>
              <a:t> and business management </a:t>
            </a:r>
            <a:r>
              <a:rPr lang="en-US" sz="1600" b="1" dirty="0">
                <a:solidFill>
                  <a:srgbClr val="FF0000"/>
                </a:solidFill>
                <a:ea typeface="Zapf Dingbats"/>
                <a:cs typeface="Zapf Dingbats"/>
                <a:sym typeface="Zapf Dingbats"/>
              </a:rPr>
              <a:t>✗</a:t>
            </a:r>
            <a:endParaRPr lang="en-US" sz="1600" dirty="0"/>
          </a:p>
          <a:p>
            <a:pPr marL="457200" indent="-457200">
              <a:buFont typeface="+mj-lt"/>
              <a:buAutoNum type="arabicPeriod"/>
            </a:pPr>
            <a:endParaRPr lang="en-US" sz="1800" dirty="0"/>
          </a:p>
        </p:txBody>
      </p:sp>
    </p:spTree>
    <p:extLst>
      <p:ext uri="{BB962C8B-B14F-4D97-AF65-F5344CB8AC3E}">
        <p14:creationId xmlns:p14="http://schemas.microsoft.com/office/powerpoint/2010/main" val="36870068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 management case studies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87805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1 – Muriel</a:t>
            </a:r>
          </a:p>
        </p:txBody>
      </p:sp>
      <p:sp>
        <p:nvSpPr>
          <p:cNvPr id="9" name="Content Placeholder 8"/>
          <p:cNvSpPr>
            <a:spLocks noGrp="1"/>
          </p:cNvSpPr>
          <p:nvPr>
            <p:ph sz="half" idx="2"/>
          </p:nvPr>
        </p:nvSpPr>
        <p:spPr>
          <a:xfrm>
            <a:off x="3400917" y="1600200"/>
            <a:ext cx="5285883" cy="4525963"/>
          </a:xfrm>
        </p:spPr>
        <p:txBody>
          <a:bodyPr/>
          <a:lstStyle/>
          <a:p>
            <a:pPr>
              <a:buFontTx/>
              <a:buChar char="•"/>
            </a:pPr>
            <a:r>
              <a:rPr lang="en-GB" dirty="0">
                <a:latin typeface="Calibri" charset="0"/>
              </a:rPr>
              <a:t>Type 2 diabetes for 15 years</a:t>
            </a:r>
          </a:p>
          <a:p>
            <a:pPr>
              <a:buFontTx/>
              <a:buChar char="•"/>
            </a:pPr>
            <a:r>
              <a:rPr lang="en-GB" dirty="0">
                <a:latin typeface="Calibri" charset="0"/>
              </a:rPr>
              <a:t>Weight 150 kg (24st)</a:t>
            </a:r>
          </a:p>
          <a:p>
            <a:pPr>
              <a:buFontTx/>
              <a:buChar char="•"/>
            </a:pPr>
            <a:r>
              <a:rPr lang="en-GB" dirty="0">
                <a:latin typeface="Calibri" charset="0"/>
              </a:rPr>
              <a:t>BMI 55 kg/m</a:t>
            </a:r>
            <a:r>
              <a:rPr lang="en-GB" baseline="30000" dirty="0">
                <a:latin typeface="Calibri" charset="0"/>
              </a:rPr>
              <a:t>2</a:t>
            </a:r>
          </a:p>
          <a:p>
            <a:pPr>
              <a:buFontTx/>
              <a:buChar char="•"/>
            </a:pPr>
            <a:r>
              <a:rPr lang="en-GB" dirty="0">
                <a:latin typeface="Calibri" charset="0"/>
              </a:rPr>
              <a:t>Medication: </a:t>
            </a:r>
            <a:r>
              <a:rPr lang="en-GB" dirty="0" err="1">
                <a:latin typeface="Calibri" charset="0"/>
              </a:rPr>
              <a:t>Humulin</a:t>
            </a:r>
            <a:r>
              <a:rPr lang="en-GB" dirty="0">
                <a:latin typeface="Calibri" charset="0"/>
              </a:rPr>
              <a:t> M3 96/96 Metformin, </a:t>
            </a:r>
            <a:r>
              <a:rPr lang="en-GB" dirty="0" err="1">
                <a:latin typeface="Calibri" charset="0"/>
              </a:rPr>
              <a:t>Thyroxine</a:t>
            </a:r>
            <a:r>
              <a:rPr lang="en-GB" dirty="0">
                <a:latin typeface="Calibri" charset="0"/>
              </a:rPr>
              <a:t>, </a:t>
            </a:r>
            <a:r>
              <a:rPr lang="en-GB" dirty="0" err="1">
                <a:latin typeface="Calibri" charset="0"/>
              </a:rPr>
              <a:t>Bendrofluazide</a:t>
            </a:r>
            <a:r>
              <a:rPr lang="en-GB" dirty="0">
                <a:latin typeface="Calibri" charset="0"/>
              </a:rPr>
              <a:t>, </a:t>
            </a:r>
            <a:r>
              <a:rPr lang="en-GB" dirty="0" err="1">
                <a:latin typeface="Calibri" charset="0"/>
              </a:rPr>
              <a:t>Nifedipine</a:t>
            </a:r>
            <a:r>
              <a:rPr lang="en-GB" dirty="0">
                <a:latin typeface="Calibri" charset="0"/>
              </a:rPr>
              <a:t>, Fluoxetine, GTN spray </a:t>
            </a:r>
          </a:p>
          <a:p>
            <a:pPr>
              <a:buFontTx/>
              <a:buChar char="•"/>
            </a:pPr>
            <a:r>
              <a:rPr lang="en-GB" dirty="0">
                <a:latin typeface="Calibri" charset="0"/>
              </a:rPr>
              <a:t>HbA1c 69 </a:t>
            </a:r>
            <a:r>
              <a:rPr lang="en-GB" dirty="0" err="1">
                <a:latin typeface="Calibri" charset="0"/>
              </a:rPr>
              <a:t>mmol</a:t>
            </a:r>
            <a:r>
              <a:rPr lang="en-GB" dirty="0">
                <a:latin typeface="Calibri" charset="0"/>
              </a:rPr>
              <a:t>/</a:t>
            </a:r>
            <a:r>
              <a:rPr lang="en-GB" dirty="0" err="1">
                <a:latin typeface="Calibri" charset="0"/>
              </a:rPr>
              <a:t>mol</a:t>
            </a:r>
            <a:r>
              <a:rPr lang="en-GB" dirty="0">
                <a:latin typeface="Calibri" charset="0"/>
              </a:rPr>
              <a:t> (8.5%)</a:t>
            </a:r>
          </a:p>
        </p:txBody>
      </p:sp>
      <p:pic>
        <p:nvPicPr>
          <p:cNvPr id="12" name="Picture 6"/>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445" r="1171"/>
          <a:stretch/>
        </p:blipFill>
        <p:spPr bwMode="auto">
          <a:xfrm>
            <a:off x="1087002" y="1600200"/>
            <a:ext cx="1775796" cy="4525963"/>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80293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Muriel –dietary intake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1659265"/>
              </p:ext>
            </p:extLst>
          </p:nvPr>
        </p:nvGraphicFramePr>
        <p:xfrm>
          <a:off x="457200" y="1247775"/>
          <a:ext cx="8229600" cy="4523232"/>
        </p:xfrm>
        <a:graphic>
          <a:graphicData uri="http://schemas.openxmlformats.org/drawingml/2006/table">
            <a:tbl>
              <a:tblPr firstRow="1" bandRow="1">
                <a:tableStyleId>{3B4B98B0-60AC-42C2-AFA5-B58CD77FA1E5}</a:tableStyleId>
              </a:tblPr>
              <a:tblGrid>
                <a:gridCol w="1964339">
                  <a:extLst>
                    <a:ext uri="{9D8B030D-6E8A-4147-A177-3AD203B41FA5}">
                      <a16:colId xmlns:a16="http://schemas.microsoft.com/office/drawing/2014/main" val="20000"/>
                    </a:ext>
                  </a:extLst>
                </a:gridCol>
                <a:gridCol w="6265261">
                  <a:extLst>
                    <a:ext uri="{9D8B030D-6E8A-4147-A177-3AD203B41FA5}">
                      <a16:colId xmlns:a16="http://schemas.microsoft.com/office/drawing/2014/main" val="20001"/>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u="none" strike="noStrike" cap="none" normalizeH="0" baseline="0" dirty="0">
                          <a:ln>
                            <a:noFill/>
                          </a:ln>
                          <a:solidFill>
                            <a:srgbClr val="000090"/>
                          </a:solidFill>
                          <a:effectLst/>
                        </a:rPr>
                        <a:t>Breakfast</a:t>
                      </a:r>
                      <a:endParaRPr kumimoji="0" lang="en-GB" sz="2200" b="0" i="0" u="none" strike="noStrike" cap="none" normalizeH="0" baseline="0" dirty="0">
                        <a:ln>
                          <a:noFill/>
                        </a:ln>
                        <a:solidFill>
                          <a:srgbClr val="000090"/>
                        </a:solidFill>
                        <a:effectLst/>
                        <a:latin typeface="Calibri" charset="0"/>
                        <a:ea typeface="ＭＳ Ｐゴシック"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u="none" strike="noStrike" cap="none" normalizeH="0" baseline="0" dirty="0">
                          <a:ln>
                            <a:noFill/>
                          </a:ln>
                          <a:solidFill>
                            <a:srgbClr val="000090"/>
                          </a:solidFill>
                          <a:effectLst/>
                        </a:rPr>
                        <a:t>2 toasted crumpets with low fat spread and Marmite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u="none" strike="noStrike" cap="none" normalizeH="0" baseline="0" dirty="0">
                          <a:ln>
                            <a:noFill/>
                          </a:ln>
                          <a:solidFill>
                            <a:srgbClr val="000090"/>
                          </a:solidFill>
                          <a:effectLst/>
                        </a:rPr>
                        <a:t>2 cups of tea with full-fat milk and sweetener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u="none" strike="noStrike" cap="none" normalizeH="0" baseline="0" dirty="0">
                          <a:ln>
                            <a:noFill/>
                          </a:ln>
                          <a:solidFill>
                            <a:srgbClr val="000090"/>
                          </a:solidFill>
                          <a:effectLst/>
                        </a:rPr>
                        <a:t>I banana</a:t>
                      </a:r>
                      <a:endParaRPr kumimoji="0" lang="en-GB" sz="2200" b="0" i="0" u="none" strike="noStrike" cap="none" normalizeH="0" baseline="0" dirty="0">
                        <a:ln>
                          <a:noFill/>
                        </a:ln>
                        <a:solidFill>
                          <a:srgbClr val="000090"/>
                        </a:solidFill>
                        <a:effectLst/>
                        <a:latin typeface="Calibri" charset="0"/>
                        <a:ea typeface="ＭＳ Ｐゴシック" charset="0"/>
                        <a:cs typeface="Arial" charset="0"/>
                      </a:endParaRPr>
                    </a:p>
                  </a:txBody>
                  <a:tcPr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u="none" strike="noStrike" cap="none" normalizeH="0" baseline="0" dirty="0">
                          <a:ln>
                            <a:noFill/>
                          </a:ln>
                          <a:solidFill>
                            <a:srgbClr val="000090"/>
                          </a:solidFill>
                          <a:effectLst/>
                        </a:rPr>
                        <a:t>Lunch</a:t>
                      </a:r>
                      <a:endParaRPr kumimoji="0" lang="en-GB" sz="2200" b="0" i="0" u="none" strike="noStrike" cap="none" normalizeH="0" baseline="0" dirty="0">
                        <a:ln>
                          <a:noFill/>
                        </a:ln>
                        <a:solidFill>
                          <a:srgbClr val="000090"/>
                        </a:solidFill>
                        <a:effectLst/>
                        <a:latin typeface="Calibri" charset="0"/>
                        <a:ea typeface="ＭＳ Ｐゴシック" charset="0"/>
                        <a:cs typeface="Arial" charset="0"/>
                      </a:endParaRPr>
                    </a:p>
                  </a:txBody>
                  <a:tcPr horzOverflow="overflow">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u="none" strike="noStrike" cap="none" normalizeH="0" baseline="0" dirty="0">
                          <a:ln>
                            <a:noFill/>
                          </a:ln>
                          <a:solidFill>
                            <a:srgbClr val="000090"/>
                          </a:solidFill>
                          <a:effectLst/>
                        </a:rPr>
                        <a:t>Sandwich made with wholemeal or granary bread, low fat spread and ham, tuna or chicken salad and low fat mayo. Snack-a-jacks. Fresh fruit. Diet Coke</a:t>
                      </a:r>
                      <a:endParaRPr kumimoji="0" lang="en-GB" sz="2200" b="0" i="0" u="none" strike="noStrike" cap="none" normalizeH="0" baseline="0" dirty="0">
                        <a:ln>
                          <a:noFill/>
                        </a:ln>
                        <a:solidFill>
                          <a:srgbClr val="000090"/>
                        </a:solidFill>
                        <a:effectLst/>
                        <a:latin typeface="Calibri" charset="0"/>
                        <a:ea typeface="ＭＳ Ｐゴシック" charset="0"/>
                        <a:cs typeface="Arial" charset="0"/>
                      </a:endParaRPr>
                    </a:p>
                  </a:txBody>
                  <a:tcPr horzOverflow="overflow">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u="none" strike="noStrike" cap="none" normalizeH="0" baseline="0" dirty="0">
                          <a:ln>
                            <a:noFill/>
                          </a:ln>
                          <a:solidFill>
                            <a:srgbClr val="000090"/>
                          </a:solidFill>
                          <a:effectLst/>
                        </a:rPr>
                        <a:t>Evening meal</a:t>
                      </a:r>
                      <a:endParaRPr kumimoji="0" lang="en-GB" sz="2200" b="0" i="0" u="none" strike="noStrike" cap="none" normalizeH="0" baseline="0" dirty="0">
                        <a:ln>
                          <a:noFill/>
                        </a:ln>
                        <a:solidFill>
                          <a:srgbClr val="000090"/>
                        </a:solidFill>
                        <a:effectLst/>
                        <a:latin typeface="Calibri" charset="0"/>
                        <a:ea typeface="ＭＳ Ｐゴシック" charset="0"/>
                        <a:cs typeface="Arial" charset="0"/>
                      </a:endParaRPr>
                    </a:p>
                  </a:txBody>
                  <a:tcPr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u="none" strike="noStrike" cap="none" normalizeH="0" baseline="0" dirty="0">
                          <a:ln>
                            <a:noFill/>
                          </a:ln>
                          <a:solidFill>
                            <a:srgbClr val="000090"/>
                          </a:solidFill>
                          <a:effectLst/>
                        </a:rPr>
                        <a:t>Shepherd’s pie and peas/gammon and pineapple with baked pots and veg/roast with veg and roast pots/fish pie and mushy peas/low fat sausages, chips and baked beans. Jelly or diet yogurt</a:t>
                      </a:r>
                      <a:endParaRPr kumimoji="0" lang="en-GB" sz="2200" b="0" i="0" u="none" strike="noStrike" cap="none" normalizeH="0" baseline="0" dirty="0">
                        <a:ln>
                          <a:noFill/>
                        </a:ln>
                        <a:solidFill>
                          <a:srgbClr val="000090"/>
                        </a:solidFill>
                        <a:effectLst/>
                        <a:latin typeface="Calibri" charset="0"/>
                        <a:ea typeface="ＭＳ Ｐゴシック" charset="0"/>
                        <a:cs typeface="Arial" charset="0"/>
                      </a:endParaRPr>
                    </a:p>
                  </a:txBody>
                  <a:tcPr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u="none" strike="noStrike" cap="none" normalizeH="0" baseline="0">
                          <a:ln>
                            <a:noFill/>
                          </a:ln>
                          <a:solidFill>
                            <a:srgbClr val="000090"/>
                          </a:solidFill>
                          <a:effectLst/>
                        </a:rPr>
                        <a:t>During the evening</a:t>
                      </a:r>
                      <a:endParaRPr kumimoji="0" lang="en-GB" sz="2200" b="0" i="0" u="none" strike="noStrike" cap="none" normalizeH="0" baseline="0">
                        <a:ln>
                          <a:noFill/>
                        </a:ln>
                        <a:solidFill>
                          <a:srgbClr val="000090"/>
                        </a:solidFill>
                        <a:effectLst/>
                        <a:latin typeface="Calibri" charset="0"/>
                        <a:ea typeface="ＭＳ Ｐゴシック" charset="0"/>
                        <a:cs typeface="Arial" charset="0"/>
                      </a:endParaRPr>
                    </a:p>
                  </a:txBody>
                  <a:tcPr horzOverflow="overflow">
                    <a:lnT w="12700" cap="flat" cmpd="sng" algn="ctr">
                      <a:solidFill>
                        <a:srgbClr val="4F81BD"/>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u="none" strike="noStrike" cap="none" normalizeH="0" baseline="0" dirty="0">
                          <a:ln>
                            <a:noFill/>
                          </a:ln>
                          <a:solidFill>
                            <a:srgbClr val="000090"/>
                          </a:solidFill>
                          <a:effectLst/>
                        </a:rPr>
                        <a:t>Cheese sandwiches, biscuits, cakes, bread and butter, crisps, ice-cream, chocolate – binge-eating</a:t>
                      </a:r>
                      <a:endParaRPr kumimoji="0" lang="en-GB" sz="2200" b="0" i="0" u="none" strike="noStrike" cap="none" normalizeH="0" baseline="0" dirty="0">
                        <a:ln>
                          <a:noFill/>
                        </a:ln>
                        <a:solidFill>
                          <a:srgbClr val="000090"/>
                        </a:solidFill>
                        <a:effectLst/>
                        <a:latin typeface="Calibri" charset="0"/>
                        <a:ea typeface="ＭＳ Ｐゴシック" charset="0"/>
                        <a:cs typeface="Arial" charset="0"/>
                      </a:endParaRPr>
                    </a:p>
                  </a:txBody>
                  <a:tcPr horzOverflow="overflow">
                    <a:lnT w="12700" cap="flat" cmpd="sng" algn="ctr">
                      <a:solidFill>
                        <a:srgbClr val="4F81BD"/>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759285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Muriel – what had she tried?</a:t>
            </a:r>
          </a:p>
        </p:txBody>
      </p:sp>
      <p:sp>
        <p:nvSpPr>
          <p:cNvPr id="3" name="Content Placeholder 2"/>
          <p:cNvSpPr>
            <a:spLocks noGrp="1"/>
          </p:cNvSpPr>
          <p:nvPr>
            <p:ph idx="1"/>
          </p:nvPr>
        </p:nvSpPr>
        <p:spPr/>
        <p:txBody>
          <a:bodyPr/>
          <a:lstStyle/>
          <a:p>
            <a:pPr>
              <a:buFontTx/>
              <a:buChar char="•"/>
            </a:pPr>
            <a:r>
              <a:rPr lang="en-GB" dirty="0">
                <a:latin typeface="Calibri" charset="0"/>
              </a:rPr>
              <a:t>At diagnosis – a prescriptive 1200 calorie diet</a:t>
            </a:r>
          </a:p>
          <a:p>
            <a:pPr>
              <a:buFontTx/>
              <a:buChar char="•"/>
            </a:pPr>
            <a:r>
              <a:rPr lang="en-GB" dirty="0">
                <a:latin typeface="Calibri" charset="0"/>
              </a:rPr>
              <a:t>‘Healthy eating’ – a low fat, low sugar diet</a:t>
            </a:r>
          </a:p>
          <a:p>
            <a:pPr>
              <a:buFontTx/>
              <a:buChar char="•"/>
            </a:pPr>
            <a:r>
              <a:rPr lang="en-GB" dirty="0">
                <a:latin typeface="Calibri" charset="0"/>
              </a:rPr>
              <a:t>Joining Weightwatchers</a:t>
            </a:r>
          </a:p>
          <a:p>
            <a:pPr>
              <a:buFontTx/>
              <a:buChar char="•"/>
            </a:pPr>
            <a:r>
              <a:rPr lang="en-GB" dirty="0">
                <a:latin typeface="Calibri" charset="0"/>
              </a:rPr>
              <a:t>The Atkins diet</a:t>
            </a:r>
          </a:p>
          <a:p>
            <a:pPr>
              <a:buFontTx/>
              <a:buChar char="•"/>
            </a:pPr>
            <a:r>
              <a:rPr lang="en-GB" dirty="0">
                <a:latin typeface="Calibri" charset="0"/>
              </a:rPr>
              <a:t>Slim-Fast</a:t>
            </a:r>
          </a:p>
          <a:p>
            <a:pPr>
              <a:buFontTx/>
              <a:buChar char="•"/>
            </a:pPr>
            <a:r>
              <a:rPr lang="en-GB" dirty="0">
                <a:latin typeface="Calibri" charset="0"/>
              </a:rPr>
              <a:t>Increasing physical activity – walking more</a:t>
            </a:r>
          </a:p>
          <a:p>
            <a:endParaRPr lang="en-US" dirty="0"/>
          </a:p>
        </p:txBody>
      </p:sp>
    </p:spTree>
    <p:extLst>
      <p:ext uri="{BB962C8B-B14F-4D97-AF65-F5344CB8AC3E}">
        <p14:creationId xmlns:p14="http://schemas.microsoft.com/office/powerpoint/2010/main" val="32795814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Muriel choose?</a:t>
            </a:r>
          </a:p>
        </p:txBody>
      </p:sp>
      <p:sp>
        <p:nvSpPr>
          <p:cNvPr id="3" name="Content Placeholder 2"/>
          <p:cNvSpPr>
            <a:spLocks noGrp="1"/>
          </p:cNvSpPr>
          <p:nvPr>
            <p:ph idx="1"/>
          </p:nvPr>
        </p:nvSpPr>
        <p:spPr/>
        <p:txBody>
          <a:bodyPr/>
          <a:lstStyle/>
          <a:p>
            <a:pPr>
              <a:buFontTx/>
              <a:buChar char="•"/>
            </a:pPr>
            <a:r>
              <a:rPr lang="en-GB" dirty="0">
                <a:latin typeface="Calibri" charset="0"/>
              </a:rPr>
              <a:t>A low fat diet</a:t>
            </a:r>
          </a:p>
          <a:p>
            <a:pPr>
              <a:buFontTx/>
              <a:buChar char="•"/>
            </a:pPr>
            <a:r>
              <a:rPr lang="en-GB" dirty="0">
                <a:latin typeface="Calibri" charset="0"/>
              </a:rPr>
              <a:t>Calorie counting – 1200 calories/day</a:t>
            </a:r>
          </a:p>
          <a:p>
            <a:pPr>
              <a:buFontTx/>
              <a:buChar char="•"/>
            </a:pPr>
            <a:r>
              <a:rPr lang="en-GB" dirty="0">
                <a:latin typeface="Calibri" charset="0"/>
              </a:rPr>
              <a:t>Increased physical activity – walking and gym sessions</a:t>
            </a:r>
          </a:p>
          <a:p>
            <a:pPr>
              <a:buFontTx/>
              <a:buChar char="•"/>
            </a:pPr>
            <a:r>
              <a:rPr lang="en-GB" dirty="0">
                <a:latin typeface="Calibri" charset="0"/>
              </a:rPr>
              <a:t>Self-monitoring – food, exercise and blood glucose diaries</a:t>
            </a:r>
          </a:p>
          <a:p>
            <a:pPr>
              <a:buFontTx/>
              <a:buChar char="•"/>
            </a:pPr>
            <a:r>
              <a:rPr lang="en-GB" dirty="0">
                <a:latin typeface="Calibri" charset="0"/>
              </a:rPr>
              <a:t>Problem-solving approach to binge-eating</a:t>
            </a:r>
            <a:endParaRPr lang="en-US" dirty="0">
              <a:latin typeface="Calibri" charset="0"/>
            </a:endParaRPr>
          </a:p>
          <a:p>
            <a:endParaRPr lang="en-US" dirty="0"/>
          </a:p>
        </p:txBody>
      </p:sp>
    </p:spTree>
    <p:extLst>
      <p:ext uri="{BB962C8B-B14F-4D97-AF65-F5344CB8AC3E}">
        <p14:creationId xmlns:p14="http://schemas.microsoft.com/office/powerpoint/2010/main" val="33677278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Muriel</a:t>
            </a:r>
          </a:p>
        </p:txBody>
      </p:sp>
      <p:sp>
        <p:nvSpPr>
          <p:cNvPr id="5" name="Content Placeholder 4"/>
          <p:cNvSpPr>
            <a:spLocks noGrp="1"/>
          </p:cNvSpPr>
          <p:nvPr>
            <p:ph sz="half" idx="2"/>
          </p:nvPr>
        </p:nvSpPr>
        <p:spPr>
          <a:xfrm>
            <a:off x="3949799" y="1600200"/>
            <a:ext cx="4737001" cy="4525963"/>
          </a:xfrm>
        </p:spPr>
        <p:txBody>
          <a:bodyPr/>
          <a:lstStyle/>
          <a:p>
            <a:pPr>
              <a:buFontTx/>
              <a:buChar char="•"/>
            </a:pPr>
            <a:r>
              <a:rPr lang="en-GB" dirty="0">
                <a:latin typeface="Calibri" charset="0"/>
              </a:rPr>
              <a:t>Weight 102 kg (17 </a:t>
            </a:r>
            <a:r>
              <a:rPr lang="en-GB" dirty="0" err="1">
                <a:latin typeface="Calibri" charset="0"/>
              </a:rPr>
              <a:t>st</a:t>
            </a:r>
            <a:r>
              <a:rPr lang="en-GB" dirty="0">
                <a:latin typeface="Calibri" charset="0"/>
              </a:rPr>
              <a:t>)</a:t>
            </a:r>
          </a:p>
          <a:p>
            <a:pPr>
              <a:buFontTx/>
              <a:buChar char="•"/>
            </a:pPr>
            <a:r>
              <a:rPr lang="en-GB" dirty="0">
                <a:latin typeface="Calibri" charset="0"/>
              </a:rPr>
              <a:t>BMI 37 kg/m</a:t>
            </a:r>
            <a:r>
              <a:rPr lang="en-GB" baseline="30000" dirty="0">
                <a:latin typeface="Calibri" charset="0"/>
              </a:rPr>
              <a:t>2</a:t>
            </a:r>
          </a:p>
          <a:p>
            <a:pPr>
              <a:buFontTx/>
              <a:buChar char="•"/>
            </a:pPr>
            <a:r>
              <a:rPr lang="en-GB" dirty="0">
                <a:latin typeface="Calibri" charset="0"/>
              </a:rPr>
              <a:t>Reduced insulin to 8 units at night</a:t>
            </a:r>
          </a:p>
          <a:p>
            <a:pPr>
              <a:buFontTx/>
              <a:buChar char="•"/>
            </a:pPr>
            <a:r>
              <a:rPr lang="en-GB" dirty="0">
                <a:latin typeface="Calibri" charset="0"/>
              </a:rPr>
              <a:t>HbA1c 58 </a:t>
            </a:r>
            <a:r>
              <a:rPr lang="en-GB" dirty="0" err="1">
                <a:latin typeface="Calibri" charset="0"/>
              </a:rPr>
              <a:t>mmol</a:t>
            </a:r>
            <a:r>
              <a:rPr lang="en-GB" dirty="0">
                <a:latin typeface="Calibri" charset="0"/>
              </a:rPr>
              <a:t>/</a:t>
            </a:r>
            <a:r>
              <a:rPr lang="en-GB" dirty="0" err="1">
                <a:latin typeface="Calibri" charset="0"/>
              </a:rPr>
              <a:t>mol</a:t>
            </a:r>
            <a:r>
              <a:rPr lang="en-GB" dirty="0">
                <a:latin typeface="Calibri" charset="0"/>
              </a:rPr>
              <a:t> (7.5%)</a:t>
            </a:r>
            <a:endParaRPr lang="en-US" dirty="0"/>
          </a:p>
        </p:txBody>
      </p:sp>
      <p:pic>
        <p:nvPicPr>
          <p:cNvPr id="6" name="Picture 6"/>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6339" r="29729"/>
          <a:stretch/>
        </p:blipFill>
        <p:spPr bwMode="auto">
          <a:xfrm>
            <a:off x="602694" y="1600200"/>
            <a:ext cx="2819747" cy="4525963"/>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37693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Muriel – before and after</a:t>
            </a:r>
          </a:p>
        </p:txBody>
      </p:sp>
      <p:pic>
        <p:nvPicPr>
          <p:cNvPr id="5" name="Picture 11"/>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5" r="695"/>
          <a:stretch/>
        </p:blipFill>
        <p:spPr>
          <a:xfrm>
            <a:off x="1173101" y="1600200"/>
            <a:ext cx="2593738" cy="4525963"/>
          </a:xfrm>
          <a:ln w="25400">
            <a:solidFill>
              <a:schemeClr val="tx1"/>
            </a:solidFill>
          </a:ln>
        </p:spPr>
      </p:pic>
      <p:pic>
        <p:nvPicPr>
          <p:cNvPr id="6" name="Picture 1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765" r="3844"/>
          <a:stretch/>
        </p:blipFill>
        <p:spPr>
          <a:xfrm>
            <a:off x="5112138" y="1600200"/>
            <a:ext cx="3013470" cy="4525963"/>
          </a:xfrm>
          <a:ln w="25400">
            <a:solidFill>
              <a:schemeClr val="tx1"/>
            </a:solidFill>
          </a:ln>
        </p:spPr>
      </p:pic>
    </p:spTree>
    <p:extLst>
      <p:ext uri="{BB962C8B-B14F-4D97-AF65-F5344CB8AC3E}">
        <p14:creationId xmlns:p14="http://schemas.microsoft.com/office/powerpoint/2010/main" val="4235490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2 - Andrew</a:t>
            </a:r>
          </a:p>
        </p:txBody>
      </p:sp>
      <p:sp>
        <p:nvSpPr>
          <p:cNvPr id="5" name="Content Placeholder 4"/>
          <p:cNvSpPr>
            <a:spLocks noGrp="1"/>
          </p:cNvSpPr>
          <p:nvPr>
            <p:ph sz="half" idx="2"/>
          </p:nvPr>
        </p:nvSpPr>
        <p:spPr>
          <a:xfrm>
            <a:off x="3713027" y="1600200"/>
            <a:ext cx="4973774" cy="4525963"/>
          </a:xfrm>
        </p:spPr>
        <p:txBody>
          <a:bodyPr/>
          <a:lstStyle/>
          <a:p>
            <a:pPr>
              <a:lnSpc>
                <a:spcPct val="90000"/>
              </a:lnSpc>
              <a:buFontTx/>
              <a:buChar char="•"/>
            </a:pPr>
            <a:r>
              <a:rPr lang="en-GB" dirty="0">
                <a:latin typeface="Calibri" charset="0"/>
              </a:rPr>
              <a:t>Type 2 diabetes for 5 years</a:t>
            </a:r>
          </a:p>
          <a:p>
            <a:pPr>
              <a:lnSpc>
                <a:spcPct val="90000"/>
              </a:lnSpc>
              <a:buFontTx/>
              <a:buChar char="•"/>
            </a:pPr>
            <a:r>
              <a:rPr lang="en-GB" dirty="0">
                <a:latin typeface="Calibri" charset="0"/>
              </a:rPr>
              <a:t>Weight 105 kg</a:t>
            </a:r>
          </a:p>
          <a:p>
            <a:pPr>
              <a:lnSpc>
                <a:spcPct val="90000"/>
              </a:lnSpc>
              <a:buFontTx/>
              <a:buChar char="•"/>
            </a:pPr>
            <a:r>
              <a:rPr lang="en-GB" dirty="0">
                <a:latin typeface="Calibri" charset="0"/>
              </a:rPr>
              <a:t>BMI 34.2 kg/m</a:t>
            </a:r>
            <a:r>
              <a:rPr lang="en-GB" baseline="30000" dirty="0">
                <a:latin typeface="Calibri" charset="0"/>
              </a:rPr>
              <a:t>2</a:t>
            </a:r>
          </a:p>
          <a:p>
            <a:pPr>
              <a:lnSpc>
                <a:spcPct val="90000"/>
              </a:lnSpc>
              <a:buFontTx/>
              <a:buChar char="•"/>
            </a:pPr>
            <a:r>
              <a:rPr lang="en-GB" dirty="0">
                <a:latin typeface="Calibri" charset="0"/>
              </a:rPr>
              <a:t>Medication: Metformin and Simvastatin</a:t>
            </a:r>
          </a:p>
          <a:p>
            <a:pPr>
              <a:lnSpc>
                <a:spcPct val="90000"/>
              </a:lnSpc>
              <a:buFontTx/>
              <a:buChar char="•"/>
            </a:pPr>
            <a:r>
              <a:rPr lang="en-GB" dirty="0">
                <a:latin typeface="Calibri" charset="0"/>
              </a:rPr>
              <a:t>HcA1c 72mmol/</a:t>
            </a:r>
            <a:r>
              <a:rPr lang="en-GB" dirty="0" err="1">
                <a:latin typeface="Calibri" charset="0"/>
              </a:rPr>
              <a:t>mol</a:t>
            </a:r>
            <a:r>
              <a:rPr lang="en-GB" dirty="0">
                <a:latin typeface="Calibri" charset="0"/>
              </a:rPr>
              <a:t> (8.7%)</a:t>
            </a:r>
          </a:p>
          <a:p>
            <a:pPr>
              <a:lnSpc>
                <a:spcPct val="90000"/>
              </a:lnSpc>
              <a:buFontTx/>
              <a:buChar char="•"/>
            </a:pPr>
            <a:r>
              <a:rPr lang="en-GB" dirty="0">
                <a:latin typeface="Calibri" charset="0"/>
              </a:rPr>
              <a:t> Blood pressure 142/83</a:t>
            </a:r>
            <a:endParaRPr lang="en-US" dirty="0"/>
          </a:p>
        </p:txBody>
      </p:sp>
      <p:pic>
        <p:nvPicPr>
          <p:cNvPr id="6" name="Picture 6" descr="Morbid Obesity Surgery - Before and After">
            <a:hlinkClick r:id="rId2"/>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001" r="61"/>
          <a:stretch/>
        </p:blipFill>
        <p:spPr bwMode="auto">
          <a:xfrm>
            <a:off x="936328" y="1600200"/>
            <a:ext cx="2023330" cy="4525963"/>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16760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Andrew – dietary intake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8896773"/>
              </p:ext>
            </p:extLst>
          </p:nvPr>
        </p:nvGraphicFramePr>
        <p:xfrm>
          <a:off x="457200" y="1258537"/>
          <a:ext cx="8229600" cy="4791456"/>
        </p:xfrm>
        <a:graphic>
          <a:graphicData uri="http://schemas.openxmlformats.org/drawingml/2006/table">
            <a:tbl>
              <a:tblPr firstRow="1" bandRow="1">
                <a:tableStyleId>{3B4B98B0-60AC-42C2-AFA5-B58CD77FA1E5}</a:tableStyleId>
              </a:tblPr>
              <a:tblGrid>
                <a:gridCol w="1749091">
                  <a:extLst>
                    <a:ext uri="{9D8B030D-6E8A-4147-A177-3AD203B41FA5}">
                      <a16:colId xmlns:a16="http://schemas.microsoft.com/office/drawing/2014/main" val="20000"/>
                    </a:ext>
                  </a:extLst>
                </a:gridCol>
                <a:gridCol w="6480509">
                  <a:extLst>
                    <a:ext uri="{9D8B030D-6E8A-4147-A177-3AD203B41FA5}">
                      <a16:colId xmlns:a16="http://schemas.microsoft.com/office/drawing/2014/main" val="20001"/>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Breakfast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Special K with full-cream milk and no sugar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Tea with milk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Weekends: bacon sandwich</a:t>
                      </a:r>
                    </a:p>
                  </a:txBody>
                  <a:tcPr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rgbClr val="000090"/>
                          </a:solidFill>
                          <a:effectLst/>
                          <a:latin typeface="Calibri" charset="0"/>
                          <a:ea typeface="ＭＳ Ｐゴシック" charset="0"/>
                          <a:cs typeface="Arial" charset="0"/>
                        </a:rPr>
                        <a:t>Mid-morning</a:t>
                      </a:r>
                    </a:p>
                  </a:txBody>
                  <a:tcPr horzOverflow="overflow">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Coffee with milk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Cake on special occasions (colleague’s birthday)</a:t>
                      </a:r>
                    </a:p>
                  </a:txBody>
                  <a:tcPr horzOverflow="overflow">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rgbClr val="000090"/>
                          </a:solidFill>
                          <a:effectLst/>
                          <a:latin typeface="Calibri" charset="0"/>
                          <a:ea typeface="ＭＳ Ｐゴシック" charset="0"/>
                          <a:cs typeface="Arial" charset="0"/>
                        </a:rPr>
                        <a:t>Lunch</a:t>
                      </a:r>
                    </a:p>
                  </a:txBody>
                  <a:tcPr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In canteen: Shepherd’s pie, chips and baked beans/spaghetti </a:t>
                      </a:r>
                      <a:r>
                        <a:rPr kumimoji="0" lang="en-GB" sz="2200" b="0" i="0" u="none" strike="noStrike" cap="none" normalizeH="0" baseline="0" dirty="0" err="1">
                          <a:ln>
                            <a:noFill/>
                          </a:ln>
                          <a:solidFill>
                            <a:srgbClr val="000090"/>
                          </a:solidFill>
                          <a:effectLst/>
                          <a:latin typeface="Calibri" charset="0"/>
                          <a:ea typeface="ＭＳ Ｐゴシック" charset="0"/>
                          <a:cs typeface="Arial" charset="0"/>
                        </a:rPr>
                        <a:t>bolognese</a:t>
                      </a:r>
                      <a:r>
                        <a:rPr kumimoji="0" lang="en-GB" sz="2200" b="0" i="0" u="none" strike="noStrike" cap="none" normalizeH="0" baseline="0" dirty="0">
                          <a:ln>
                            <a:noFill/>
                          </a:ln>
                          <a:solidFill>
                            <a:srgbClr val="000090"/>
                          </a:solidFill>
                          <a:effectLst/>
                          <a:latin typeface="Calibri" charset="0"/>
                          <a:ea typeface="ＭＳ Ｐゴシック" charset="0"/>
                          <a:cs typeface="Arial" charset="0"/>
                        </a:rPr>
                        <a:t>/macaroni cheese and tomatoes/roast dinner/curry and rice/sausage, egg and chips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Pudding: sponge pudding/fruit pie or crumble, custard</a:t>
                      </a:r>
                    </a:p>
                  </a:txBody>
                  <a:tcPr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rgbClr val="000090"/>
                          </a:solidFill>
                          <a:effectLst/>
                          <a:latin typeface="Calibri" charset="0"/>
                          <a:ea typeface="ＭＳ Ｐゴシック" charset="0"/>
                          <a:cs typeface="Arial" charset="0"/>
                        </a:rPr>
                        <a:t>Evening meal</a:t>
                      </a:r>
                    </a:p>
                  </a:txBody>
                  <a:tcPr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Chinese or Indian take-away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Burger or fish and chips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Supermarket ready meal. 3-4 bottles of lager</a:t>
                      </a:r>
                    </a:p>
                  </a:txBody>
                  <a:tcPr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76803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Andrew – what did he do?</a:t>
            </a:r>
          </a:p>
        </p:txBody>
      </p:sp>
      <p:sp>
        <p:nvSpPr>
          <p:cNvPr id="3" name="Content Placeholder 2"/>
          <p:cNvSpPr>
            <a:spLocks noGrp="1"/>
          </p:cNvSpPr>
          <p:nvPr>
            <p:ph idx="1"/>
          </p:nvPr>
        </p:nvSpPr>
        <p:spPr/>
        <p:txBody>
          <a:bodyPr/>
          <a:lstStyle/>
          <a:p>
            <a:pPr>
              <a:buFontTx/>
              <a:buChar char="•"/>
            </a:pPr>
            <a:r>
              <a:rPr lang="en-GB" dirty="0">
                <a:latin typeface="Calibri" charset="0"/>
              </a:rPr>
              <a:t>Joined Weightwatchers on-line</a:t>
            </a:r>
          </a:p>
          <a:p>
            <a:pPr>
              <a:buFontTx/>
              <a:buChar char="•"/>
            </a:pPr>
            <a:r>
              <a:rPr lang="en-GB" dirty="0">
                <a:latin typeface="Calibri" charset="0"/>
              </a:rPr>
              <a:t>Found that he was still able to eat the foods he enjoyed and that were available from the canteen at work and he used low fat ready meals at home</a:t>
            </a:r>
          </a:p>
          <a:p>
            <a:pPr>
              <a:buFontTx/>
              <a:buChar char="•"/>
            </a:pPr>
            <a:r>
              <a:rPr lang="en-GB" dirty="0">
                <a:latin typeface="Calibri" charset="0"/>
              </a:rPr>
              <a:t>He joined the gym and began aerobic exercise twice weekly</a:t>
            </a:r>
          </a:p>
          <a:p>
            <a:endParaRPr lang="en-US" dirty="0"/>
          </a:p>
        </p:txBody>
      </p:sp>
    </p:spTree>
    <p:extLst>
      <p:ext uri="{BB962C8B-B14F-4D97-AF65-F5344CB8AC3E}">
        <p14:creationId xmlns:p14="http://schemas.microsoft.com/office/powerpoint/2010/main" val="755469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competencies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1098038"/>
              </p:ext>
            </p:extLst>
          </p:nvPr>
        </p:nvGraphicFramePr>
        <p:xfrm>
          <a:off x="457200" y="1247775"/>
          <a:ext cx="8229600" cy="944879"/>
        </p:xfrm>
        <a:graphic>
          <a:graphicData uri="http://schemas.openxmlformats.org/drawingml/2006/table">
            <a:tbl>
              <a:tblPr firstRow="1" bandRow="1">
                <a:tableStyleId>{2D5ABB26-0587-4C30-8999-92F81FD0307C}</a:tableStyleId>
              </a:tblPr>
              <a:tblGrid>
                <a:gridCol w="1712383">
                  <a:extLst>
                    <a:ext uri="{9D8B030D-6E8A-4147-A177-3AD203B41FA5}">
                      <a16:colId xmlns:a16="http://schemas.microsoft.com/office/drawing/2014/main" val="20000"/>
                    </a:ext>
                  </a:extLst>
                </a:gridCol>
                <a:gridCol w="6517217">
                  <a:extLst>
                    <a:ext uri="{9D8B030D-6E8A-4147-A177-3AD203B41FA5}">
                      <a16:colId xmlns:a16="http://schemas.microsoft.com/office/drawing/2014/main" val="20001"/>
                    </a:ext>
                  </a:extLst>
                </a:gridCol>
              </a:tblGrid>
              <a:tr h="370840">
                <a:tc>
                  <a:txBody>
                    <a:bodyPr/>
                    <a:lstStyle/>
                    <a:p>
                      <a:r>
                        <a:rPr lang="en-US" sz="2800" dirty="0">
                          <a:solidFill>
                            <a:srgbClr val="000090"/>
                          </a:solidFill>
                        </a:rPr>
                        <a:t>Section 1.</a:t>
                      </a:r>
                    </a:p>
                  </a:txBody>
                  <a:tcPr/>
                </a:tc>
                <a:tc>
                  <a:txBody>
                    <a:bodyPr/>
                    <a:lstStyle/>
                    <a:p>
                      <a:r>
                        <a:rPr lang="en-US" sz="2800" dirty="0">
                          <a:solidFill>
                            <a:srgbClr val="000090"/>
                          </a:solidFill>
                        </a:rPr>
                        <a:t>Pathophysiology,</a:t>
                      </a:r>
                      <a:r>
                        <a:rPr lang="en-US" sz="2800" baseline="0" dirty="0">
                          <a:solidFill>
                            <a:srgbClr val="000090"/>
                          </a:solidFill>
                        </a:rPr>
                        <a:t> epidemiology and clinical guidelines</a:t>
                      </a:r>
                      <a:endParaRPr lang="en-US" sz="2800" dirty="0">
                        <a:solidFill>
                          <a:srgbClr val="000090"/>
                        </a:solidFill>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52814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Andrew</a:t>
            </a:r>
          </a:p>
        </p:txBody>
      </p:sp>
      <p:sp>
        <p:nvSpPr>
          <p:cNvPr id="6" name="Content Placeholder 5"/>
          <p:cNvSpPr>
            <a:spLocks noGrp="1"/>
          </p:cNvSpPr>
          <p:nvPr>
            <p:ph sz="half" idx="2"/>
          </p:nvPr>
        </p:nvSpPr>
        <p:spPr>
          <a:xfrm>
            <a:off x="3852937" y="1600200"/>
            <a:ext cx="4833863" cy="4525963"/>
          </a:xfrm>
        </p:spPr>
        <p:txBody>
          <a:bodyPr/>
          <a:lstStyle/>
          <a:p>
            <a:pPr>
              <a:buFontTx/>
              <a:buChar char="•"/>
            </a:pPr>
            <a:r>
              <a:rPr lang="en-GB" dirty="0">
                <a:latin typeface="Calibri" charset="0"/>
              </a:rPr>
              <a:t>Weight 85 kg</a:t>
            </a:r>
          </a:p>
          <a:p>
            <a:pPr>
              <a:buFontTx/>
              <a:buChar char="•"/>
            </a:pPr>
            <a:r>
              <a:rPr lang="en-GB" dirty="0">
                <a:latin typeface="Calibri" charset="0"/>
              </a:rPr>
              <a:t>BMI 27.6 kg/m</a:t>
            </a:r>
            <a:r>
              <a:rPr lang="en-GB" baseline="30000" dirty="0">
                <a:latin typeface="Calibri" charset="0"/>
              </a:rPr>
              <a:t>2</a:t>
            </a:r>
          </a:p>
          <a:p>
            <a:pPr>
              <a:buFontTx/>
              <a:buChar char="•"/>
            </a:pPr>
            <a:r>
              <a:rPr lang="en-GB" dirty="0">
                <a:latin typeface="Calibri" charset="0"/>
              </a:rPr>
              <a:t>HbA1c 49 </a:t>
            </a:r>
            <a:r>
              <a:rPr lang="en-GB" dirty="0" err="1">
                <a:latin typeface="Calibri" charset="0"/>
              </a:rPr>
              <a:t>mmol</a:t>
            </a:r>
            <a:r>
              <a:rPr lang="en-GB" dirty="0">
                <a:latin typeface="Calibri" charset="0"/>
              </a:rPr>
              <a:t>/</a:t>
            </a:r>
            <a:r>
              <a:rPr lang="en-GB" dirty="0" err="1">
                <a:latin typeface="Calibri" charset="0"/>
              </a:rPr>
              <a:t>mol</a:t>
            </a:r>
            <a:r>
              <a:rPr lang="en-GB" dirty="0">
                <a:latin typeface="Calibri" charset="0"/>
              </a:rPr>
              <a:t> (6.6%)</a:t>
            </a:r>
          </a:p>
          <a:p>
            <a:pPr>
              <a:buFontTx/>
              <a:buChar char="•"/>
            </a:pPr>
            <a:r>
              <a:rPr lang="en-GB" dirty="0">
                <a:latin typeface="Calibri" charset="0"/>
              </a:rPr>
              <a:t>Stopped Metformin (now diet alone)</a:t>
            </a:r>
          </a:p>
          <a:p>
            <a:pPr>
              <a:buFontTx/>
              <a:buChar char="•"/>
            </a:pPr>
            <a:r>
              <a:rPr lang="en-GB" dirty="0">
                <a:latin typeface="Calibri" charset="0"/>
              </a:rPr>
              <a:t>Continued with stain therapy</a:t>
            </a:r>
          </a:p>
          <a:p>
            <a:pPr>
              <a:buFontTx/>
              <a:buChar char="•"/>
            </a:pPr>
            <a:r>
              <a:rPr lang="en-GB" dirty="0">
                <a:latin typeface="Calibri" charset="0"/>
              </a:rPr>
              <a:t>Blood pressure 135/78</a:t>
            </a:r>
          </a:p>
        </p:txBody>
      </p:sp>
      <p:pic>
        <p:nvPicPr>
          <p:cNvPr id="8" name="Content Placeholder 5" descr="Morbid Obesity Surgery - Before and After">
            <a:hlinkClick r:id="rId2"/>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50582" r="7151"/>
          <a:stretch/>
        </p:blipFill>
        <p:spPr bwMode="auto">
          <a:xfrm>
            <a:off x="774891" y="1600200"/>
            <a:ext cx="2260103" cy="4525963"/>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96241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Andrew – before and after</a:t>
            </a:r>
          </a:p>
        </p:txBody>
      </p:sp>
      <p:pic>
        <p:nvPicPr>
          <p:cNvPr id="7" name="Content Placeholder 5" descr="Morbid Obesity Surgery - Before and After">
            <a:hlinkClick r:id="rId2"/>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294" r="54428"/>
          <a:stretch/>
        </p:blipFill>
        <p:spPr bwMode="auto">
          <a:xfrm>
            <a:off x="1474448" y="1600200"/>
            <a:ext cx="2367727" cy="4525963"/>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8" name="Content Placeholder 5" descr="Morbid Obesity Surgery - Before and After">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695" r="1197"/>
          <a:stretch/>
        </p:blipFill>
        <p:spPr bwMode="auto">
          <a:xfrm>
            <a:off x="5284337" y="1600200"/>
            <a:ext cx="2626025" cy="4525963"/>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761549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3 - Rob</a:t>
            </a:r>
          </a:p>
        </p:txBody>
      </p:sp>
      <p:sp>
        <p:nvSpPr>
          <p:cNvPr id="5" name="Content Placeholder 4"/>
          <p:cNvSpPr>
            <a:spLocks noGrp="1"/>
          </p:cNvSpPr>
          <p:nvPr>
            <p:ph sz="half" idx="2"/>
          </p:nvPr>
        </p:nvSpPr>
        <p:spPr>
          <a:xfrm>
            <a:off x="3745314" y="1600200"/>
            <a:ext cx="4941486" cy="4525963"/>
          </a:xfrm>
        </p:spPr>
        <p:txBody>
          <a:bodyPr>
            <a:normAutofit/>
          </a:bodyPr>
          <a:lstStyle/>
          <a:p>
            <a:r>
              <a:rPr lang="en-GB" dirty="0">
                <a:latin typeface="Calibri" charset="0"/>
              </a:rPr>
              <a:t>Weight 103 kg</a:t>
            </a:r>
          </a:p>
          <a:p>
            <a:r>
              <a:rPr lang="en-GB" dirty="0">
                <a:latin typeface="Calibri" charset="0"/>
              </a:rPr>
              <a:t>BMI 32.3 kg/m</a:t>
            </a:r>
            <a:r>
              <a:rPr lang="en-GB" baseline="30000" dirty="0">
                <a:latin typeface="Calibri" charset="0"/>
              </a:rPr>
              <a:t>2</a:t>
            </a:r>
          </a:p>
          <a:p>
            <a:r>
              <a:rPr lang="en-GB" dirty="0">
                <a:latin typeface="Calibri" charset="0"/>
              </a:rPr>
              <a:t>Type 1 diabetes</a:t>
            </a:r>
          </a:p>
          <a:p>
            <a:r>
              <a:rPr lang="en-GB" dirty="0">
                <a:latin typeface="Calibri" charset="0"/>
              </a:rPr>
              <a:t>Insulin regimen: 32 units </a:t>
            </a:r>
            <a:r>
              <a:rPr lang="en-GB" dirty="0" err="1">
                <a:latin typeface="Calibri" charset="0"/>
              </a:rPr>
              <a:t>Glargine</a:t>
            </a:r>
            <a:r>
              <a:rPr lang="en-GB" dirty="0">
                <a:latin typeface="Calibri" charset="0"/>
              </a:rPr>
              <a:t>, 12-16 units </a:t>
            </a:r>
            <a:r>
              <a:rPr lang="en-GB" dirty="0" err="1">
                <a:latin typeface="Calibri" charset="0"/>
              </a:rPr>
              <a:t>Novorapid</a:t>
            </a:r>
            <a:r>
              <a:rPr lang="en-GB" dirty="0">
                <a:latin typeface="Calibri" charset="0"/>
              </a:rPr>
              <a:t> </a:t>
            </a:r>
            <a:r>
              <a:rPr lang="en-GB" dirty="0" err="1">
                <a:latin typeface="Calibri" charset="0"/>
              </a:rPr>
              <a:t>tds</a:t>
            </a:r>
            <a:endParaRPr lang="en-GB" dirty="0">
              <a:latin typeface="Calibri" charset="0"/>
            </a:endParaRPr>
          </a:p>
          <a:p>
            <a:r>
              <a:rPr lang="en-GB" dirty="0">
                <a:latin typeface="Calibri" charset="0"/>
              </a:rPr>
              <a:t>HbA1c 55 </a:t>
            </a:r>
            <a:r>
              <a:rPr lang="en-GB" dirty="0" err="1">
                <a:latin typeface="Calibri" charset="0"/>
              </a:rPr>
              <a:t>mmol</a:t>
            </a:r>
            <a:r>
              <a:rPr lang="en-GB" dirty="0">
                <a:latin typeface="Calibri" charset="0"/>
              </a:rPr>
              <a:t>/</a:t>
            </a:r>
            <a:r>
              <a:rPr lang="en-GB" dirty="0" err="1">
                <a:latin typeface="Calibri" charset="0"/>
              </a:rPr>
              <a:t>mol</a:t>
            </a:r>
            <a:r>
              <a:rPr lang="en-GB" dirty="0">
                <a:latin typeface="Calibri" charset="0"/>
              </a:rPr>
              <a:t> (7.2%)</a:t>
            </a:r>
          </a:p>
          <a:p>
            <a:r>
              <a:rPr lang="en-GB" dirty="0">
                <a:latin typeface="Calibri" charset="0"/>
              </a:rPr>
              <a:t>Normal blood pressure and lipid levels</a:t>
            </a:r>
          </a:p>
          <a:p>
            <a:endParaRPr lang="en-US" dirty="0"/>
          </a:p>
        </p:txBody>
      </p:sp>
      <p:pic>
        <p:nvPicPr>
          <p:cNvPr id="6" name="Picture 9" descr="before"/>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6" r="-127"/>
          <a:stretch/>
        </p:blipFill>
        <p:spPr>
          <a:xfrm>
            <a:off x="548881" y="1600200"/>
            <a:ext cx="2615263" cy="4525963"/>
          </a:xfrm>
          <a:ln w="25400">
            <a:solidFill>
              <a:schemeClr val="tx1"/>
            </a:solidFill>
          </a:ln>
        </p:spPr>
      </p:pic>
    </p:spTree>
    <p:extLst>
      <p:ext uri="{BB962C8B-B14F-4D97-AF65-F5344CB8AC3E}">
        <p14:creationId xmlns:p14="http://schemas.microsoft.com/office/powerpoint/2010/main" val="28286968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 – dietary intake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9857025"/>
              </p:ext>
            </p:extLst>
          </p:nvPr>
        </p:nvGraphicFramePr>
        <p:xfrm>
          <a:off x="457200" y="1247775"/>
          <a:ext cx="8229600" cy="4907364"/>
        </p:xfrm>
        <a:graphic>
          <a:graphicData uri="http://schemas.openxmlformats.org/drawingml/2006/table">
            <a:tbl>
              <a:tblPr firstRow="1" bandRow="1">
                <a:tableStyleId>{3B4B98B0-60AC-42C2-AFA5-B58CD77FA1E5}</a:tableStyleId>
              </a:tblPr>
              <a:tblGrid>
                <a:gridCol w="1899765">
                  <a:extLst>
                    <a:ext uri="{9D8B030D-6E8A-4147-A177-3AD203B41FA5}">
                      <a16:colId xmlns:a16="http://schemas.microsoft.com/office/drawing/2014/main" val="20000"/>
                    </a:ext>
                  </a:extLst>
                </a:gridCol>
                <a:gridCol w="6329835">
                  <a:extLst>
                    <a:ext uri="{9D8B030D-6E8A-4147-A177-3AD203B41FA5}">
                      <a16:colId xmlns:a16="http://schemas.microsoft.com/office/drawing/2014/main" val="20001"/>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pitchFamily="34" charset="0"/>
                          <a:cs typeface="Calibri" pitchFamily="34" charset="0"/>
                        </a:rPr>
                        <a:t>Breakfast</a:t>
                      </a:r>
                    </a:p>
                  </a:txBody>
                  <a:tcPr marT="45727" marB="4572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pitchFamily="34" charset="0"/>
                          <a:cs typeface="Calibri" pitchFamily="34" charset="0"/>
                        </a:rPr>
                        <a:t>Fruit juice, bran flakes with banana and milk, wholemeal toast, </a:t>
                      </a:r>
                      <a:r>
                        <a:rPr kumimoji="0" lang="en-GB" sz="2200" b="0" i="0" u="none" strike="noStrike" cap="none" normalizeH="0" baseline="0" dirty="0" err="1">
                          <a:ln>
                            <a:noFill/>
                          </a:ln>
                          <a:solidFill>
                            <a:srgbClr val="000090"/>
                          </a:solidFill>
                          <a:effectLst/>
                          <a:latin typeface="Calibri" pitchFamily="34" charset="0"/>
                          <a:cs typeface="Calibri" pitchFamily="34" charset="0"/>
                        </a:rPr>
                        <a:t>Olivio</a:t>
                      </a:r>
                      <a:r>
                        <a:rPr kumimoji="0" lang="en-GB" sz="2200" b="0" i="0" u="none" strike="noStrike" cap="none" normalizeH="0" baseline="0" dirty="0">
                          <a:ln>
                            <a:noFill/>
                          </a:ln>
                          <a:solidFill>
                            <a:srgbClr val="000090"/>
                          </a:solidFill>
                          <a:effectLst/>
                          <a:latin typeface="Calibri" pitchFamily="34" charset="0"/>
                          <a:cs typeface="Calibri" pitchFamily="34" charset="0"/>
                        </a:rPr>
                        <a:t> &amp; low sugar marmalade, tea</a:t>
                      </a:r>
                    </a:p>
                  </a:txBody>
                  <a:tcPr marT="45727" marB="45727"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pitchFamily="34" charset="0"/>
                          <a:cs typeface="Calibri" pitchFamily="34" charset="0"/>
                        </a:rPr>
                        <a:t>Mid-morning</a:t>
                      </a:r>
                    </a:p>
                  </a:txBody>
                  <a:tcPr marT="45727" marB="45727" horzOverflow="overflow">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pitchFamily="34" charset="0"/>
                          <a:cs typeface="Calibri" pitchFamily="34" charset="0"/>
                        </a:rPr>
                        <a:t>Apple or 2 Rich Tea biscuits</a:t>
                      </a:r>
                    </a:p>
                  </a:txBody>
                  <a:tcPr marT="45727" marB="45727" horzOverflow="overflow">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pitchFamily="34" charset="0"/>
                          <a:cs typeface="Calibri" pitchFamily="34" charset="0"/>
                        </a:rPr>
                        <a:t>Lunch</a:t>
                      </a:r>
                    </a:p>
                  </a:txBody>
                  <a:tcPr marT="45727" marB="45727"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pitchFamily="34" charset="0"/>
                          <a:cs typeface="Calibri" pitchFamily="34" charset="0"/>
                        </a:rPr>
                        <a:t>Sandwiches with 4 slices bread and tuna, ham or chicken salad, low fat crisps, diet yogurt, cereal bar, fresh fruit</a:t>
                      </a:r>
                    </a:p>
                  </a:txBody>
                  <a:tcPr marT="45727" marB="45727"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pitchFamily="34" charset="0"/>
                          <a:cs typeface="Calibri" pitchFamily="34" charset="0"/>
                        </a:rPr>
                        <a:t>Mid-afternoon</a:t>
                      </a:r>
                    </a:p>
                  </a:txBody>
                  <a:tcPr marT="45727" marB="45727"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pitchFamily="34" charset="0"/>
                          <a:cs typeface="Calibri" pitchFamily="34" charset="0"/>
                        </a:rPr>
                        <a:t>Scone or crumpet</a:t>
                      </a:r>
                    </a:p>
                  </a:txBody>
                  <a:tcPr marT="45727" marB="45727"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rgbClr val="000090"/>
                          </a:solidFill>
                          <a:effectLst/>
                          <a:latin typeface="Calibri" pitchFamily="34" charset="0"/>
                          <a:cs typeface="Calibri" pitchFamily="34" charset="0"/>
                        </a:rPr>
                        <a:t>Evening meal</a:t>
                      </a:r>
                    </a:p>
                  </a:txBody>
                  <a:tcPr marT="45727" marB="45727"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pitchFamily="34" charset="0"/>
                          <a:cs typeface="Calibri" pitchFamily="34" charset="0"/>
                        </a:rPr>
                        <a:t>Pasta and </a:t>
                      </a:r>
                      <a:r>
                        <a:rPr kumimoji="0" lang="en-GB" sz="2200" b="0" i="0" u="none" strike="noStrike" cap="none" normalizeH="0" baseline="0" dirty="0" err="1">
                          <a:ln>
                            <a:noFill/>
                          </a:ln>
                          <a:solidFill>
                            <a:srgbClr val="000090"/>
                          </a:solidFill>
                          <a:effectLst/>
                          <a:latin typeface="Calibri" pitchFamily="34" charset="0"/>
                          <a:cs typeface="Calibri" pitchFamily="34" charset="0"/>
                        </a:rPr>
                        <a:t>bolognese</a:t>
                      </a:r>
                      <a:r>
                        <a:rPr kumimoji="0" lang="en-GB" sz="2200" b="0" i="0" u="none" strike="noStrike" cap="none" normalizeH="0" baseline="0" dirty="0">
                          <a:ln>
                            <a:noFill/>
                          </a:ln>
                          <a:solidFill>
                            <a:srgbClr val="000090"/>
                          </a:solidFill>
                          <a:effectLst/>
                          <a:latin typeface="Calibri" pitchFamily="34" charset="0"/>
                          <a:cs typeface="Calibri" pitchFamily="34" charset="0"/>
                        </a:rPr>
                        <a:t> sauce/stir fried chicken and veg with noodles/grilled fish and salad and pots/curry and rice/chilli con carne and rice and salad. Sugar-free jelly, fruit canned in juice, low fat ice-cream</a:t>
                      </a:r>
                    </a:p>
                  </a:txBody>
                  <a:tcPr marT="45727" marB="45727"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rgbClr val="000090"/>
                          </a:solidFill>
                          <a:effectLst/>
                          <a:latin typeface="Calibri" pitchFamily="34" charset="0"/>
                          <a:cs typeface="Calibri" pitchFamily="34" charset="0"/>
                        </a:rPr>
                        <a:t>During evening</a:t>
                      </a:r>
                    </a:p>
                  </a:txBody>
                  <a:tcPr marT="45727" marB="45727" horzOverflow="overflow">
                    <a:lnT w="12700" cap="flat" cmpd="sng" algn="ctr">
                      <a:solidFill>
                        <a:srgbClr val="4F81BD"/>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pitchFamily="34" charset="0"/>
                          <a:cs typeface="Calibri" pitchFamily="34" charset="0"/>
                        </a:rPr>
                        <a:t>Low fat crisps, go-ahead biscuits, toast, crumpets, scones and beer, lager or wine at weekends</a:t>
                      </a:r>
                    </a:p>
                  </a:txBody>
                  <a:tcPr marT="45727" marB="45727" horzOverflow="overflow">
                    <a:lnT w="12700" cap="flat" cmpd="sng" algn="ctr">
                      <a:solidFill>
                        <a:srgbClr val="4F81BD"/>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801249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 – what did he do?</a:t>
            </a:r>
          </a:p>
        </p:txBody>
      </p:sp>
      <p:sp>
        <p:nvSpPr>
          <p:cNvPr id="3" name="Content Placeholder 2"/>
          <p:cNvSpPr>
            <a:spLocks noGrp="1"/>
          </p:cNvSpPr>
          <p:nvPr>
            <p:ph idx="1"/>
          </p:nvPr>
        </p:nvSpPr>
        <p:spPr/>
        <p:txBody>
          <a:bodyPr/>
          <a:lstStyle/>
          <a:p>
            <a:pPr>
              <a:buFontTx/>
              <a:buChar char="•"/>
            </a:pPr>
            <a:r>
              <a:rPr lang="en-GB" dirty="0">
                <a:latin typeface="Calibri" charset="0"/>
              </a:rPr>
              <a:t>Completed the Insight course facilitating carbohydrate counting and insulin adjustment</a:t>
            </a:r>
          </a:p>
          <a:p>
            <a:pPr>
              <a:buFontTx/>
              <a:buChar char="•"/>
            </a:pPr>
            <a:r>
              <a:rPr lang="en-GB" dirty="0">
                <a:latin typeface="Calibri" charset="0"/>
              </a:rPr>
              <a:t>Cut out all snacks between meals</a:t>
            </a:r>
          </a:p>
          <a:p>
            <a:pPr>
              <a:buFontTx/>
              <a:buChar char="•"/>
            </a:pPr>
            <a:r>
              <a:rPr lang="en-GB" dirty="0">
                <a:latin typeface="Calibri" charset="0"/>
              </a:rPr>
              <a:t>Reduced portion sizes at meal times by approximately 25-30%</a:t>
            </a:r>
          </a:p>
          <a:p>
            <a:pPr>
              <a:buFontTx/>
              <a:buChar char="•"/>
            </a:pPr>
            <a:r>
              <a:rPr lang="en-GB" dirty="0">
                <a:latin typeface="Calibri" charset="0"/>
              </a:rPr>
              <a:t>Started football training</a:t>
            </a:r>
            <a:endParaRPr lang="en-US" dirty="0">
              <a:latin typeface="Calibri" charset="0"/>
            </a:endParaRPr>
          </a:p>
          <a:p>
            <a:endParaRPr lang="en-US" dirty="0"/>
          </a:p>
        </p:txBody>
      </p:sp>
    </p:spTree>
    <p:extLst>
      <p:ext uri="{BB962C8B-B14F-4D97-AF65-F5344CB8AC3E}">
        <p14:creationId xmlns:p14="http://schemas.microsoft.com/office/powerpoint/2010/main" val="15627173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a:t>
            </a:r>
          </a:p>
        </p:txBody>
      </p:sp>
      <p:sp>
        <p:nvSpPr>
          <p:cNvPr id="4" name="Content Placeholder 3"/>
          <p:cNvSpPr>
            <a:spLocks noGrp="1"/>
          </p:cNvSpPr>
          <p:nvPr>
            <p:ph sz="half" idx="2"/>
          </p:nvPr>
        </p:nvSpPr>
        <p:spPr>
          <a:xfrm>
            <a:off x="3874462" y="1600200"/>
            <a:ext cx="4812338" cy="4525963"/>
          </a:xfrm>
        </p:spPr>
        <p:txBody>
          <a:bodyPr/>
          <a:lstStyle/>
          <a:p>
            <a:r>
              <a:rPr lang="en-GB" dirty="0">
                <a:latin typeface="Calibri" charset="0"/>
              </a:rPr>
              <a:t>Weight 90 kg</a:t>
            </a:r>
          </a:p>
          <a:p>
            <a:r>
              <a:rPr lang="en-GB" dirty="0">
                <a:latin typeface="Calibri" charset="0"/>
              </a:rPr>
              <a:t>BMI 26 kg/m</a:t>
            </a:r>
            <a:r>
              <a:rPr lang="en-GB" baseline="30000" dirty="0">
                <a:latin typeface="Calibri" charset="0"/>
              </a:rPr>
              <a:t>2</a:t>
            </a:r>
          </a:p>
          <a:p>
            <a:r>
              <a:rPr lang="en-GB" dirty="0">
                <a:latin typeface="Calibri" charset="0"/>
              </a:rPr>
              <a:t>Insulin regimen:</a:t>
            </a:r>
          </a:p>
          <a:p>
            <a:pPr lvl="1"/>
            <a:r>
              <a:rPr lang="en-GB" dirty="0" err="1">
                <a:solidFill>
                  <a:srgbClr val="000090"/>
                </a:solidFill>
                <a:latin typeface="Calibri" charset="0"/>
              </a:rPr>
              <a:t>Glargine</a:t>
            </a:r>
            <a:r>
              <a:rPr lang="en-GB" dirty="0">
                <a:solidFill>
                  <a:srgbClr val="000090"/>
                </a:solidFill>
                <a:latin typeface="Calibri" charset="0"/>
              </a:rPr>
              <a:t> 25 units od</a:t>
            </a:r>
          </a:p>
          <a:p>
            <a:pPr lvl="1"/>
            <a:r>
              <a:rPr lang="en-GB" dirty="0" err="1">
                <a:solidFill>
                  <a:srgbClr val="000090"/>
                </a:solidFill>
                <a:latin typeface="Calibri" charset="0"/>
              </a:rPr>
              <a:t>Novorapid</a:t>
            </a:r>
            <a:r>
              <a:rPr lang="en-GB" dirty="0">
                <a:solidFill>
                  <a:srgbClr val="000090"/>
                </a:solidFill>
                <a:latin typeface="Calibri" charset="0"/>
              </a:rPr>
              <a:t> I unit for every 10g CHO</a:t>
            </a:r>
          </a:p>
          <a:p>
            <a:r>
              <a:rPr lang="en-GB" dirty="0">
                <a:latin typeface="Calibri" charset="0"/>
              </a:rPr>
              <a:t>HbA1c 53 </a:t>
            </a:r>
            <a:r>
              <a:rPr lang="en-GB" dirty="0" err="1">
                <a:latin typeface="Calibri" charset="0"/>
              </a:rPr>
              <a:t>mmol</a:t>
            </a:r>
            <a:r>
              <a:rPr lang="en-GB" dirty="0">
                <a:latin typeface="Calibri" charset="0"/>
              </a:rPr>
              <a:t>/</a:t>
            </a:r>
            <a:r>
              <a:rPr lang="en-GB" dirty="0" err="1">
                <a:latin typeface="Calibri" charset="0"/>
              </a:rPr>
              <a:t>mol</a:t>
            </a:r>
            <a:r>
              <a:rPr lang="en-GB" dirty="0">
                <a:latin typeface="Calibri" charset="0"/>
              </a:rPr>
              <a:t> (7.1%)</a:t>
            </a:r>
          </a:p>
          <a:p>
            <a:endParaRPr lang="en-US" dirty="0"/>
          </a:p>
        </p:txBody>
      </p:sp>
      <p:pic>
        <p:nvPicPr>
          <p:cNvPr id="5" name="Picture 8" descr="afte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663" r="2340"/>
          <a:stretch/>
        </p:blipFill>
        <p:spPr>
          <a:xfrm>
            <a:off x="678031" y="1600200"/>
            <a:ext cx="2486114" cy="4525963"/>
          </a:xfrm>
          <a:ln w="25400">
            <a:solidFill>
              <a:schemeClr val="tx1"/>
            </a:solidFill>
          </a:ln>
        </p:spPr>
      </p:pic>
    </p:spTree>
    <p:extLst>
      <p:ext uri="{BB962C8B-B14F-4D97-AF65-F5344CB8AC3E}">
        <p14:creationId xmlns:p14="http://schemas.microsoft.com/office/powerpoint/2010/main" val="10487176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 – before and after</a:t>
            </a:r>
          </a:p>
        </p:txBody>
      </p:sp>
      <p:pic>
        <p:nvPicPr>
          <p:cNvPr id="5" name="Picture 9" descr="before"/>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6" r="283"/>
          <a:stretch/>
        </p:blipFill>
        <p:spPr>
          <a:xfrm>
            <a:off x="1173101" y="1600200"/>
            <a:ext cx="2604500" cy="4525963"/>
          </a:xfrm>
          <a:ln w="25400">
            <a:solidFill>
              <a:schemeClr val="tx1"/>
            </a:solidFill>
          </a:ln>
        </p:spPr>
      </p:pic>
      <p:pic>
        <p:nvPicPr>
          <p:cNvPr id="6" name="Picture 8" descr="afte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672" r="1686"/>
          <a:stretch/>
        </p:blipFill>
        <p:spPr>
          <a:xfrm>
            <a:off x="5402722" y="1600200"/>
            <a:ext cx="2529163" cy="4525963"/>
          </a:xfrm>
          <a:ln w="25400">
            <a:solidFill>
              <a:schemeClr val="tx1"/>
            </a:solidFill>
          </a:ln>
        </p:spPr>
      </p:pic>
    </p:spTree>
    <p:extLst>
      <p:ext uri="{BB962C8B-B14F-4D97-AF65-F5344CB8AC3E}">
        <p14:creationId xmlns:p14="http://schemas.microsoft.com/office/powerpoint/2010/main" val="23110643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4 -Sandra</a:t>
            </a:r>
          </a:p>
        </p:txBody>
      </p:sp>
      <p:sp>
        <p:nvSpPr>
          <p:cNvPr id="4" name="Content Placeholder 3"/>
          <p:cNvSpPr>
            <a:spLocks noGrp="1"/>
          </p:cNvSpPr>
          <p:nvPr>
            <p:ph sz="half" idx="2"/>
          </p:nvPr>
        </p:nvSpPr>
        <p:spPr>
          <a:xfrm>
            <a:off x="3734551" y="1600200"/>
            <a:ext cx="4952249" cy="4525963"/>
          </a:xfrm>
        </p:spPr>
        <p:txBody>
          <a:bodyPr/>
          <a:lstStyle/>
          <a:p>
            <a:pPr>
              <a:buFontTx/>
              <a:buChar char="•"/>
            </a:pPr>
            <a:r>
              <a:rPr lang="en-GB" dirty="0">
                <a:latin typeface="Calibri" charset="0"/>
              </a:rPr>
              <a:t>Weight 81 kg</a:t>
            </a:r>
          </a:p>
          <a:p>
            <a:pPr>
              <a:buFontTx/>
              <a:buChar char="•"/>
            </a:pPr>
            <a:r>
              <a:rPr lang="en-GB" dirty="0">
                <a:latin typeface="Calibri" charset="0"/>
              </a:rPr>
              <a:t>BMI 30.1 kg/m</a:t>
            </a:r>
            <a:r>
              <a:rPr lang="en-GB" baseline="30000" dirty="0">
                <a:latin typeface="Calibri" charset="0"/>
              </a:rPr>
              <a:t>2</a:t>
            </a:r>
          </a:p>
          <a:p>
            <a:pPr>
              <a:buFontTx/>
              <a:buChar char="•"/>
            </a:pPr>
            <a:r>
              <a:rPr lang="en-GB" dirty="0">
                <a:latin typeface="Calibri" charset="0"/>
              </a:rPr>
              <a:t>Newly diagnosed type 2 diabetes</a:t>
            </a:r>
          </a:p>
          <a:p>
            <a:pPr>
              <a:buFontTx/>
              <a:buChar char="•"/>
            </a:pPr>
            <a:r>
              <a:rPr lang="en-GB" dirty="0">
                <a:latin typeface="Calibri" charset="0"/>
              </a:rPr>
              <a:t>HbA1c 62 </a:t>
            </a:r>
            <a:r>
              <a:rPr lang="en-GB" dirty="0" err="1">
                <a:latin typeface="Calibri" charset="0"/>
              </a:rPr>
              <a:t>mmol</a:t>
            </a:r>
            <a:r>
              <a:rPr lang="en-GB" dirty="0">
                <a:latin typeface="Calibri" charset="0"/>
              </a:rPr>
              <a:t>/</a:t>
            </a:r>
            <a:r>
              <a:rPr lang="en-GB" dirty="0" err="1">
                <a:latin typeface="Calibri" charset="0"/>
              </a:rPr>
              <a:t>mol</a:t>
            </a:r>
            <a:r>
              <a:rPr lang="en-GB" dirty="0">
                <a:latin typeface="Calibri" charset="0"/>
              </a:rPr>
              <a:t> (7.8%)</a:t>
            </a:r>
          </a:p>
          <a:p>
            <a:pPr>
              <a:buFontTx/>
              <a:buChar char="•"/>
            </a:pPr>
            <a:r>
              <a:rPr lang="en-GB" dirty="0">
                <a:latin typeface="Calibri" charset="0"/>
              </a:rPr>
              <a:t>No medication</a:t>
            </a:r>
          </a:p>
          <a:p>
            <a:pPr>
              <a:buFontTx/>
              <a:buChar char="•"/>
            </a:pPr>
            <a:r>
              <a:rPr lang="en-GB" dirty="0">
                <a:latin typeface="Calibri" charset="0"/>
              </a:rPr>
              <a:t>Blood pressure and lipid levels within normal range</a:t>
            </a:r>
          </a:p>
          <a:p>
            <a:endParaRPr lang="en-US" dirty="0"/>
          </a:p>
        </p:txBody>
      </p:sp>
      <p:pic>
        <p:nvPicPr>
          <p:cNvPr id="5" name="Picture 6" descr="H  -  Feb 2004"/>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1994" r="52873"/>
          <a:stretch/>
        </p:blipFill>
        <p:spPr bwMode="auto">
          <a:xfrm>
            <a:off x="1043953" y="1600200"/>
            <a:ext cx="2120192" cy="4525963"/>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973701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Sandra – dietary intake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860376"/>
              </p:ext>
            </p:extLst>
          </p:nvPr>
        </p:nvGraphicFramePr>
        <p:xfrm>
          <a:off x="457200" y="1355395"/>
          <a:ext cx="8229600" cy="4590208"/>
        </p:xfrm>
        <a:graphic>
          <a:graphicData uri="http://schemas.openxmlformats.org/drawingml/2006/table">
            <a:tbl>
              <a:tblPr firstRow="1" bandRow="1">
                <a:tableStyleId>{3B4B98B0-60AC-42C2-AFA5-B58CD77FA1E5}</a:tableStyleId>
              </a:tblPr>
              <a:tblGrid>
                <a:gridCol w="1942814">
                  <a:extLst>
                    <a:ext uri="{9D8B030D-6E8A-4147-A177-3AD203B41FA5}">
                      <a16:colId xmlns:a16="http://schemas.microsoft.com/office/drawing/2014/main" val="20000"/>
                    </a:ext>
                  </a:extLst>
                </a:gridCol>
                <a:gridCol w="6286786">
                  <a:extLst>
                    <a:ext uri="{9D8B030D-6E8A-4147-A177-3AD203B41FA5}">
                      <a16:colId xmlns:a16="http://schemas.microsoft.com/office/drawing/2014/main" val="20001"/>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mj-lt"/>
                        </a:rPr>
                        <a:t>Breakfast</a:t>
                      </a:r>
                    </a:p>
                  </a:txBody>
                  <a:tcPr marT="45710" marB="4571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mj-lt"/>
                        </a:rPr>
                        <a:t>Fruit juice or grapefruit. Grilled bacon and tomatoes/scrambled eggs on toast/baked beans on toast/low fat sausages and mushrooms. Black coffee</a:t>
                      </a:r>
                    </a:p>
                  </a:txBody>
                  <a:tcPr marT="45710" marB="45710"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mj-lt"/>
                        </a:rPr>
                        <a:t>Mid-morning</a:t>
                      </a:r>
                    </a:p>
                  </a:txBody>
                  <a:tcPr marT="45710" marB="45710" horzOverflow="overflow">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mj-lt"/>
                        </a:rPr>
                        <a:t>Black coffee</a:t>
                      </a:r>
                    </a:p>
                  </a:txBody>
                  <a:tcPr marT="45710" marB="45710" horzOverflow="overflow">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mj-lt"/>
                        </a:rPr>
                        <a:t>Lunch</a:t>
                      </a:r>
                    </a:p>
                  </a:txBody>
                  <a:tcPr marT="45710" marB="45710"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mj-lt"/>
                        </a:rPr>
                        <a:t>Egg, chicken, tuna or cold meat salad with baked pot or crusty bread/home-made soup and bread/sandwiches with cold meat, tuna, salmon salad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mj-lt"/>
                        </a:rPr>
                        <a:t>Fruit or diet yogurt</a:t>
                      </a:r>
                    </a:p>
                  </a:txBody>
                  <a:tcPr marT="45710" marB="45710"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rgbClr val="000090"/>
                          </a:solidFill>
                          <a:effectLst/>
                          <a:latin typeface="+mj-lt"/>
                        </a:rPr>
                        <a:t>Evening meal</a:t>
                      </a:r>
                    </a:p>
                  </a:txBody>
                  <a:tcPr marT="45710" marB="45710" horzOverflow="overflow">
                    <a:lnT w="12700" cap="flat" cmpd="sng" algn="ctr">
                      <a:solidFill>
                        <a:srgbClr val="4F81BD"/>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mj-lt"/>
                        </a:rPr>
                        <a:t>2 glasses red or dry white wine, peanuts/crisps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mj-lt"/>
                        </a:rPr>
                        <a:t>Lean meat, chicken or fish with pots/pasta/rice and </a:t>
                      </a:r>
                      <a:r>
                        <a:rPr kumimoji="0" lang="en-GB" sz="2200" b="0" i="0" u="none" strike="noStrike" cap="none" normalizeH="0" baseline="0" dirty="0" err="1">
                          <a:ln>
                            <a:noFill/>
                          </a:ln>
                          <a:solidFill>
                            <a:srgbClr val="000090"/>
                          </a:solidFill>
                          <a:effectLst/>
                          <a:latin typeface="+mj-lt"/>
                        </a:rPr>
                        <a:t>veg</a:t>
                      </a:r>
                      <a:r>
                        <a:rPr kumimoji="0" lang="en-GB" sz="2200" b="0" i="0" u="none" strike="noStrike" cap="none" normalizeH="0" baseline="0" dirty="0">
                          <a:ln>
                            <a:noFill/>
                          </a:ln>
                          <a:solidFill>
                            <a:srgbClr val="000090"/>
                          </a:solidFill>
                          <a:effectLst/>
                          <a:latin typeface="+mj-lt"/>
                        </a:rPr>
                        <a:t> or salad. Sorbet/fruit pudding/mousse/gateau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mj-lt"/>
                        </a:rPr>
                        <a:t>3-course meal at weekends</a:t>
                      </a:r>
                    </a:p>
                  </a:txBody>
                  <a:tcPr marT="45710" marB="45710" horzOverflow="overflow">
                    <a:lnT w="12700" cap="flat" cmpd="sng" algn="ctr">
                      <a:solidFill>
                        <a:srgbClr val="4F81BD"/>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117268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Sandra – what did she do?</a:t>
            </a:r>
          </a:p>
        </p:txBody>
      </p:sp>
      <p:sp>
        <p:nvSpPr>
          <p:cNvPr id="3" name="Content Placeholder 2"/>
          <p:cNvSpPr>
            <a:spLocks noGrp="1"/>
          </p:cNvSpPr>
          <p:nvPr>
            <p:ph idx="1"/>
          </p:nvPr>
        </p:nvSpPr>
        <p:spPr/>
        <p:txBody>
          <a:bodyPr/>
          <a:lstStyle/>
          <a:p>
            <a:pPr>
              <a:buFontTx/>
              <a:buChar char="•"/>
            </a:pPr>
            <a:r>
              <a:rPr lang="en-GB" dirty="0">
                <a:latin typeface="Calibri" charset="0"/>
              </a:rPr>
              <a:t>Decided to adopt a low carbohydrate (&lt;50g/day) diet</a:t>
            </a:r>
          </a:p>
          <a:p>
            <a:pPr>
              <a:buFontTx/>
              <a:buChar char="•"/>
            </a:pPr>
            <a:r>
              <a:rPr lang="en-GB" dirty="0">
                <a:latin typeface="Calibri" charset="0"/>
              </a:rPr>
              <a:t>Avoided all foods containing sugar and starch, obtained carbohydrate from fruit, vegetables and milk products</a:t>
            </a:r>
          </a:p>
          <a:p>
            <a:pPr>
              <a:buFontTx/>
              <a:buChar char="•"/>
            </a:pPr>
            <a:r>
              <a:rPr lang="en-GB" dirty="0">
                <a:latin typeface="Calibri" charset="0"/>
              </a:rPr>
              <a:t>Was able to continue entertaining and eating the foods she enjoyed</a:t>
            </a:r>
          </a:p>
          <a:p>
            <a:endParaRPr lang="en-US" dirty="0"/>
          </a:p>
        </p:txBody>
      </p:sp>
    </p:spTree>
    <p:extLst>
      <p:ext uri="{BB962C8B-B14F-4D97-AF65-F5344CB8AC3E}">
        <p14:creationId xmlns:p14="http://schemas.microsoft.com/office/powerpoint/2010/main" val="3412615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6838"/>
            <a:ext cx="9144000" cy="925512"/>
          </a:xfrm>
        </p:spPr>
        <p:txBody>
          <a:bodyPr/>
          <a:lstStyle/>
          <a:p>
            <a:r>
              <a:rPr lang="en-US" dirty="0"/>
              <a:t>Physiology of normal glucose metabolism</a:t>
            </a:r>
          </a:p>
        </p:txBody>
      </p:sp>
      <p:sp>
        <p:nvSpPr>
          <p:cNvPr id="40" name="Title 1"/>
          <p:cNvSpPr txBox="1">
            <a:spLocks/>
          </p:cNvSpPr>
          <p:nvPr/>
        </p:nvSpPr>
        <p:spPr>
          <a:xfrm>
            <a:off x="457200" y="167920"/>
            <a:ext cx="8229600" cy="79254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dirty="0">
              <a:solidFill>
                <a:srgbClr val="000090"/>
              </a:solidFill>
            </a:endParaRPr>
          </a:p>
        </p:txBody>
      </p:sp>
      <p:sp>
        <p:nvSpPr>
          <p:cNvPr id="41" name="TextBox 40"/>
          <p:cNvSpPr txBox="1"/>
          <p:nvPr/>
        </p:nvSpPr>
        <p:spPr>
          <a:xfrm>
            <a:off x="2283999" y="4177094"/>
            <a:ext cx="3576031" cy="369332"/>
          </a:xfrm>
          <a:prstGeom prst="rect">
            <a:avLst/>
          </a:prstGeom>
          <a:noFill/>
        </p:spPr>
        <p:txBody>
          <a:bodyPr wrap="none" rtlCol="0">
            <a:spAutoFit/>
          </a:bodyPr>
          <a:lstStyle/>
          <a:p>
            <a:r>
              <a:rPr lang="en-US" b="1" dirty="0" err="1">
                <a:solidFill>
                  <a:srgbClr val="000090"/>
                </a:solidFill>
              </a:rPr>
              <a:t>Homeostatis</a:t>
            </a:r>
            <a:r>
              <a:rPr lang="en-US" b="1" dirty="0">
                <a:solidFill>
                  <a:srgbClr val="000090"/>
                </a:solidFill>
              </a:rPr>
              <a:t>: normal blood glucose</a:t>
            </a:r>
          </a:p>
        </p:txBody>
      </p:sp>
      <p:pic>
        <p:nvPicPr>
          <p:cNvPr id="42" name="Picture 41" descr="pancre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4455" y="5481135"/>
            <a:ext cx="1403859" cy="856012"/>
          </a:xfrm>
          <a:prstGeom prst="rect">
            <a:avLst/>
          </a:prstGeom>
        </p:spPr>
      </p:pic>
      <p:pic>
        <p:nvPicPr>
          <p:cNvPr id="43" name="Picture 42" descr="pancre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253" y="1601403"/>
            <a:ext cx="1438856" cy="877351"/>
          </a:xfrm>
          <a:prstGeom prst="rect">
            <a:avLst/>
          </a:prstGeom>
        </p:spPr>
      </p:pic>
      <p:pic>
        <p:nvPicPr>
          <p:cNvPr id="44" name="Picture 43" descr="liver.jpg"/>
          <p:cNvPicPr>
            <a:picLocks noChangeAspect="1"/>
          </p:cNvPicPr>
          <p:nvPr/>
        </p:nvPicPr>
        <p:blipFill rotWithShape="1">
          <a:blip r:embed="rId3">
            <a:extLst>
              <a:ext uri="{28A0092B-C50C-407E-A947-70E740481C1C}">
                <a14:useLocalDpi xmlns:a14="http://schemas.microsoft.com/office/drawing/2010/main" val="0"/>
              </a:ext>
            </a:extLst>
          </a:blip>
          <a:srcRect b="7607"/>
          <a:stretch/>
        </p:blipFill>
        <p:spPr>
          <a:xfrm>
            <a:off x="1122305" y="5057615"/>
            <a:ext cx="1556591" cy="1131217"/>
          </a:xfrm>
          <a:prstGeom prst="rect">
            <a:avLst/>
          </a:prstGeom>
        </p:spPr>
      </p:pic>
      <p:pic>
        <p:nvPicPr>
          <p:cNvPr id="45" name="Picture 44" descr="liver.jpg"/>
          <p:cNvPicPr>
            <a:picLocks noChangeAspect="1"/>
          </p:cNvPicPr>
          <p:nvPr/>
        </p:nvPicPr>
        <p:blipFill rotWithShape="1">
          <a:blip r:embed="rId3">
            <a:extLst>
              <a:ext uri="{28A0092B-C50C-407E-A947-70E740481C1C}">
                <a14:useLocalDpi xmlns:a14="http://schemas.microsoft.com/office/drawing/2010/main" val="0"/>
              </a:ext>
            </a:extLst>
          </a:blip>
          <a:srcRect b="7607"/>
          <a:stretch/>
        </p:blipFill>
        <p:spPr>
          <a:xfrm>
            <a:off x="5576779" y="2050487"/>
            <a:ext cx="1556591" cy="1131217"/>
          </a:xfrm>
          <a:prstGeom prst="rect">
            <a:avLst/>
          </a:prstGeom>
        </p:spPr>
      </p:pic>
      <p:pic>
        <p:nvPicPr>
          <p:cNvPr id="46" name="Picture 45" descr="adipose tissue.jpg"/>
          <p:cNvPicPr>
            <a:picLocks noChangeAspect="1"/>
          </p:cNvPicPr>
          <p:nvPr/>
        </p:nvPicPr>
        <p:blipFill rotWithShape="1">
          <a:blip r:embed="rId4">
            <a:extLst>
              <a:ext uri="{28A0092B-C50C-407E-A947-70E740481C1C}">
                <a14:useLocalDpi xmlns:a14="http://schemas.microsoft.com/office/drawing/2010/main" val="0"/>
              </a:ext>
            </a:extLst>
          </a:blip>
          <a:srcRect l="10397" t="28344" r="16490" b="28800"/>
          <a:stretch/>
        </p:blipFill>
        <p:spPr>
          <a:xfrm>
            <a:off x="5537239" y="3181704"/>
            <a:ext cx="1664971" cy="975923"/>
          </a:xfrm>
          <a:prstGeom prst="rect">
            <a:avLst/>
          </a:prstGeom>
        </p:spPr>
      </p:pic>
      <p:sp>
        <p:nvSpPr>
          <p:cNvPr id="48" name="TextBox 47"/>
          <p:cNvSpPr txBox="1"/>
          <p:nvPr/>
        </p:nvSpPr>
        <p:spPr>
          <a:xfrm>
            <a:off x="1346582" y="2541581"/>
            <a:ext cx="1724927" cy="338554"/>
          </a:xfrm>
          <a:prstGeom prst="rect">
            <a:avLst/>
          </a:prstGeom>
          <a:noFill/>
        </p:spPr>
        <p:txBody>
          <a:bodyPr wrap="square" rtlCol="0">
            <a:spAutoFit/>
          </a:bodyPr>
          <a:lstStyle/>
          <a:p>
            <a:pPr algn="ctr"/>
            <a:r>
              <a:rPr lang="en-US" sz="1600" dirty="0">
                <a:solidFill>
                  <a:srgbClr val="000090"/>
                </a:solidFill>
              </a:rPr>
              <a:t>&gt;8 </a:t>
            </a:r>
            <a:r>
              <a:rPr lang="en-US" sz="1600" dirty="0" err="1">
                <a:solidFill>
                  <a:srgbClr val="000090"/>
                </a:solidFill>
              </a:rPr>
              <a:t>mmol</a:t>
            </a:r>
            <a:r>
              <a:rPr lang="en-US" sz="1600" dirty="0">
                <a:solidFill>
                  <a:srgbClr val="000090"/>
                </a:solidFill>
              </a:rPr>
              <a:t>/l</a:t>
            </a:r>
          </a:p>
        </p:txBody>
      </p:sp>
      <p:sp>
        <p:nvSpPr>
          <p:cNvPr id="49" name="TextBox 48"/>
          <p:cNvSpPr txBox="1"/>
          <p:nvPr/>
        </p:nvSpPr>
        <p:spPr>
          <a:xfrm>
            <a:off x="166422" y="1737307"/>
            <a:ext cx="1152672" cy="830997"/>
          </a:xfrm>
          <a:prstGeom prst="rect">
            <a:avLst/>
          </a:prstGeom>
          <a:noFill/>
        </p:spPr>
        <p:txBody>
          <a:bodyPr wrap="square" rtlCol="0">
            <a:spAutoFit/>
          </a:bodyPr>
          <a:lstStyle/>
          <a:p>
            <a:r>
              <a:rPr lang="en-US" sz="1600" dirty="0">
                <a:solidFill>
                  <a:srgbClr val="000090"/>
                </a:solidFill>
              </a:rPr>
              <a:t>Pancreas releases insulin</a:t>
            </a:r>
          </a:p>
        </p:txBody>
      </p:sp>
      <p:sp>
        <p:nvSpPr>
          <p:cNvPr id="50" name="TextBox 49"/>
          <p:cNvSpPr txBox="1"/>
          <p:nvPr/>
        </p:nvSpPr>
        <p:spPr>
          <a:xfrm>
            <a:off x="3362909" y="1103514"/>
            <a:ext cx="969248" cy="369332"/>
          </a:xfrm>
          <a:prstGeom prst="rect">
            <a:avLst/>
          </a:prstGeom>
          <a:noFill/>
        </p:spPr>
        <p:txBody>
          <a:bodyPr wrap="none" rtlCol="0">
            <a:spAutoFit/>
          </a:bodyPr>
          <a:lstStyle/>
          <a:p>
            <a:r>
              <a:rPr lang="en-US" b="1" dirty="0">
                <a:solidFill>
                  <a:srgbClr val="FF0000"/>
                </a:solidFill>
              </a:rPr>
              <a:t>INSULIN</a:t>
            </a:r>
          </a:p>
        </p:txBody>
      </p:sp>
      <p:cxnSp>
        <p:nvCxnSpPr>
          <p:cNvPr id="51" name="Straight Arrow Connector 50"/>
          <p:cNvCxnSpPr/>
          <p:nvPr/>
        </p:nvCxnSpPr>
        <p:spPr>
          <a:xfrm flipH="1" flipV="1">
            <a:off x="1929433" y="2178181"/>
            <a:ext cx="245477" cy="390123"/>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339492" y="2884869"/>
            <a:ext cx="233187" cy="405118"/>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1613653" y="1271248"/>
            <a:ext cx="0" cy="29125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609420" y="1288180"/>
            <a:ext cx="1590261" cy="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540805" y="1292413"/>
            <a:ext cx="832486" cy="291254"/>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572000" y="1294891"/>
            <a:ext cx="875677" cy="1348814"/>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4540805" y="1284502"/>
            <a:ext cx="832486" cy="2382938"/>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7161722" y="1311823"/>
            <a:ext cx="1046380" cy="830997"/>
          </a:xfrm>
          <a:prstGeom prst="rect">
            <a:avLst/>
          </a:prstGeom>
          <a:noFill/>
        </p:spPr>
        <p:txBody>
          <a:bodyPr wrap="none" rtlCol="0">
            <a:spAutoFit/>
          </a:bodyPr>
          <a:lstStyle/>
          <a:p>
            <a:r>
              <a:rPr lang="en-US" sz="1600" dirty="0">
                <a:solidFill>
                  <a:srgbClr val="000090"/>
                </a:solidFill>
              </a:rPr>
              <a:t>Cells use </a:t>
            </a:r>
          </a:p>
          <a:p>
            <a:r>
              <a:rPr lang="en-US" sz="1600" dirty="0">
                <a:solidFill>
                  <a:srgbClr val="000090"/>
                </a:solidFill>
              </a:rPr>
              <a:t>glucose </a:t>
            </a:r>
          </a:p>
          <a:p>
            <a:r>
              <a:rPr lang="en-US" sz="1600" dirty="0">
                <a:solidFill>
                  <a:srgbClr val="000090"/>
                </a:solidFill>
              </a:rPr>
              <a:t>for energy</a:t>
            </a:r>
          </a:p>
        </p:txBody>
      </p:sp>
      <p:sp>
        <p:nvSpPr>
          <p:cNvPr id="59" name="TextBox 58"/>
          <p:cNvSpPr txBox="1"/>
          <p:nvPr/>
        </p:nvSpPr>
        <p:spPr>
          <a:xfrm>
            <a:off x="7161722" y="2353661"/>
            <a:ext cx="1351652" cy="830997"/>
          </a:xfrm>
          <a:prstGeom prst="rect">
            <a:avLst/>
          </a:prstGeom>
          <a:noFill/>
        </p:spPr>
        <p:txBody>
          <a:bodyPr wrap="none" rtlCol="0">
            <a:spAutoFit/>
          </a:bodyPr>
          <a:lstStyle/>
          <a:p>
            <a:r>
              <a:rPr lang="en-US" sz="1600" dirty="0">
                <a:solidFill>
                  <a:srgbClr val="000090"/>
                </a:solidFill>
              </a:rPr>
              <a:t>Liver converts </a:t>
            </a:r>
          </a:p>
          <a:p>
            <a:r>
              <a:rPr lang="en-US" sz="1600" dirty="0">
                <a:solidFill>
                  <a:srgbClr val="000090"/>
                </a:solidFill>
              </a:rPr>
              <a:t>glucose to</a:t>
            </a:r>
          </a:p>
          <a:p>
            <a:r>
              <a:rPr lang="en-US" sz="1600" dirty="0">
                <a:solidFill>
                  <a:srgbClr val="000090"/>
                </a:solidFill>
              </a:rPr>
              <a:t>glycogen</a:t>
            </a:r>
          </a:p>
        </p:txBody>
      </p:sp>
      <p:sp>
        <p:nvSpPr>
          <p:cNvPr id="60" name="TextBox 59"/>
          <p:cNvSpPr txBox="1"/>
          <p:nvPr/>
        </p:nvSpPr>
        <p:spPr>
          <a:xfrm>
            <a:off x="7161722" y="3344274"/>
            <a:ext cx="1398239" cy="584776"/>
          </a:xfrm>
          <a:prstGeom prst="rect">
            <a:avLst/>
          </a:prstGeom>
          <a:noFill/>
        </p:spPr>
        <p:txBody>
          <a:bodyPr wrap="none" rtlCol="0">
            <a:spAutoFit/>
          </a:bodyPr>
          <a:lstStyle/>
          <a:p>
            <a:r>
              <a:rPr lang="en-US" sz="1600" dirty="0">
                <a:solidFill>
                  <a:srgbClr val="000090"/>
                </a:solidFill>
              </a:rPr>
              <a:t>Excess glucose </a:t>
            </a:r>
          </a:p>
          <a:p>
            <a:r>
              <a:rPr lang="en-US" sz="1600" dirty="0">
                <a:solidFill>
                  <a:srgbClr val="000090"/>
                </a:solidFill>
              </a:rPr>
              <a:t>stored as fat</a:t>
            </a:r>
          </a:p>
        </p:txBody>
      </p:sp>
      <p:cxnSp>
        <p:nvCxnSpPr>
          <p:cNvPr id="61" name="Straight Connector 60"/>
          <p:cNvCxnSpPr/>
          <p:nvPr/>
        </p:nvCxnSpPr>
        <p:spPr>
          <a:xfrm>
            <a:off x="8620732" y="1746496"/>
            <a:ext cx="18453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8608033" y="2606915"/>
            <a:ext cx="18453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608033" y="3667440"/>
            <a:ext cx="18453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8792569" y="1729564"/>
            <a:ext cx="0" cy="2634371"/>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5889102" y="4829370"/>
            <a:ext cx="1202473" cy="338554"/>
          </a:xfrm>
          <a:prstGeom prst="rect">
            <a:avLst/>
          </a:prstGeom>
          <a:noFill/>
        </p:spPr>
        <p:txBody>
          <a:bodyPr wrap="none" rtlCol="0">
            <a:spAutoFit/>
          </a:bodyPr>
          <a:lstStyle/>
          <a:p>
            <a:r>
              <a:rPr lang="en-US" sz="1600" dirty="0">
                <a:solidFill>
                  <a:srgbClr val="000090"/>
                </a:solidFill>
              </a:rPr>
              <a:t>&lt;3.5 </a:t>
            </a:r>
            <a:r>
              <a:rPr lang="en-US" sz="1600" dirty="0" err="1">
                <a:solidFill>
                  <a:srgbClr val="000090"/>
                </a:solidFill>
              </a:rPr>
              <a:t>mmol</a:t>
            </a:r>
            <a:r>
              <a:rPr lang="en-US" sz="1600" dirty="0">
                <a:solidFill>
                  <a:srgbClr val="000090"/>
                </a:solidFill>
              </a:rPr>
              <a:t>/l</a:t>
            </a:r>
          </a:p>
        </p:txBody>
      </p:sp>
      <p:cxnSp>
        <p:nvCxnSpPr>
          <p:cNvPr id="67" name="Straight Connector 66"/>
          <p:cNvCxnSpPr/>
          <p:nvPr/>
        </p:nvCxnSpPr>
        <p:spPr>
          <a:xfrm>
            <a:off x="6202627" y="4581379"/>
            <a:ext cx="221572" cy="298596"/>
          </a:xfrm>
          <a:prstGeom prst="line">
            <a:avLst/>
          </a:prstGeom>
          <a:ln w="381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6616214" y="5185776"/>
            <a:ext cx="224130" cy="271389"/>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flipV="1">
            <a:off x="4920203" y="6075123"/>
            <a:ext cx="907196" cy="10672"/>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494370" y="5867155"/>
            <a:ext cx="1297350" cy="369332"/>
          </a:xfrm>
          <a:prstGeom prst="rect">
            <a:avLst/>
          </a:prstGeom>
          <a:noFill/>
        </p:spPr>
        <p:txBody>
          <a:bodyPr wrap="none" rtlCol="0">
            <a:spAutoFit/>
          </a:bodyPr>
          <a:lstStyle/>
          <a:p>
            <a:r>
              <a:rPr lang="en-US" b="1" dirty="0">
                <a:solidFill>
                  <a:srgbClr val="0000FF"/>
                </a:solidFill>
              </a:rPr>
              <a:t>GLUCAGON</a:t>
            </a:r>
          </a:p>
        </p:txBody>
      </p:sp>
      <p:cxnSp>
        <p:nvCxnSpPr>
          <p:cNvPr id="71" name="Straight Arrow Connector 70"/>
          <p:cNvCxnSpPr/>
          <p:nvPr/>
        </p:nvCxnSpPr>
        <p:spPr>
          <a:xfrm flipH="1" flipV="1">
            <a:off x="2572167" y="6051821"/>
            <a:ext cx="790742" cy="10672"/>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151906" y="5112240"/>
            <a:ext cx="868347" cy="830997"/>
          </a:xfrm>
          <a:prstGeom prst="rect">
            <a:avLst/>
          </a:prstGeom>
          <a:noFill/>
        </p:spPr>
        <p:txBody>
          <a:bodyPr wrap="none" rtlCol="0">
            <a:spAutoFit/>
          </a:bodyPr>
          <a:lstStyle/>
          <a:p>
            <a:r>
              <a:rPr lang="en-US" sz="1600" dirty="0">
                <a:solidFill>
                  <a:srgbClr val="000090"/>
                </a:solidFill>
              </a:rPr>
              <a:t>Liver </a:t>
            </a:r>
          </a:p>
          <a:p>
            <a:r>
              <a:rPr lang="en-US" sz="1600" dirty="0">
                <a:solidFill>
                  <a:srgbClr val="000090"/>
                </a:solidFill>
              </a:rPr>
              <a:t>releases </a:t>
            </a:r>
          </a:p>
          <a:p>
            <a:r>
              <a:rPr lang="en-US" sz="1600" dirty="0">
                <a:solidFill>
                  <a:srgbClr val="000090"/>
                </a:solidFill>
              </a:rPr>
              <a:t>glucose</a:t>
            </a:r>
          </a:p>
        </p:txBody>
      </p:sp>
      <p:cxnSp>
        <p:nvCxnSpPr>
          <p:cNvPr id="73" name="Straight Connector 72"/>
          <p:cNvCxnSpPr/>
          <p:nvPr/>
        </p:nvCxnSpPr>
        <p:spPr>
          <a:xfrm flipV="1">
            <a:off x="457200" y="4363935"/>
            <a:ext cx="0" cy="500388"/>
          </a:xfrm>
          <a:prstGeom prst="line">
            <a:avLst/>
          </a:prstGeom>
          <a:ln w="381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440268" y="4380867"/>
            <a:ext cx="1410556" cy="0"/>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7577701" y="5370099"/>
            <a:ext cx="935673" cy="830997"/>
          </a:xfrm>
          <a:prstGeom prst="rect">
            <a:avLst/>
          </a:prstGeom>
          <a:noFill/>
        </p:spPr>
        <p:txBody>
          <a:bodyPr wrap="none" rtlCol="0">
            <a:spAutoFit/>
          </a:bodyPr>
          <a:lstStyle/>
          <a:p>
            <a:r>
              <a:rPr lang="en-US" sz="1600" dirty="0">
                <a:solidFill>
                  <a:srgbClr val="000090"/>
                </a:solidFill>
              </a:rPr>
              <a:t>Pancreas</a:t>
            </a:r>
          </a:p>
          <a:p>
            <a:r>
              <a:rPr lang="en-US" sz="1600" dirty="0">
                <a:solidFill>
                  <a:srgbClr val="000090"/>
                </a:solidFill>
              </a:rPr>
              <a:t>releases</a:t>
            </a:r>
          </a:p>
          <a:p>
            <a:r>
              <a:rPr lang="en-US" sz="1600" dirty="0">
                <a:solidFill>
                  <a:srgbClr val="000090"/>
                </a:solidFill>
              </a:rPr>
              <a:t>glucagon</a:t>
            </a:r>
          </a:p>
        </p:txBody>
      </p:sp>
      <p:pic>
        <p:nvPicPr>
          <p:cNvPr id="76" name="Picture 75" descr="cell.jpg"/>
          <p:cNvPicPr>
            <a:picLocks noChangeAspect="1"/>
          </p:cNvPicPr>
          <p:nvPr/>
        </p:nvPicPr>
        <p:blipFill rotWithShape="1">
          <a:blip r:embed="rId5">
            <a:extLst>
              <a:ext uri="{28A0092B-C50C-407E-A947-70E740481C1C}">
                <a14:useLocalDpi xmlns:a14="http://schemas.microsoft.com/office/drawing/2010/main" val="0"/>
              </a:ext>
            </a:extLst>
          </a:blip>
          <a:srcRect l="16939" t="2959" r="18496" b="13463"/>
          <a:stretch/>
        </p:blipFill>
        <p:spPr>
          <a:xfrm rot="5400000">
            <a:off x="5910050" y="1069967"/>
            <a:ext cx="752634" cy="1082518"/>
          </a:xfrm>
          <a:prstGeom prst="rect">
            <a:avLst/>
          </a:prstGeom>
        </p:spPr>
      </p:pic>
      <p:pic>
        <p:nvPicPr>
          <p:cNvPr id="79" name="Picture 78" descr="cak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9664" y="3367576"/>
            <a:ext cx="911845" cy="885792"/>
          </a:xfrm>
          <a:prstGeom prst="rect">
            <a:avLst/>
          </a:prstGeom>
        </p:spPr>
      </p:pic>
      <p:sp>
        <p:nvSpPr>
          <p:cNvPr id="3" name="TextBox 2"/>
          <p:cNvSpPr txBox="1"/>
          <p:nvPr/>
        </p:nvSpPr>
        <p:spPr>
          <a:xfrm>
            <a:off x="5683402" y="4177094"/>
            <a:ext cx="1611026" cy="369332"/>
          </a:xfrm>
          <a:prstGeom prst="rect">
            <a:avLst/>
          </a:prstGeom>
          <a:noFill/>
        </p:spPr>
        <p:txBody>
          <a:bodyPr wrap="none" rtlCol="0">
            <a:spAutoFit/>
          </a:bodyPr>
          <a:lstStyle/>
          <a:p>
            <a:r>
              <a:rPr lang="en-US" b="1" dirty="0">
                <a:solidFill>
                  <a:srgbClr val="000090"/>
                </a:solidFill>
              </a:rPr>
              <a:t>3.5-7.8 </a:t>
            </a:r>
            <a:r>
              <a:rPr lang="en-US" b="1" dirty="0" err="1">
                <a:solidFill>
                  <a:srgbClr val="000090"/>
                </a:solidFill>
              </a:rPr>
              <a:t>mmol</a:t>
            </a:r>
            <a:r>
              <a:rPr lang="en-US" b="1" dirty="0">
                <a:solidFill>
                  <a:srgbClr val="000090"/>
                </a:solidFill>
              </a:rPr>
              <a:t>/l</a:t>
            </a:r>
          </a:p>
        </p:txBody>
      </p:sp>
      <p:cxnSp>
        <p:nvCxnSpPr>
          <p:cNvPr id="5" name="Straight Arrow Connector 4"/>
          <p:cNvCxnSpPr/>
          <p:nvPr/>
        </p:nvCxnSpPr>
        <p:spPr>
          <a:xfrm flipH="1">
            <a:off x="7748565" y="4381552"/>
            <a:ext cx="1065169" cy="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464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7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7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8" grpId="0"/>
      <p:bldP spid="59" grpId="0"/>
      <p:bldP spid="60" grpId="0"/>
      <p:bldP spid="66" grpId="0"/>
      <p:bldP spid="70" grpId="0"/>
      <p:bldP spid="72" grpId="0"/>
      <p:bldP spid="75" grpId="0"/>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Sandra</a:t>
            </a:r>
          </a:p>
        </p:txBody>
      </p:sp>
      <p:sp>
        <p:nvSpPr>
          <p:cNvPr id="4" name="Content Placeholder 3"/>
          <p:cNvSpPr>
            <a:spLocks noGrp="1"/>
          </p:cNvSpPr>
          <p:nvPr>
            <p:ph sz="half" idx="2"/>
          </p:nvPr>
        </p:nvSpPr>
        <p:spPr>
          <a:xfrm>
            <a:off x="3465491" y="1600200"/>
            <a:ext cx="5221309" cy="4525963"/>
          </a:xfrm>
        </p:spPr>
        <p:txBody>
          <a:bodyPr/>
          <a:lstStyle/>
          <a:p>
            <a:r>
              <a:rPr lang="en-GB" dirty="0">
                <a:latin typeface="Calibri" charset="0"/>
              </a:rPr>
              <a:t>Weight 71.7 kg</a:t>
            </a:r>
          </a:p>
          <a:p>
            <a:r>
              <a:rPr lang="en-GB" dirty="0">
                <a:latin typeface="Calibri" charset="0"/>
              </a:rPr>
              <a:t>BMI 26.6 kg/m</a:t>
            </a:r>
            <a:r>
              <a:rPr lang="en-GB" baseline="30000" dirty="0">
                <a:latin typeface="Calibri" charset="0"/>
              </a:rPr>
              <a:t>2</a:t>
            </a:r>
          </a:p>
          <a:p>
            <a:r>
              <a:rPr lang="en-GB" dirty="0">
                <a:latin typeface="Calibri" charset="0"/>
              </a:rPr>
              <a:t>HbA1c 52mmol/</a:t>
            </a:r>
            <a:r>
              <a:rPr lang="en-GB" dirty="0" err="1">
                <a:latin typeface="Calibri" charset="0"/>
              </a:rPr>
              <a:t>mol</a:t>
            </a:r>
            <a:r>
              <a:rPr lang="en-GB" dirty="0">
                <a:latin typeface="Calibri" charset="0"/>
              </a:rPr>
              <a:t> (6.9%)</a:t>
            </a:r>
          </a:p>
          <a:p>
            <a:r>
              <a:rPr lang="en-GB" dirty="0">
                <a:latin typeface="Calibri" charset="0"/>
              </a:rPr>
              <a:t>No change in blood pressure or lipid levels</a:t>
            </a:r>
          </a:p>
          <a:p>
            <a:endParaRPr lang="en-GB" dirty="0">
              <a:latin typeface="Calibri" charset="0"/>
            </a:endParaRPr>
          </a:p>
          <a:p>
            <a:endParaRPr lang="en-US" dirty="0"/>
          </a:p>
        </p:txBody>
      </p:sp>
      <p:pic>
        <p:nvPicPr>
          <p:cNvPr id="5" name="Picture 7" descr="Sandra 006"/>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5446" r="21475"/>
          <a:stretch/>
        </p:blipFill>
        <p:spPr>
          <a:xfrm>
            <a:off x="785655" y="1600200"/>
            <a:ext cx="2163242" cy="4525963"/>
          </a:xfrm>
          <a:ln w="25400">
            <a:solidFill>
              <a:schemeClr val="tx1"/>
            </a:solidFill>
          </a:ln>
        </p:spPr>
      </p:pic>
    </p:spTree>
    <p:extLst>
      <p:ext uri="{BB962C8B-B14F-4D97-AF65-F5344CB8AC3E}">
        <p14:creationId xmlns:p14="http://schemas.microsoft.com/office/powerpoint/2010/main" val="42762631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Sandra – before and after</a:t>
            </a:r>
          </a:p>
        </p:txBody>
      </p:sp>
      <p:pic>
        <p:nvPicPr>
          <p:cNvPr id="5" name="Picture 11" descr="H - July 2004"/>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5626" t="980" r="46297" b="247"/>
          <a:stretch/>
        </p:blipFill>
        <p:spPr bwMode="auto">
          <a:xfrm>
            <a:off x="1043952" y="1600200"/>
            <a:ext cx="2937286" cy="4525963"/>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12" descr="Sandra 003"/>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6285" t="3812" r="12562" b="1243"/>
          <a:stretch/>
        </p:blipFill>
        <p:spPr bwMode="auto">
          <a:xfrm>
            <a:off x="5305860" y="1600200"/>
            <a:ext cx="2873559" cy="4651787"/>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892421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5 - Karen</a:t>
            </a:r>
          </a:p>
        </p:txBody>
      </p:sp>
      <p:sp>
        <p:nvSpPr>
          <p:cNvPr id="4" name="Content Placeholder 3"/>
          <p:cNvSpPr>
            <a:spLocks noGrp="1"/>
          </p:cNvSpPr>
          <p:nvPr>
            <p:ph sz="half" idx="2"/>
          </p:nvPr>
        </p:nvSpPr>
        <p:spPr>
          <a:xfrm>
            <a:off x="3756076" y="1600200"/>
            <a:ext cx="4930724" cy="4525963"/>
          </a:xfrm>
        </p:spPr>
        <p:txBody>
          <a:bodyPr/>
          <a:lstStyle/>
          <a:p>
            <a:pPr>
              <a:lnSpc>
                <a:spcPct val="90000"/>
              </a:lnSpc>
            </a:pPr>
            <a:r>
              <a:rPr lang="en-GB" dirty="0">
                <a:latin typeface="Calibri" charset="0"/>
              </a:rPr>
              <a:t>Weight 76.3 kg</a:t>
            </a:r>
          </a:p>
          <a:p>
            <a:pPr>
              <a:lnSpc>
                <a:spcPct val="90000"/>
              </a:lnSpc>
            </a:pPr>
            <a:r>
              <a:rPr lang="en-GB" dirty="0">
                <a:latin typeface="Calibri" charset="0"/>
              </a:rPr>
              <a:t>BMI 28.2 kg/m</a:t>
            </a:r>
            <a:r>
              <a:rPr lang="en-GB" baseline="30000" dirty="0">
                <a:latin typeface="Calibri" charset="0"/>
              </a:rPr>
              <a:t>2</a:t>
            </a:r>
          </a:p>
          <a:p>
            <a:pPr>
              <a:lnSpc>
                <a:spcPct val="90000"/>
              </a:lnSpc>
            </a:pPr>
            <a:r>
              <a:rPr lang="en-GB" dirty="0">
                <a:latin typeface="Calibri" charset="0"/>
              </a:rPr>
              <a:t>Type 2 diabetes for 6 years</a:t>
            </a:r>
          </a:p>
          <a:p>
            <a:pPr>
              <a:lnSpc>
                <a:spcPct val="90000"/>
              </a:lnSpc>
            </a:pPr>
            <a:r>
              <a:rPr lang="en-GB" dirty="0">
                <a:latin typeface="Calibri" charset="0"/>
              </a:rPr>
              <a:t>Medication: </a:t>
            </a:r>
            <a:r>
              <a:rPr lang="en-GB" dirty="0" err="1">
                <a:latin typeface="Calibri" charset="0"/>
              </a:rPr>
              <a:t>Gliclazide</a:t>
            </a:r>
            <a:r>
              <a:rPr lang="en-GB" dirty="0">
                <a:latin typeface="Calibri" charset="0"/>
              </a:rPr>
              <a:t>, Metformin, </a:t>
            </a:r>
            <a:r>
              <a:rPr lang="en-GB" dirty="0" err="1">
                <a:latin typeface="Calibri" charset="0"/>
              </a:rPr>
              <a:t>Lisinopril</a:t>
            </a:r>
            <a:endParaRPr lang="en-GB" dirty="0">
              <a:latin typeface="Calibri" charset="0"/>
            </a:endParaRPr>
          </a:p>
          <a:p>
            <a:pPr>
              <a:lnSpc>
                <a:spcPct val="90000"/>
              </a:lnSpc>
            </a:pPr>
            <a:r>
              <a:rPr lang="en-GB" dirty="0">
                <a:latin typeface="Calibri" charset="0"/>
              </a:rPr>
              <a:t>HbA1c 77mmol/</a:t>
            </a:r>
            <a:r>
              <a:rPr lang="en-GB" dirty="0" err="1">
                <a:latin typeface="Calibri" charset="0"/>
              </a:rPr>
              <a:t>mol</a:t>
            </a:r>
            <a:r>
              <a:rPr lang="en-GB" dirty="0">
                <a:latin typeface="Calibri" charset="0"/>
              </a:rPr>
              <a:t> (9.2%)</a:t>
            </a:r>
            <a:endParaRPr lang="en-US" dirty="0"/>
          </a:p>
        </p:txBody>
      </p:sp>
      <p:pic>
        <p:nvPicPr>
          <p:cNvPr id="5" name="Picture 8" descr="weight loss success photos: lost 22 pounds in 10 weeks"/>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062" t="29558" r="57034" b="2199"/>
          <a:stretch/>
        </p:blipFill>
        <p:spPr bwMode="auto">
          <a:xfrm>
            <a:off x="1000902" y="1463614"/>
            <a:ext cx="2303153" cy="4662549"/>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509995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Karen – dietary intake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9089923"/>
              </p:ext>
            </p:extLst>
          </p:nvPr>
        </p:nvGraphicFramePr>
        <p:xfrm>
          <a:off x="457200" y="1419967"/>
          <a:ext cx="8229600" cy="3968496"/>
        </p:xfrm>
        <a:graphic>
          <a:graphicData uri="http://schemas.openxmlformats.org/drawingml/2006/table">
            <a:tbl>
              <a:tblPr firstRow="1" bandRow="1">
                <a:tableStyleId>{3B4B98B0-60AC-42C2-AFA5-B58CD77FA1E5}</a:tableStyleId>
              </a:tblPr>
              <a:tblGrid>
                <a:gridCol w="2104250">
                  <a:extLst>
                    <a:ext uri="{9D8B030D-6E8A-4147-A177-3AD203B41FA5}">
                      <a16:colId xmlns:a16="http://schemas.microsoft.com/office/drawing/2014/main" val="20000"/>
                    </a:ext>
                  </a:extLst>
                </a:gridCol>
                <a:gridCol w="6125350">
                  <a:extLst>
                    <a:ext uri="{9D8B030D-6E8A-4147-A177-3AD203B41FA5}">
                      <a16:colId xmlns:a16="http://schemas.microsoft.com/office/drawing/2014/main" val="20001"/>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Breakfast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Skips breakfast – doughnut or pastry mid-morning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Cooked breakfast at weekends</a:t>
                      </a:r>
                    </a:p>
                  </a:txBody>
                  <a:tcPr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rgbClr val="000090"/>
                          </a:solidFill>
                          <a:effectLst/>
                          <a:latin typeface="Calibri" charset="0"/>
                          <a:ea typeface="ＭＳ Ｐゴシック" charset="0"/>
                          <a:cs typeface="Arial" charset="0"/>
                        </a:rPr>
                        <a:t>Mid-morning</a:t>
                      </a:r>
                    </a:p>
                  </a:txBody>
                  <a:tcPr horzOverflow="overflow">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See above</a:t>
                      </a:r>
                    </a:p>
                  </a:txBody>
                  <a:tcPr horzOverflow="overflow">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rgbClr val="000090"/>
                          </a:solidFill>
                          <a:effectLst/>
                          <a:latin typeface="Calibri" charset="0"/>
                          <a:ea typeface="ＭＳ Ｐゴシック" charset="0"/>
                          <a:cs typeface="Arial" charset="0"/>
                        </a:rPr>
                        <a:t>Lunch</a:t>
                      </a:r>
                    </a:p>
                  </a:txBody>
                  <a:tcPr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Buffet – sandwiches, quiche, salad, deep fried samosas, cheese pastries, meringues, cake, fruit, </a:t>
                      </a:r>
                    </a:p>
                  </a:txBody>
                  <a:tcPr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Mid-afternoon</a:t>
                      </a:r>
                    </a:p>
                  </a:txBody>
                  <a:tcPr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Tea</a:t>
                      </a:r>
                    </a:p>
                  </a:txBody>
                  <a:tcPr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rgbClr val="000090"/>
                          </a:solidFill>
                          <a:effectLst/>
                          <a:latin typeface="Calibri" charset="0"/>
                          <a:ea typeface="ＭＳ Ｐゴシック" charset="0"/>
                          <a:cs typeface="Arial" charset="0"/>
                        </a:rPr>
                        <a:t>Evening meal</a:t>
                      </a:r>
                    </a:p>
                  </a:txBody>
                  <a:tcPr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Eats with children – pizza and salad, oven chips and </a:t>
                      </a:r>
                      <a:r>
                        <a:rPr kumimoji="0" lang="en-GB" sz="2200" b="0" i="0" u="none" strike="noStrike" cap="none" normalizeH="0" baseline="0" dirty="0" err="1">
                          <a:ln>
                            <a:noFill/>
                          </a:ln>
                          <a:solidFill>
                            <a:srgbClr val="000090"/>
                          </a:solidFill>
                          <a:effectLst/>
                          <a:latin typeface="Calibri" charset="0"/>
                          <a:ea typeface="ＭＳ Ｐゴシック" charset="0"/>
                          <a:cs typeface="Arial" charset="0"/>
                        </a:rPr>
                        <a:t>Quorn</a:t>
                      </a:r>
                      <a:r>
                        <a:rPr kumimoji="0" lang="en-GB" sz="2200" b="0" i="0" u="none" strike="noStrike" cap="none" normalizeH="0" baseline="0" dirty="0">
                          <a:ln>
                            <a:noFill/>
                          </a:ln>
                          <a:solidFill>
                            <a:srgbClr val="000090"/>
                          </a:solidFill>
                          <a:effectLst/>
                          <a:latin typeface="Calibri" charset="0"/>
                          <a:ea typeface="ＭＳ Ｐゴシック" charset="0"/>
                          <a:cs typeface="Arial" charset="0"/>
                        </a:rPr>
                        <a:t> sausages, cheese omelette, macaroni cheese, prepared vegetarian pies and pasties</a:t>
                      </a:r>
                    </a:p>
                  </a:txBody>
                  <a:tcPr horzOverflow="overflow">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rgbClr val="000090"/>
                          </a:solidFill>
                          <a:effectLst/>
                          <a:latin typeface="Calibri" charset="0"/>
                          <a:ea typeface="ＭＳ Ｐゴシック" charset="0"/>
                          <a:cs typeface="Arial" charset="0"/>
                        </a:rPr>
                        <a:t>During evening</a:t>
                      </a:r>
                    </a:p>
                  </a:txBody>
                  <a:tcPr horzOverflow="overflow">
                    <a:lnT w="12700" cap="flat" cmpd="sng" algn="ctr">
                      <a:solidFill>
                        <a:srgbClr val="4F81BD"/>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rgbClr val="000090"/>
                          </a:solidFill>
                          <a:effectLst/>
                          <a:latin typeface="Calibri" charset="0"/>
                          <a:ea typeface="ＭＳ Ｐゴシック" charset="0"/>
                          <a:cs typeface="Arial" charset="0"/>
                        </a:rPr>
                        <a:t>Mixed nuts and raisins, crisps, fruit</a:t>
                      </a:r>
                    </a:p>
                  </a:txBody>
                  <a:tcPr horzOverflow="overflow">
                    <a:lnT w="12700" cap="flat" cmpd="sng" algn="ctr">
                      <a:solidFill>
                        <a:srgbClr val="4F81BD"/>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573761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Karen – what did she do?</a:t>
            </a:r>
          </a:p>
        </p:txBody>
      </p:sp>
      <p:sp>
        <p:nvSpPr>
          <p:cNvPr id="3" name="Content Placeholder 2"/>
          <p:cNvSpPr>
            <a:spLocks noGrp="1"/>
          </p:cNvSpPr>
          <p:nvPr>
            <p:ph idx="1"/>
          </p:nvPr>
        </p:nvSpPr>
        <p:spPr/>
        <p:txBody>
          <a:bodyPr/>
          <a:lstStyle/>
          <a:p>
            <a:r>
              <a:rPr lang="en-GB" dirty="0">
                <a:latin typeface="Calibri" charset="0"/>
              </a:rPr>
              <a:t>Decided to try Slim-Fast</a:t>
            </a:r>
          </a:p>
          <a:p>
            <a:r>
              <a:rPr lang="en-GB" dirty="0">
                <a:latin typeface="Calibri" charset="0"/>
              </a:rPr>
              <a:t>Substituted breakfast with a milk-shake</a:t>
            </a:r>
          </a:p>
          <a:p>
            <a:r>
              <a:rPr lang="en-GB" dirty="0">
                <a:latin typeface="Calibri" charset="0"/>
              </a:rPr>
              <a:t>Substituted lunch with a soup or pasta dish</a:t>
            </a:r>
          </a:p>
          <a:p>
            <a:r>
              <a:rPr lang="en-GB" dirty="0">
                <a:latin typeface="Calibri" charset="0"/>
              </a:rPr>
              <a:t>Ate a low fat vegetarian evening meal</a:t>
            </a:r>
          </a:p>
          <a:p>
            <a:r>
              <a:rPr lang="en-GB" dirty="0">
                <a:latin typeface="Calibri" charset="0"/>
              </a:rPr>
              <a:t>Drank 2 glasses of dry white wine on Saturday and Sunday only</a:t>
            </a:r>
          </a:p>
          <a:p>
            <a:endParaRPr lang="en-US" dirty="0"/>
          </a:p>
        </p:txBody>
      </p:sp>
    </p:spTree>
    <p:extLst>
      <p:ext uri="{BB962C8B-B14F-4D97-AF65-F5344CB8AC3E}">
        <p14:creationId xmlns:p14="http://schemas.microsoft.com/office/powerpoint/2010/main" val="31801978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Karen</a:t>
            </a:r>
          </a:p>
        </p:txBody>
      </p:sp>
      <p:sp>
        <p:nvSpPr>
          <p:cNvPr id="4" name="Content Placeholder 3"/>
          <p:cNvSpPr>
            <a:spLocks noGrp="1"/>
          </p:cNvSpPr>
          <p:nvPr>
            <p:ph sz="half" idx="2"/>
          </p:nvPr>
        </p:nvSpPr>
        <p:spPr>
          <a:xfrm>
            <a:off x="3885225" y="1600200"/>
            <a:ext cx="4801575" cy="4525963"/>
          </a:xfrm>
        </p:spPr>
        <p:txBody>
          <a:bodyPr/>
          <a:lstStyle/>
          <a:p>
            <a:r>
              <a:rPr lang="en-GB" dirty="0">
                <a:latin typeface="Calibri" charset="0"/>
              </a:rPr>
              <a:t>Weight 67kg</a:t>
            </a:r>
          </a:p>
          <a:p>
            <a:r>
              <a:rPr lang="en-GB" dirty="0">
                <a:latin typeface="Calibri" charset="0"/>
              </a:rPr>
              <a:t>BMI 24.7 kg/m</a:t>
            </a:r>
            <a:r>
              <a:rPr lang="en-GB" baseline="30000" dirty="0">
                <a:latin typeface="Calibri" charset="0"/>
              </a:rPr>
              <a:t>2</a:t>
            </a:r>
          </a:p>
          <a:p>
            <a:r>
              <a:rPr lang="en-GB" dirty="0">
                <a:latin typeface="Calibri" charset="0"/>
              </a:rPr>
              <a:t>HbA1c 64mmol/</a:t>
            </a:r>
            <a:r>
              <a:rPr lang="en-GB" dirty="0" err="1">
                <a:latin typeface="Calibri" charset="0"/>
              </a:rPr>
              <a:t>mol</a:t>
            </a:r>
            <a:r>
              <a:rPr lang="en-GB" dirty="0">
                <a:latin typeface="Calibri" charset="0"/>
              </a:rPr>
              <a:t> (8.0%)</a:t>
            </a:r>
          </a:p>
          <a:p>
            <a:r>
              <a:rPr lang="en-GB" dirty="0">
                <a:latin typeface="Calibri" charset="0"/>
              </a:rPr>
              <a:t>No change in medication</a:t>
            </a:r>
          </a:p>
          <a:p>
            <a:endParaRPr lang="en-US" dirty="0"/>
          </a:p>
        </p:txBody>
      </p:sp>
      <p:pic>
        <p:nvPicPr>
          <p:cNvPr id="5" name="Picture 8" descr="weight loss success photos: lost 22 pounds in 10 weeks"/>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57166" t="28746" r="2328" b="2440"/>
          <a:stretch/>
        </p:blipFill>
        <p:spPr bwMode="auto">
          <a:xfrm>
            <a:off x="947093" y="1600200"/>
            <a:ext cx="2260102" cy="4523658"/>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636152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Karen – before and after</a:t>
            </a:r>
          </a:p>
        </p:txBody>
      </p:sp>
      <p:pic>
        <p:nvPicPr>
          <p:cNvPr id="5" name="Picture 8" descr="weight loss success photos: lost 22 pounds in 10 weeks"/>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720" t="28972" r="56424" b="2440"/>
          <a:stretch/>
        </p:blipFill>
        <p:spPr bwMode="auto">
          <a:xfrm>
            <a:off x="1651256" y="1591300"/>
            <a:ext cx="2352355" cy="4541523"/>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8" descr="weight loss success photos: lost 22 pounds in 10 weeks"/>
          <p:cNvPicPr>
            <a:picLocks noChangeAspect="1" noChangeArrowheads="1"/>
          </p:cNvPicPr>
          <p:nvPr/>
        </p:nvPicPr>
        <p:blipFill rotWithShape="1">
          <a:blip r:embed="rId2">
            <a:extLst>
              <a:ext uri="{28A0092B-C50C-407E-A947-70E740481C1C}">
                <a14:useLocalDpi xmlns:a14="http://schemas.microsoft.com/office/drawing/2010/main" val="0"/>
              </a:ext>
            </a:extLst>
          </a:blip>
          <a:srcRect l="56791" t="28972" r="2170" b="2440"/>
          <a:stretch/>
        </p:blipFill>
        <p:spPr bwMode="auto">
          <a:xfrm>
            <a:off x="5241285" y="1591300"/>
            <a:ext cx="2313915" cy="455619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490372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competencies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9124865"/>
              </p:ext>
            </p:extLst>
          </p:nvPr>
        </p:nvGraphicFramePr>
        <p:xfrm>
          <a:off x="457200" y="1247775"/>
          <a:ext cx="8229600" cy="944879"/>
        </p:xfrm>
        <a:graphic>
          <a:graphicData uri="http://schemas.openxmlformats.org/drawingml/2006/table">
            <a:tbl>
              <a:tblPr firstRow="1" bandRow="1">
                <a:tableStyleId>{2D5ABB26-0587-4C30-8999-92F81FD0307C}</a:tableStyleId>
              </a:tblPr>
              <a:tblGrid>
                <a:gridCol w="1867477">
                  <a:extLst>
                    <a:ext uri="{9D8B030D-6E8A-4147-A177-3AD203B41FA5}">
                      <a16:colId xmlns:a16="http://schemas.microsoft.com/office/drawing/2014/main" val="20000"/>
                    </a:ext>
                  </a:extLst>
                </a:gridCol>
                <a:gridCol w="6362123">
                  <a:extLst>
                    <a:ext uri="{9D8B030D-6E8A-4147-A177-3AD203B41FA5}">
                      <a16:colId xmlns:a16="http://schemas.microsoft.com/office/drawing/2014/main" val="20001"/>
                    </a:ext>
                  </a:extLst>
                </a:gridCol>
              </a:tblGrid>
              <a:tr h="370840">
                <a:tc>
                  <a:txBody>
                    <a:bodyPr/>
                    <a:lstStyle/>
                    <a:p>
                      <a:r>
                        <a:rPr lang="en-US" sz="2800" dirty="0">
                          <a:solidFill>
                            <a:srgbClr val="000090"/>
                          </a:solidFill>
                        </a:rPr>
                        <a:t>Section</a:t>
                      </a:r>
                      <a:r>
                        <a:rPr lang="en-US" sz="2800" baseline="0" dirty="0">
                          <a:solidFill>
                            <a:srgbClr val="000090"/>
                          </a:solidFill>
                        </a:rPr>
                        <a:t> 10.</a:t>
                      </a:r>
                      <a:endParaRPr lang="en-US" sz="2800" dirty="0">
                        <a:solidFill>
                          <a:srgbClr val="000090"/>
                        </a:solidFill>
                      </a:endParaRPr>
                    </a:p>
                  </a:txBody>
                  <a:tcPr/>
                </a:tc>
                <a:tc>
                  <a:txBody>
                    <a:bodyPr/>
                    <a:lstStyle/>
                    <a:p>
                      <a:r>
                        <a:rPr lang="en-US" sz="2800" dirty="0">
                          <a:solidFill>
                            <a:srgbClr val="000090"/>
                          </a:solidFill>
                        </a:rPr>
                        <a:t>Pre-conception, gestational diabetes and pregnancy</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082106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6838"/>
            <a:ext cx="9144000" cy="925512"/>
          </a:xfrm>
        </p:spPr>
        <p:txBody>
          <a:bodyPr/>
          <a:lstStyle/>
          <a:p>
            <a:r>
              <a:rPr lang="en-US" dirty="0"/>
              <a:t>Pregnancy and diabetes</a:t>
            </a:r>
          </a:p>
        </p:txBody>
      </p:sp>
      <p:sp>
        <p:nvSpPr>
          <p:cNvPr id="4" name="TextBox 3"/>
          <p:cNvSpPr txBox="1"/>
          <p:nvPr/>
        </p:nvSpPr>
        <p:spPr>
          <a:xfrm>
            <a:off x="2407514" y="1894089"/>
            <a:ext cx="4365987" cy="3508653"/>
          </a:xfrm>
          <a:prstGeom prst="rect">
            <a:avLst/>
          </a:prstGeom>
          <a:noFill/>
        </p:spPr>
        <p:txBody>
          <a:bodyPr wrap="none" rtlCol="0">
            <a:spAutoFit/>
          </a:bodyPr>
          <a:lstStyle/>
          <a:p>
            <a:pPr algn="ctr"/>
            <a:r>
              <a:rPr lang="en-US" sz="2800" dirty="0">
                <a:solidFill>
                  <a:srgbClr val="000090"/>
                </a:solidFill>
              </a:rPr>
              <a:t>Sophie Roberts</a:t>
            </a:r>
          </a:p>
          <a:p>
            <a:pPr algn="ctr"/>
            <a:r>
              <a:rPr lang="en-US" sz="2800" dirty="0">
                <a:solidFill>
                  <a:srgbClr val="000090"/>
                </a:solidFill>
              </a:rPr>
              <a:t>Diabetes Specialist Dietitian</a:t>
            </a:r>
          </a:p>
          <a:p>
            <a:pPr algn="ctr"/>
            <a:r>
              <a:rPr lang="en-US" sz="2800" dirty="0">
                <a:solidFill>
                  <a:srgbClr val="000090"/>
                </a:solidFill>
              </a:rPr>
              <a:t>OCDEM</a:t>
            </a:r>
          </a:p>
          <a:p>
            <a:pPr algn="ctr"/>
            <a:r>
              <a:rPr lang="en-US" sz="2800" dirty="0">
                <a:solidFill>
                  <a:srgbClr val="000090"/>
                </a:solidFill>
              </a:rPr>
              <a:t>Churchill Hospital</a:t>
            </a:r>
          </a:p>
          <a:p>
            <a:pPr algn="ctr"/>
            <a:r>
              <a:rPr lang="en-US" sz="2800" dirty="0">
                <a:solidFill>
                  <a:srgbClr val="000090"/>
                </a:solidFill>
              </a:rPr>
              <a:t>Oxford OX3 7LJ</a:t>
            </a:r>
          </a:p>
          <a:p>
            <a:pPr algn="ctr"/>
            <a:r>
              <a:rPr lang="en-US" sz="2800" i="1" dirty="0" err="1">
                <a:solidFill>
                  <a:srgbClr val="000090"/>
                </a:solidFill>
              </a:rPr>
              <a:t>Sophie.Roberts@ouh.nhs.uk</a:t>
            </a:r>
            <a:endParaRPr lang="en-US" sz="2800" i="1" dirty="0">
              <a:solidFill>
                <a:srgbClr val="000090"/>
              </a:solidFill>
            </a:endParaRPr>
          </a:p>
          <a:p>
            <a:endParaRPr lang="en-US" dirty="0"/>
          </a:p>
          <a:p>
            <a:endParaRPr lang="en-US" dirty="0"/>
          </a:p>
          <a:p>
            <a:endParaRPr lang="en-US" dirty="0"/>
          </a:p>
        </p:txBody>
      </p:sp>
    </p:spTree>
    <p:extLst>
      <p:ext uri="{BB962C8B-B14F-4D97-AF65-F5344CB8AC3E}">
        <p14:creationId xmlns:p14="http://schemas.microsoft.com/office/powerpoint/2010/main" val="8529730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Pre-conception</a:t>
            </a:r>
          </a:p>
        </p:txBody>
      </p:sp>
      <p:sp>
        <p:nvSpPr>
          <p:cNvPr id="3" name="Content Placeholder 2"/>
          <p:cNvSpPr>
            <a:spLocks noGrp="1"/>
          </p:cNvSpPr>
          <p:nvPr>
            <p:ph idx="1"/>
          </p:nvPr>
        </p:nvSpPr>
        <p:spPr/>
        <p:txBody>
          <a:bodyPr>
            <a:normAutofit lnSpcReduction="10000"/>
          </a:bodyPr>
          <a:lstStyle/>
          <a:p>
            <a:pPr marL="0" indent="0">
              <a:buNone/>
            </a:pPr>
            <a:r>
              <a:rPr lang="en-GB" dirty="0"/>
              <a:t>Mandy is 32 years old and has had Type 1 Diabetes for 11 years. You meet her on the ward where she has been admitted after an episode of diabetic ketoacidosis.  Her last A1c  test result was 66.1 </a:t>
            </a:r>
            <a:r>
              <a:rPr lang="en-GB" dirty="0" err="1"/>
              <a:t>mmol</a:t>
            </a:r>
            <a:r>
              <a:rPr lang="en-GB" dirty="0"/>
              <a:t>/</a:t>
            </a:r>
            <a:r>
              <a:rPr lang="en-GB" dirty="0" err="1"/>
              <a:t>mol</a:t>
            </a:r>
            <a:r>
              <a:rPr lang="en-GB" dirty="0"/>
              <a:t> (8.2 %).  She tells you that she is really frustrated that she has ended up in hospital as she is trying really hard to manage her diabetes herself, especially as her and her husband are trying for a baby. She is really keen to do things properly and has started taking </a:t>
            </a:r>
            <a:r>
              <a:rPr lang="en-GB" dirty="0" err="1"/>
              <a:t>pregnacare</a:t>
            </a:r>
            <a:r>
              <a:rPr lang="en-GB" dirty="0"/>
              <a:t> everyday.</a:t>
            </a:r>
          </a:p>
          <a:p>
            <a:pPr marL="0" indent="0">
              <a:buNone/>
            </a:pPr>
            <a:endParaRPr lang="en-GB" sz="1500" dirty="0"/>
          </a:p>
          <a:p>
            <a:pPr marL="0" indent="0">
              <a:buNone/>
            </a:pPr>
            <a:r>
              <a:rPr lang="en-GB" dirty="0"/>
              <a:t>What is it important for Mandy to think about pre-conception?</a:t>
            </a:r>
          </a:p>
          <a:p>
            <a:pPr marL="0" indent="0">
              <a:buNone/>
            </a:pPr>
            <a:endParaRPr lang="en-US" dirty="0"/>
          </a:p>
        </p:txBody>
      </p:sp>
    </p:spTree>
    <p:extLst>
      <p:ext uri="{BB962C8B-B14F-4D97-AF65-F5344CB8AC3E}">
        <p14:creationId xmlns:p14="http://schemas.microsoft.com/office/powerpoint/2010/main" val="89825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6838"/>
            <a:ext cx="9144000" cy="925512"/>
          </a:xfrm>
        </p:spPr>
        <p:txBody>
          <a:bodyPr/>
          <a:lstStyle/>
          <a:p>
            <a:r>
              <a:rPr lang="en-US" dirty="0"/>
              <a:t>Pathophysiology of type 1 diabetes</a:t>
            </a:r>
          </a:p>
        </p:txBody>
      </p:sp>
      <p:sp>
        <p:nvSpPr>
          <p:cNvPr id="40" name="Title 1"/>
          <p:cNvSpPr txBox="1">
            <a:spLocks/>
          </p:cNvSpPr>
          <p:nvPr/>
        </p:nvSpPr>
        <p:spPr>
          <a:xfrm>
            <a:off x="457200" y="167920"/>
            <a:ext cx="8229600" cy="79254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dirty="0">
              <a:solidFill>
                <a:srgbClr val="000090"/>
              </a:solidFill>
            </a:endParaRPr>
          </a:p>
        </p:txBody>
      </p:sp>
      <p:sp>
        <p:nvSpPr>
          <p:cNvPr id="41" name="TextBox 40"/>
          <p:cNvSpPr txBox="1"/>
          <p:nvPr/>
        </p:nvSpPr>
        <p:spPr>
          <a:xfrm>
            <a:off x="2283999" y="4177094"/>
            <a:ext cx="5054576" cy="369332"/>
          </a:xfrm>
          <a:prstGeom prst="rect">
            <a:avLst/>
          </a:prstGeom>
          <a:noFill/>
        </p:spPr>
        <p:txBody>
          <a:bodyPr wrap="none" rtlCol="0">
            <a:spAutoFit/>
          </a:bodyPr>
          <a:lstStyle/>
          <a:p>
            <a:r>
              <a:rPr lang="en-US" b="1" dirty="0" err="1">
                <a:solidFill>
                  <a:srgbClr val="000090"/>
                </a:solidFill>
              </a:rPr>
              <a:t>Homeostatis</a:t>
            </a:r>
            <a:r>
              <a:rPr lang="en-US" b="1" dirty="0">
                <a:solidFill>
                  <a:srgbClr val="000090"/>
                </a:solidFill>
              </a:rPr>
              <a:t>: normal blood glucose 3.5-7.8 </a:t>
            </a:r>
            <a:r>
              <a:rPr lang="en-US" b="1" dirty="0" err="1">
                <a:solidFill>
                  <a:srgbClr val="000090"/>
                </a:solidFill>
              </a:rPr>
              <a:t>mmol</a:t>
            </a:r>
            <a:r>
              <a:rPr lang="en-US" b="1" dirty="0">
                <a:solidFill>
                  <a:srgbClr val="000090"/>
                </a:solidFill>
              </a:rPr>
              <a:t>/l</a:t>
            </a:r>
          </a:p>
        </p:txBody>
      </p:sp>
      <p:pic>
        <p:nvPicPr>
          <p:cNvPr id="42" name="Picture 41" descr="pancre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4455" y="5481135"/>
            <a:ext cx="1403859" cy="856012"/>
          </a:xfrm>
          <a:prstGeom prst="rect">
            <a:avLst/>
          </a:prstGeom>
        </p:spPr>
      </p:pic>
      <p:pic>
        <p:nvPicPr>
          <p:cNvPr id="43" name="Picture 42" descr="pancre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62" y="1601403"/>
            <a:ext cx="1438856" cy="877351"/>
          </a:xfrm>
          <a:prstGeom prst="rect">
            <a:avLst/>
          </a:prstGeom>
        </p:spPr>
      </p:pic>
      <p:pic>
        <p:nvPicPr>
          <p:cNvPr id="44" name="Picture 43" descr="liver.jpg"/>
          <p:cNvPicPr>
            <a:picLocks noChangeAspect="1"/>
          </p:cNvPicPr>
          <p:nvPr/>
        </p:nvPicPr>
        <p:blipFill rotWithShape="1">
          <a:blip r:embed="rId3">
            <a:extLst>
              <a:ext uri="{28A0092B-C50C-407E-A947-70E740481C1C}">
                <a14:useLocalDpi xmlns:a14="http://schemas.microsoft.com/office/drawing/2010/main" val="0"/>
              </a:ext>
            </a:extLst>
          </a:blip>
          <a:srcRect b="7607"/>
          <a:stretch/>
        </p:blipFill>
        <p:spPr>
          <a:xfrm>
            <a:off x="1122305" y="5057615"/>
            <a:ext cx="1556591" cy="1131217"/>
          </a:xfrm>
          <a:prstGeom prst="rect">
            <a:avLst/>
          </a:prstGeom>
        </p:spPr>
      </p:pic>
      <p:pic>
        <p:nvPicPr>
          <p:cNvPr id="45" name="Picture 44" descr="liver.jpg"/>
          <p:cNvPicPr>
            <a:picLocks noChangeAspect="1"/>
          </p:cNvPicPr>
          <p:nvPr/>
        </p:nvPicPr>
        <p:blipFill rotWithShape="1">
          <a:blip r:embed="rId3">
            <a:extLst>
              <a:ext uri="{28A0092B-C50C-407E-A947-70E740481C1C}">
                <a14:useLocalDpi xmlns:a14="http://schemas.microsoft.com/office/drawing/2010/main" val="0"/>
              </a:ext>
            </a:extLst>
          </a:blip>
          <a:srcRect b="7607"/>
          <a:stretch/>
        </p:blipFill>
        <p:spPr>
          <a:xfrm>
            <a:off x="5577727" y="2050487"/>
            <a:ext cx="1556591" cy="1131217"/>
          </a:xfrm>
          <a:prstGeom prst="rect">
            <a:avLst/>
          </a:prstGeom>
        </p:spPr>
      </p:pic>
      <p:pic>
        <p:nvPicPr>
          <p:cNvPr id="46" name="Picture 45" descr="adipose tissue.jpg"/>
          <p:cNvPicPr>
            <a:picLocks noChangeAspect="1"/>
          </p:cNvPicPr>
          <p:nvPr/>
        </p:nvPicPr>
        <p:blipFill rotWithShape="1">
          <a:blip r:embed="rId4">
            <a:extLst>
              <a:ext uri="{28A0092B-C50C-407E-A947-70E740481C1C}">
                <a14:useLocalDpi xmlns:a14="http://schemas.microsoft.com/office/drawing/2010/main" val="0"/>
              </a:ext>
            </a:extLst>
          </a:blip>
          <a:srcRect l="10397" t="28344" r="16490" b="28800"/>
          <a:stretch/>
        </p:blipFill>
        <p:spPr>
          <a:xfrm>
            <a:off x="5537239" y="3181704"/>
            <a:ext cx="1664971" cy="975923"/>
          </a:xfrm>
          <a:prstGeom prst="rect">
            <a:avLst/>
          </a:prstGeom>
        </p:spPr>
      </p:pic>
      <p:sp>
        <p:nvSpPr>
          <p:cNvPr id="48" name="TextBox 47"/>
          <p:cNvSpPr txBox="1"/>
          <p:nvPr/>
        </p:nvSpPr>
        <p:spPr>
          <a:xfrm>
            <a:off x="362363" y="2605079"/>
            <a:ext cx="1724927" cy="338554"/>
          </a:xfrm>
          <a:prstGeom prst="rect">
            <a:avLst/>
          </a:prstGeom>
          <a:noFill/>
        </p:spPr>
        <p:txBody>
          <a:bodyPr wrap="square" rtlCol="0">
            <a:spAutoFit/>
          </a:bodyPr>
          <a:lstStyle/>
          <a:p>
            <a:pPr algn="ctr"/>
            <a:r>
              <a:rPr lang="en-US" sz="1600" dirty="0">
                <a:solidFill>
                  <a:srgbClr val="000090"/>
                </a:solidFill>
              </a:rPr>
              <a:t>&gt;8 </a:t>
            </a:r>
            <a:r>
              <a:rPr lang="en-US" sz="1600" dirty="0" err="1">
                <a:solidFill>
                  <a:srgbClr val="000090"/>
                </a:solidFill>
              </a:rPr>
              <a:t>mmol</a:t>
            </a:r>
            <a:r>
              <a:rPr lang="en-US" sz="1600" dirty="0">
                <a:solidFill>
                  <a:srgbClr val="000090"/>
                </a:solidFill>
              </a:rPr>
              <a:t>/l</a:t>
            </a:r>
          </a:p>
        </p:txBody>
      </p:sp>
      <p:sp>
        <p:nvSpPr>
          <p:cNvPr id="50" name="TextBox 49"/>
          <p:cNvSpPr txBox="1"/>
          <p:nvPr/>
        </p:nvSpPr>
        <p:spPr>
          <a:xfrm>
            <a:off x="2907832" y="1100339"/>
            <a:ext cx="969248" cy="369332"/>
          </a:xfrm>
          <a:prstGeom prst="rect">
            <a:avLst/>
          </a:prstGeom>
          <a:noFill/>
        </p:spPr>
        <p:txBody>
          <a:bodyPr wrap="none" rtlCol="0">
            <a:spAutoFit/>
          </a:bodyPr>
          <a:lstStyle/>
          <a:p>
            <a:r>
              <a:rPr lang="en-US" b="1" dirty="0">
                <a:solidFill>
                  <a:srgbClr val="FF0000"/>
                </a:solidFill>
              </a:rPr>
              <a:t>INSULIN</a:t>
            </a:r>
          </a:p>
        </p:txBody>
      </p:sp>
      <p:cxnSp>
        <p:nvCxnSpPr>
          <p:cNvPr id="51" name="Straight Arrow Connector 50"/>
          <p:cNvCxnSpPr/>
          <p:nvPr/>
        </p:nvCxnSpPr>
        <p:spPr>
          <a:xfrm flipH="1" flipV="1">
            <a:off x="998129" y="2241679"/>
            <a:ext cx="245477" cy="390123"/>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408188" y="2948367"/>
            <a:ext cx="233187" cy="405118"/>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858027" y="1279714"/>
            <a:ext cx="0" cy="29125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841095" y="1279714"/>
            <a:ext cx="1590261" cy="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540805" y="1296646"/>
            <a:ext cx="832486" cy="291254"/>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540805" y="1288180"/>
            <a:ext cx="832486" cy="1372457"/>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4540805" y="1284502"/>
            <a:ext cx="832486" cy="2382938"/>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7161722" y="1311823"/>
            <a:ext cx="1194558" cy="830997"/>
          </a:xfrm>
          <a:prstGeom prst="rect">
            <a:avLst/>
          </a:prstGeom>
          <a:noFill/>
        </p:spPr>
        <p:txBody>
          <a:bodyPr wrap="none" rtlCol="0">
            <a:spAutoFit/>
          </a:bodyPr>
          <a:lstStyle/>
          <a:p>
            <a:r>
              <a:rPr lang="en-US" sz="1600" dirty="0">
                <a:solidFill>
                  <a:srgbClr val="000090"/>
                </a:solidFill>
              </a:rPr>
              <a:t>Cells cannot </a:t>
            </a:r>
          </a:p>
          <a:p>
            <a:r>
              <a:rPr lang="en-US" sz="1600" dirty="0">
                <a:solidFill>
                  <a:srgbClr val="000090"/>
                </a:solidFill>
              </a:rPr>
              <a:t>use glucose </a:t>
            </a:r>
          </a:p>
          <a:p>
            <a:r>
              <a:rPr lang="en-US" sz="1600" dirty="0">
                <a:solidFill>
                  <a:srgbClr val="000090"/>
                </a:solidFill>
              </a:rPr>
              <a:t>for energy</a:t>
            </a:r>
          </a:p>
        </p:txBody>
      </p:sp>
      <p:sp>
        <p:nvSpPr>
          <p:cNvPr id="59" name="TextBox 58"/>
          <p:cNvSpPr txBox="1"/>
          <p:nvPr/>
        </p:nvSpPr>
        <p:spPr>
          <a:xfrm>
            <a:off x="7161722" y="2353661"/>
            <a:ext cx="1525078" cy="830997"/>
          </a:xfrm>
          <a:prstGeom prst="rect">
            <a:avLst/>
          </a:prstGeom>
          <a:noFill/>
        </p:spPr>
        <p:txBody>
          <a:bodyPr wrap="square" rtlCol="0">
            <a:spAutoFit/>
          </a:bodyPr>
          <a:lstStyle/>
          <a:p>
            <a:r>
              <a:rPr lang="en-US" sz="1600" dirty="0">
                <a:solidFill>
                  <a:srgbClr val="000090"/>
                </a:solidFill>
              </a:rPr>
              <a:t>Liver cannot</a:t>
            </a:r>
          </a:p>
          <a:p>
            <a:r>
              <a:rPr lang="en-US" sz="1600" dirty="0">
                <a:solidFill>
                  <a:srgbClr val="000090"/>
                </a:solidFill>
              </a:rPr>
              <a:t>convert glucose to glycogen</a:t>
            </a:r>
          </a:p>
        </p:txBody>
      </p:sp>
      <p:sp>
        <p:nvSpPr>
          <p:cNvPr id="60" name="TextBox 59"/>
          <p:cNvSpPr txBox="1"/>
          <p:nvPr/>
        </p:nvSpPr>
        <p:spPr>
          <a:xfrm>
            <a:off x="7161722" y="3344274"/>
            <a:ext cx="1398239" cy="830997"/>
          </a:xfrm>
          <a:prstGeom prst="rect">
            <a:avLst/>
          </a:prstGeom>
          <a:noFill/>
        </p:spPr>
        <p:txBody>
          <a:bodyPr wrap="none" rtlCol="0">
            <a:spAutoFit/>
          </a:bodyPr>
          <a:lstStyle/>
          <a:p>
            <a:r>
              <a:rPr lang="en-US" sz="1600" dirty="0">
                <a:solidFill>
                  <a:srgbClr val="000090"/>
                </a:solidFill>
              </a:rPr>
              <a:t>Excess glucose </a:t>
            </a:r>
          </a:p>
          <a:p>
            <a:r>
              <a:rPr lang="en-US" sz="1600" dirty="0">
                <a:solidFill>
                  <a:srgbClr val="000090"/>
                </a:solidFill>
              </a:rPr>
              <a:t>cannot be </a:t>
            </a:r>
          </a:p>
          <a:p>
            <a:r>
              <a:rPr lang="en-US" sz="1600" dirty="0">
                <a:solidFill>
                  <a:srgbClr val="000090"/>
                </a:solidFill>
              </a:rPr>
              <a:t>stored as fat</a:t>
            </a:r>
          </a:p>
        </p:txBody>
      </p:sp>
      <p:cxnSp>
        <p:nvCxnSpPr>
          <p:cNvPr id="61" name="Straight Connector 60"/>
          <p:cNvCxnSpPr/>
          <p:nvPr/>
        </p:nvCxnSpPr>
        <p:spPr>
          <a:xfrm>
            <a:off x="8608033" y="1746496"/>
            <a:ext cx="18453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8608033" y="2606915"/>
            <a:ext cx="18453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608033" y="3667440"/>
            <a:ext cx="18453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5889102" y="4829370"/>
            <a:ext cx="1202473" cy="338554"/>
          </a:xfrm>
          <a:prstGeom prst="rect">
            <a:avLst/>
          </a:prstGeom>
          <a:noFill/>
        </p:spPr>
        <p:txBody>
          <a:bodyPr wrap="none" rtlCol="0">
            <a:spAutoFit/>
          </a:bodyPr>
          <a:lstStyle/>
          <a:p>
            <a:r>
              <a:rPr lang="en-US" sz="1600" dirty="0">
                <a:solidFill>
                  <a:srgbClr val="000090"/>
                </a:solidFill>
              </a:rPr>
              <a:t>&lt;3.5 </a:t>
            </a:r>
            <a:r>
              <a:rPr lang="en-US" sz="1600" dirty="0" err="1">
                <a:solidFill>
                  <a:srgbClr val="000090"/>
                </a:solidFill>
              </a:rPr>
              <a:t>mmol</a:t>
            </a:r>
            <a:r>
              <a:rPr lang="en-US" sz="1600" dirty="0">
                <a:solidFill>
                  <a:srgbClr val="000090"/>
                </a:solidFill>
              </a:rPr>
              <a:t>/l</a:t>
            </a:r>
          </a:p>
        </p:txBody>
      </p:sp>
      <p:cxnSp>
        <p:nvCxnSpPr>
          <p:cNvPr id="67" name="Straight Connector 66"/>
          <p:cNvCxnSpPr/>
          <p:nvPr/>
        </p:nvCxnSpPr>
        <p:spPr>
          <a:xfrm>
            <a:off x="6202627" y="4581379"/>
            <a:ext cx="221572" cy="298596"/>
          </a:xfrm>
          <a:prstGeom prst="line">
            <a:avLst/>
          </a:prstGeom>
          <a:ln w="381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6616214" y="5185776"/>
            <a:ext cx="224130" cy="271389"/>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flipV="1">
            <a:off x="4920203" y="6075123"/>
            <a:ext cx="907196" cy="10672"/>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494370" y="5867155"/>
            <a:ext cx="1297350" cy="369332"/>
          </a:xfrm>
          <a:prstGeom prst="rect">
            <a:avLst/>
          </a:prstGeom>
          <a:noFill/>
        </p:spPr>
        <p:txBody>
          <a:bodyPr wrap="none" rtlCol="0">
            <a:spAutoFit/>
          </a:bodyPr>
          <a:lstStyle/>
          <a:p>
            <a:r>
              <a:rPr lang="en-US" b="1" dirty="0">
                <a:solidFill>
                  <a:srgbClr val="0000FF"/>
                </a:solidFill>
              </a:rPr>
              <a:t>GLUCAGON</a:t>
            </a:r>
          </a:p>
        </p:txBody>
      </p:sp>
      <p:cxnSp>
        <p:nvCxnSpPr>
          <p:cNvPr id="71" name="Straight Arrow Connector 70"/>
          <p:cNvCxnSpPr/>
          <p:nvPr/>
        </p:nvCxnSpPr>
        <p:spPr>
          <a:xfrm flipH="1" flipV="1">
            <a:off x="2572167" y="6051821"/>
            <a:ext cx="790742" cy="10672"/>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151906" y="5112240"/>
            <a:ext cx="868347" cy="830997"/>
          </a:xfrm>
          <a:prstGeom prst="rect">
            <a:avLst/>
          </a:prstGeom>
          <a:noFill/>
        </p:spPr>
        <p:txBody>
          <a:bodyPr wrap="none" rtlCol="0">
            <a:spAutoFit/>
          </a:bodyPr>
          <a:lstStyle/>
          <a:p>
            <a:r>
              <a:rPr lang="en-US" sz="1600" dirty="0">
                <a:solidFill>
                  <a:srgbClr val="000090"/>
                </a:solidFill>
              </a:rPr>
              <a:t>Liver </a:t>
            </a:r>
          </a:p>
          <a:p>
            <a:r>
              <a:rPr lang="en-US" sz="1600" dirty="0">
                <a:solidFill>
                  <a:srgbClr val="000090"/>
                </a:solidFill>
              </a:rPr>
              <a:t>releases </a:t>
            </a:r>
          </a:p>
          <a:p>
            <a:r>
              <a:rPr lang="en-US" sz="1600" dirty="0">
                <a:solidFill>
                  <a:srgbClr val="000090"/>
                </a:solidFill>
              </a:rPr>
              <a:t>glucose</a:t>
            </a:r>
          </a:p>
        </p:txBody>
      </p:sp>
      <p:cxnSp>
        <p:nvCxnSpPr>
          <p:cNvPr id="73" name="Straight Connector 72"/>
          <p:cNvCxnSpPr/>
          <p:nvPr/>
        </p:nvCxnSpPr>
        <p:spPr>
          <a:xfrm flipV="1">
            <a:off x="457200" y="4363935"/>
            <a:ext cx="0" cy="500388"/>
          </a:xfrm>
          <a:prstGeom prst="line">
            <a:avLst/>
          </a:prstGeom>
          <a:ln w="381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444501" y="4380867"/>
            <a:ext cx="1410556" cy="0"/>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7577701" y="5370099"/>
            <a:ext cx="935673" cy="830997"/>
          </a:xfrm>
          <a:prstGeom prst="rect">
            <a:avLst/>
          </a:prstGeom>
          <a:noFill/>
        </p:spPr>
        <p:txBody>
          <a:bodyPr wrap="none" rtlCol="0">
            <a:spAutoFit/>
          </a:bodyPr>
          <a:lstStyle/>
          <a:p>
            <a:r>
              <a:rPr lang="en-US" sz="1600" dirty="0">
                <a:solidFill>
                  <a:srgbClr val="000090"/>
                </a:solidFill>
              </a:rPr>
              <a:t>Pancreas</a:t>
            </a:r>
          </a:p>
          <a:p>
            <a:r>
              <a:rPr lang="en-US" sz="1600" dirty="0">
                <a:solidFill>
                  <a:srgbClr val="000090"/>
                </a:solidFill>
              </a:rPr>
              <a:t>releases</a:t>
            </a:r>
          </a:p>
          <a:p>
            <a:r>
              <a:rPr lang="en-US" sz="1600" dirty="0">
                <a:solidFill>
                  <a:srgbClr val="000090"/>
                </a:solidFill>
              </a:rPr>
              <a:t>glucagon</a:t>
            </a:r>
          </a:p>
        </p:txBody>
      </p:sp>
      <p:pic>
        <p:nvPicPr>
          <p:cNvPr id="76" name="Picture 75" descr="cell.jpg"/>
          <p:cNvPicPr>
            <a:picLocks noChangeAspect="1"/>
          </p:cNvPicPr>
          <p:nvPr/>
        </p:nvPicPr>
        <p:blipFill rotWithShape="1">
          <a:blip r:embed="rId5">
            <a:extLst>
              <a:ext uri="{28A0092B-C50C-407E-A947-70E740481C1C}">
                <a14:useLocalDpi xmlns:a14="http://schemas.microsoft.com/office/drawing/2010/main" val="0"/>
              </a:ext>
            </a:extLst>
          </a:blip>
          <a:srcRect l="16939" t="2959" r="18496" b="13463"/>
          <a:stretch/>
        </p:blipFill>
        <p:spPr>
          <a:xfrm rot="5400000">
            <a:off x="5910050" y="1069967"/>
            <a:ext cx="752634" cy="1082518"/>
          </a:xfrm>
          <a:prstGeom prst="rect">
            <a:avLst/>
          </a:prstGeom>
        </p:spPr>
      </p:pic>
      <p:pic>
        <p:nvPicPr>
          <p:cNvPr id="79" name="Picture 78" descr="cak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514" y="3367576"/>
            <a:ext cx="911845" cy="885792"/>
          </a:xfrm>
          <a:prstGeom prst="rect">
            <a:avLst/>
          </a:prstGeom>
        </p:spPr>
      </p:pic>
      <p:sp>
        <p:nvSpPr>
          <p:cNvPr id="3" name="Rectangle 2"/>
          <p:cNvSpPr/>
          <p:nvPr/>
        </p:nvSpPr>
        <p:spPr>
          <a:xfrm>
            <a:off x="2910425" y="761320"/>
            <a:ext cx="931333" cy="1015663"/>
          </a:xfrm>
          <a:prstGeom prst="rect">
            <a:avLst/>
          </a:prstGeom>
        </p:spPr>
        <p:txBody>
          <a:bodyPr wrap="square">
            <a:spAutoFit/>
          </a:bodyPr>
          <a:lstStyle/>
          <a:p>
            <a:r>
              <a:rPr lang="en-US" sz="6000" dirty="0">
                <a:solidFill>
                  <a:srgbClr val="FF0000"/>
                </a:solidFill>
              </a:rPr>
              <a:t>✗</a:t>
            </a:r>
          </a:p>
        </p:txBody>
      </p:sp>
      <p:sp>
        <p:nvSpPr>
          <p:cNvPr id="4" name="Rectangle 3"/>
          <p:cNvSpPr/>
          <p:nvPr/>
        </p:nvSpPr>
        <p:spPr>
          <a:xfrm>
            <a:off x="377732" y="1362360"/>
            <a:ext cx="779141" cy="1015663"/>
          </a:xfrm>
          <a:prstGeom prst="rect">
            <a:avLst/>
          </a:prstGeom>
        </p:spPr>
        <p:txBody>
          <a:bodyPr wrap="square">
            <a:spAutoFit/>
          </a:bodyPr>
          <a:lstStyle/>
          <a:p>
            <a:r>
              <a:rPr lang="en-US" sz="6000" b="1" dirty="0">
                <a:solidFill>
                  <a:srgbClr val="FF0000"/>
                </a:solidFill>
              </a:rPr>
              <a:t>✗</a:t>
            </a:r>
          </a:p>
        </p:txBody>
      </p:sp>
      <p:cxnSp>
        <p:nvCxnSpPr>
          <p:cNvPr id="8" name="Straight Arrow Connector 7"/>
          <p:cNvCxnSpPr/>
          <p:nvPr/>
        </p:nvCxnSpPr>
        <p:spPr>
          <a:xfrm>
            <a:off x="8792569" y="1729564"/>
            <a:ext cx="0" cy="2634371"/>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643418" y="4472839"/>
            <a:ext cx="1518364" cy="646331"/>
          </a:xfrm>
          <a:prstGeom prst="rect">
            <a:avLst/>
          </a:prstGeom>
          <a:noFill/>
        </p:spPr>
        <p:txBody>
          <a:bodyPr wrap="none" rtlCol="0">
            <a:spAutoFit/>
          </a:bodyPr>
          <a:lstStyle/>
          <a:p>
            <a:pPr algn="ctr"/>
            <a:r>
              <a:rPr lang="en-US" b="1" dirty="0">
                <a:solidFill>
                  <a:srgbClr val="FF0000"/>
                </a:solidFill>
              </a:rPr>
              <a:t>Blood glucose </a:t>
            </a:r>
          </a:p>
          <a:p>
            <a:pPr algn="ctr"/>
            <a:r>
              <a:rPr lang="en-US" b="1" dirty="0">
                <a:solidFill>
                  <a:srgbClr val="FF0000"/>
                </a:solidFill>
              </a:rPr>
              <a:t>rises</a:t>
            </a:r>
          </a:p>
        </p:txBody>
      </p:sp>
      <p:cxnSp>
        <p:nvCxnSpPr>
          <p:cNvPr id="11" name="Straight Arrow Connector 10"/>
          <p:cNvCxnSpPr/>
          <p:nvPr/>
        </p:nvCxnSpPr>
        <p:spPr>
          <a:xfrm flipH="1" flipV="1">
            <a:off x="3628142" y="3181705"/>
            <a:ext cx="1822275" cy="691795"/>
          </a:xfrm>
          <a:prstGeom prst="straightConnector1">
            <a:avLst/>
          </a:prstGeom>
          <a:ln w="38100">
            <a:solidFill>
              <a:srgbClr val="80008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734433" y="1991165"/>
            <a:ext cx="2960629" cy="923330"/>
          </a:xfrm>
          <a:prstGeom prst="rect">
            <a:avLst/>
          </a:prstGeom>
          <a:noFill/>
          <a:ln w="38100">
            <a:solidFill>
              <a:srgbClr val="800080"/>
            </a:solidFill>
          </a:ln>
          <a:effectLst/>
        </p:spPr>
        <p:txBody>
          <a:bodyPr wrap="none" rtlCol="0">
            <a:spAutoFit/>
          </a:bodyPr>
          <a:lstStyle/>
          <a:p>
            <a:pPr algn="ctr"/>
            <a:r>
              <a:rPr lang="en-US" b="1" dirty="0">
                <a:solidFill>
                  <a:srgbClr val="800080"/>
                </a:solidFill>
              </a:rPr>
              <a:t>Adipose tissue is </a:t>
            </a:r>
            <a:r>
              <a:rPr lang="en-US" b="1" dirty="0" err="1">
                <a:solidFill>
                  <a:srgbClr val="800080"/>
                </a:solidFill>
              </a:rPr>
              <a:t>utilised</a:t>
            </a:r>
            <a:r>
              <a:rPr lang="en-US" b="1" dirty="0">
                <a:solidFill>
                  <a:srgbClr val="800080"/>
                </a:solidFill>
              </a:rPr>
              <a:t> for </a:t>
            </a:r>
          </a:p>
          <a:p>
            <a:pPr algn="ctr"/>
            <a:r>
              <a:rPr lang="en-US" b="1" dirty="0">
                <a:solidFill>
                  <a:srgbClr val="800080"/>
                </a:solidFill>
              </a:rPr>
              <a:t>energy leading to production </a:t>
            </a:r>
          </a:p>
          <a:p>
            <a:pPr algn="ctr"/>
            <a:r>
              <a:rPr lang="en-US" b="1" dirty="0">
                <a:solidFill>
                  <a:srgbClr val="800080"/>
                </a:solidFill>
              </a:rPr>
              <a:t>of ketones and DKA</a:t>
            </a:r>
          </a:p>
        </p:txBody>
      </p:sp>
    </p:spTree>
    <p:extLst>
      <p:ext uri="{BB962C8B-B14F-4D97-AF65-F5344CB8AC3E}">
        <p14:creationId xmlns:p14="http://schemas.microsoft.com/office/powerpoint/2010/main" val="322875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8" grpId="0"/>
      <p:bldP spid="59" grpId="0"/>
      <p:bldP spid="60" grpId="0"/>
      <p:bldP spid="3" grpId="0"/>
      <p:bldP spid="4" grpId="0"/>
      <p:bldP spid="9" grpId="0"/>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in pregnancy</a:t>
            </a:r>
          </a:p>
        </p:txBody>
      </p:sp>
      <p:sp>
        <p:nvSpPr>
          <p:cNvPr id="3" name="Content Placeholder 2"/>
          <p:cNvSpPr>
            <a:spLocks noGrp="1"/>
          </p:cNvSpPr>
          <p:nvPr>
            <p:ph idx="1"/>
          </p:nvPr>
        </p:nvSpPr>
        <p:spPr/>
        <p:txBody>
          <a:bodyPr/>
          <a:lstStyle/>
          <a:p>
            <a:pPr marL="0" indent="0">
              <a:buNone/>
            </a:pPr>
            <a:r>
              <a:rPr lang="en-US" b="1" dirty="0"/>
              <a:t>Risks and potential complications</a:t>
            </a:r>
          </a:p>
          <a:p>
            <a:pPr marL="0" indent="0">
              <a:buNone/>
            </a:pPr>
            <a:endParaRPr lang="en-US" sz="1400" dirty="0"/>
          </a:p>
          <a:p>
            <a:r>
              <a:rPr lang="en-GB" dirty="0"/>
              <a:t>Increased risk of miscarriage, congenital malformation, stillbirth and neonatal death</a:t>
            </a:r>
          </a:p>
          <a:p>
            <a:endParaRPr lang="en-GB" sz="1400" dirty="0"/>
          </a:p>
          <a:p>
            <a:r>
              <a:rPr lang="en-GB" dirty="0"/>
              <a:t>Neonatal hypoglycaemia</a:t>
            </a:r>
          </a:p>
          <a:p>
            <a:endParaRPr lang="en-GB" sz="1400" dirty="0"/>
          </a:p>
          <a:p>
            <a:r>
              <a:rPr lang="en-GB" dirty="0" err="1"/>
              <a:t>Macrosomia</a:t>
            </a:r>
            <a:r>
              <a:rPr lang="en-GB" dirty="0"/>
              <a:t> (risk to mother and baby)</a:t>
            </a:r>
          </a:p>
          <a:p>
            <a:endParaRPr lang="en-GB" sz="1400" dirty="0"/>
          </a:p>
          <a:p>
            <a:r>
              <a:rPr lang="en-GB" dirty="0"/>
              <a:t>Developing obesity or type 2 diabetes later in life</a:t>
            </a:r>
          </a:p>
          <a:p>
            <a:endParaRPr lang="en-GB" dirty="0"/>
          </a:p>
          <a:p>
            <a:endParaRPr lang="en-US" dirty="0"/>
          </a:p>
          <a:p>
            <a:pPr marL="0" indent="0">
              <a:buNone/>
            </a:pPr>
            <a:endParaRPr lang="en-US" dirty="0"/>
          </a:p>
        </p:txBody>
      </p:sp>
    </p:spTree>
    <p:extLst>
      <p:ext uri="{BB962C8B-B14F-4D97-AF65-F5344CB8AC3E}">
        <p14:creationId xmlns:p14="http://schemas.microsoft.com/office/powerpoint/2010/main" val="65455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in pregnancy</a:t>
            </a:r>
          </a:p>
        </p:txBody>
      </p:sp>
      <p:sp>
        <p:nvSpPr>
          <p:cNvPr id="3" name="Content Placeholder 2"/>
          <p:cNvSpPr>
            <a:spLocks noGrp="1"/>
          </p:cNvSpPr>
          <p:nvPr>
            <p:ph idx="1"/>
          </p:nvPr>
        </p:nvSpPr>
        <p:spPr>
          <a:xfrm>
            <a:off x="457200" y="1162282"/>
            <a:ext cx="8229600" cy="5047315"/>
          </a:xfrm>
        </p:spPr>
        <p:txBody>
          <a:bodyPr>
            <a:normAutofit/>
          </a:bodyPr>
          <a:lstStyle/>
          <a:p>
            <a:pPr marL="0" indent="0">
              <a:buNone/>
            </a:pPr>
            <a:r>
              <a:rPr lang="en-US" b="1" dirty="0"/>
              <a:t>Blood glucose control</a:t>
            </a:r>
          </a:p>
          <a:p>
            <a:pPr marL="0" indent="0">
              <a:buNone/>
            </a:pPr>
            <a:endParaRPr lang="en-US" sz="500" b="1" dirty="0"/>
          </a:p>
          <a:p>
            <a:pPr marL="0" indent="0">
              <a:buNone/>
            </a:pPr>
            <a:r>
              <a:rPr lang="en-US" dirty="0"/>
              <a:t>NICE guidelines</a:t>
            </a:r>
            <a:r>
              <a:rPr lang="en-US" baseline="30000" dirty="0"/>
              <a:t>21</a:t>
            </a:r>
            <a:r>
              <a:rPr lang="en-US" dirty="0"/>
              <a:t> state:</a:t>
            </a:r>
          </a:p>
          <a:p>
            <a:pPr marL="0" indent="0">
              <a:buNone/>
            </a:pPr>
            <a:endParaRPr lang="en-US" sz="500" dirty="0"/>
          </a:p>
          <a:p>
            <a:r>
              <a:rPr lang="en-US" dirty="0"/>
              <a:t>Targets should be </a:t>
            </a:r>
            <a:r>
              <a:rPr lang="en-US" dirty="0" err="1"/>
              <a:t>individualised</a:t>
            </a:r>
            <a:endParaRPr lang="en-US" dirty="0"/>
          </a:p>
          <a:p>
            <a:r>
              <a:rPr lang="en-GB" dirty="0"/>
              <a:t>Women should be reassured that any reduction in HbA1c level towards the </a:t>
            </a:r>
            <a:r>
              <a:rPr lang="en-GB" b="1" dirty="0"/>
              <a:t>target of 48 </a:t>
            </a:r>
            <a:r>
              <a:rPr lang="en-GB" b="1" dirty="0" err="1"/>
              <a:t>mmol</a:t>
            </a:r>
            <a:r>
              <a:rPr lang="en-GB" b="1" dirty="0"/>
              <a:t>/</a:t>
            </a:r>
            <a:r>
              <a:rPr lang="en-GB" b="1" dirty="0" err="1"/>
              <a:t>mol</a:t>
            </a:r>
            <a:r>
              <a:rPr lang="en-GB" b="1" dirty="0"/>
              <a:t> (6.5%) </a:t>
            </a:r>
            <a:r>
              <a:rPr lang="en-GB" dirty="0"/>
              <a:t>is likely to reduce the risk of congenital malformations in the baby</a:t>
            </a:r>
          </a:p>
          <a:p>
            <a:r>
              <a:rPr lang="en-GB" dirty="0"/>
              <a:t>Women with diabetes whose HbA1c level is </a:t>
            </a:r>
            <a:r>
              <a:rPr lang="en-GB" b="1" dirty="0"/>
              <a:t>above 86 </a:t>
            </a:r>
            <a:r>
              <a:rPr lang="en-GB" b="1" dirty="0" err="1"/>
              <a:t>mmol</a:t>
            </a:r>
            <a:r>
              <a:rPr lang="en-GB" b="1" dirty="0"/>
              <a:t>/</a:t>
            </a:r>
            <a:r>
              <a:rPr lang="en-GB" b="1" dirty="0" err="1"/>
              <a:t>mol</a:t>
            </a:r>
            <a:r>
              <a:rPr lang="en-GB" b="1" dirty="0"/>
              <a:t> (10%) </a:t>
            </a:r>
            <a:r>
              <a:rPr lang="en-GB" dirty="0"/>
              <a:t>should be strongly advised not to get pregnant because of the associated risks</a:t>
            </a:r>
          </a:p>
          <a:p>
            <a:endParaRPr lang="en-US" dirty="0"/>
          </a:p>
        </p:txBody>
      </p:sp>
    </p:spTree>
    <p:extLst>
      <p:ext uri="{BB962C8B-B14F-4D97-AF65-F5344CB8AC3E}">
        <p14:creationId xmlns:p14="http://schemas.microsoft.com/office/powerpoint/2010/main" val="292900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in pregnancy</a:t>
            </a:r>
          </a:p>
        </p:txBody>
      </p:sp>
      <p:sp>
        <p:nvSpPr>
          <p:cNvPr id="4" name="Content Placeholder 3"/>
          <p:cNvSpPr>
            <a:spLocks noGrp="1"/>
          </p:cNvSpPr>
          <p:nvPr>
            <p:ph sz="half" idx="1"/>
          </p:nvPr>
        </p:nvSpPr>
        <p:spPr>
          <a:xfrm>
            <a:off x="457200" y="2249229"/>
            <a:ext cx="4538726" cy="3336179"/>
          </a:xfrm>
        </p:spPr>
        <p:txBody>
          <a:bodyPr/>
          <a:lstStyle/>
          <a:p>
            <a:r>
              <a:rPr lang="en-US" dirty="0"/>
              <a:t>Recommended from pre-conception to 12 weeks</a:t>
            </a:r>
          </a:p>
          <a:p>
            <a:r>
              <a:rPr lang="en-US" dirty="0"/>
              <a:t>Correct dose of great importance – 5mg/day</a:t>
            </a:r>
          </a:p>
          <a:p>
            <a:r>
              <a:rPr lang="en-US" dirty="0"/>
              <a:t>A typical pregnancy multi-vitamin provides 0.4mg</a:t>
            </a:r>
          </a:p>
        </p:txBody>
      </p:sp>
      <p:pic>
        <p:nvPicPr>
          <p:cNvPr id="7" name="Content Placeholder 6" descr="FolicAcidproducts.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17" b="1850"/>
          <a:stretch/>
        </p:blipFill>
        <p:spPr>
          <a:xfrm>
            <a:off x="4995926" y="2249229"/>
            <a:ext cx="4038600" cy="2582849"/>
          </a:xfrm>
        </p:spPr>
      </p:pic>
      <p:sp>
        <p:nvSpPr>
          <p:cNvPr id="6" name="TextBox 5"/>
          <p:cNvSpPr txBox="1"/>
          <p:nvPr/>
        </p:nvSpPr>
        <p:spPr>
          <a:xfrm>
            <a:off x="457200" y="1338590"/>
            <a:ext cx="4957282" cy="523220"/>
          </a:xfrm>
          <a:prstGeom prst="rect">
            <a:avLst/>
          </a:prstGeom>
          <a:noFill/>
        </p:spPr>
        <p:txBody>
          <a:bodyPr wrap="none" rtlCol="0">
            <a:spAutoFit/>
          </a:bodyPr>
          <a:lstStyle/>
          <a:p>
            <a:r>
              <a:rPr lang="en-US" sz="2800" b="1" dirty="0">
                <a:solidFill>
                  <a:srgbClr val="000090"/>
                </a:solidFill>
              </a:rPr>
              <a:t>Increased folic acid requirement</a:t>
            </a:r>
          </a:p>
        </p:txBody>
      </p:sp>
    </p:spTree>
    <p:extLst>
      <p:ext uri="{BB962C8B-B14F-4D97-AF65-F5344CB8AC3E}">
        <p14:creationId xmlns:p14="http://schemas.microsoft.com/office/powerpoint/2010/main" val="34394633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858"/>
            <a:ext cx="9144000" cy="925520"/>
          </a:xfrm>
        </p:spPr>
        <p:txBody>
          <a:bodyPr>
            <a:normAutofit/>
          </a:bodyPr>
          <a:lstStyle/>
          <a:p>
            <a:r>
              <a:rPr lang="en-US" dirty="0"/>
              <a:t>Diabetes in pregnancy – care and support</a:t>
            </a:r>
          </a:p>
        </p:txBody>
      </p:sp>
      <p:sp>
        <p:nvSpPr>
          <p:cNvPr id="3" name="Content Placeholder 2"/>
          <p:cNvSpPr>
            <a:spLocks noGrp="1"/>
          </p:cNvSpPr>
          <p:nvPr>
            <p:ph idx="1"/>
          </p:nvPr>
        </p:nvSpPr>
        <p:spPr>
          <a:xfrm>
            <a:off x="457200" y="1248377"/>
            <a:ext cx="8229600" cy="5047315"/>
          </a:xfrm>
        </p:spPr>
        <p:txBody>
          <a:bodyPr>
            <a:normAutofit lnSpcReduction="10000"/>
          </a:bodyPr>
          <a:lstStyle/>
          <a:p>
            <a:pPr marL="0" indent="0">
              <a:buNone/>
            </a:pPr>
            <a:r>
              <a:rPr lang="en-US" sz="2700" b="1" dirty="0"/>
              <a:t>Pre-conception</a:t>
            </a:r>
          </a:p>
          <a:p>
            <a:pPr marL="0" indent="0">
              <a:buNone/>
            </a:pPr>
            <a:endParaRPr lang="en-US" sz="500" b="1" dirty="0"/>
          </a:p>
          <a:p>
            <a:r>
              <a:rPr lang="en-US" sz="2700" dirty="0"/>
              <a:t>Refer to regular OCDEM pre-conception group</a:t>
            </a:r>
          </a:p>
          <a:p>
            <a:r>
              <a:rPr lang="en-US" sz="2700" dirty="0"/>
              <a:t>Consider other factors</a:t>
            </a:r>
          </a:p>
          <a:p>
            <a:pPr lvl="1"/>
            <a:r>
              <a:rPr lang="en-US" sz="2400" dirty="0">
                <a:solidFill>
                  <a:srgbClr val="000090"/>
                </a:solidFill>
              </a:rPr>
              <a:t>Diabetes medication review</a:t>
            </a:r>
          </a:p>
          <a:p>
            <a:pPr lvl="1"/>
            <a:r>
              <a:rPr lang="en-US" sz="2400" dirty="0" err="1">
                <a:solidFill>
                  <a:srgbClr val="000090"/>
                </a:solidFill>
              </a:rPr>
              <a:t>InSight</a:t>
            </a:r>
            <a:r>
              <a:rPr lang="en-US" sz="2400" dirty="0">
                <a:solidFill>
                  <a:srgbClr val="000090"/>
                </a:solidFill>
              </a:rPr>
              <a:t> group</a:t>
            </a:r>
          </a:p>
          <a:p>
            <a:pPr lvl="1"/>
            <a:r>
              <a:rPr lang="en-US" sz="2400" dirty="0">
                <a:solidFill>
                  <a:srgbClr val="000090"/>
                </a:solidFill>
              </a:rPr>
              <a:t>Referral to diabetes specialist dietitian</a:t>
            </a:r>
          </a:p>
          <a:p>
            <a:pPr lvl="1"/>
            <a:endParaRPr lang="en-US" sz="500" dirty="0">
              <a:solidFill>
                <a:srgbClr val="000090"/>
              </a:solidFill>
            </a:endParaRPr>
          </a:p>
          <a:p>
            <a:pPr marL="0" indent="0">
              <a:buNone/>
            </a:pPr>
            <a:r>
              <a:rPr lang="en-US" sz="2700" b="1" dirty="0"/>
              <a:t>During pregnancy</a:t>
            </a:r>
          </a:p>
          <a:p>
            <a:pPr marL="0" indent="0">
              <a:buNone/>
            </a:pPr>
            <a:endParaRPr lang="en-US" sz="500" b="1" dirty="0"/>
          </a:p>
          <a:p>
            <a:r>
              <a:rPr lang="en-US" sz="2700" dirty="0"/>
              <a:t>Regular appointments at the diabetes clinic in the Silver Star Unit, JR</a:t>
            </a:r>
          </a:p>
          <a:p>
            <a:r>
              <a:rPr lang="en-US" sz="2700" dirty="0"/>
              <a:t>Support from multi-disciplinary team, including diabetes specialist dietitians</a:t>
            </a:r>
            <a:endParaRPr lang="en-US" b="1" dirty="0"/>
          </a:p>
          <a:p>
            <a:pPr marL="0" indent="0">
              <a:buNone/>
            </a:pPr>
            <a:endParaRPr lang="en-US" b="1" dirty="0"/>
          </a:p>
        </p:txBody>
      </p:sp>
    </p:spTree>
    <p:extLst>
      <p:ext uri="{BB962C8B-B14F-4D97-AF65-F5344CB8AC3E}">
        <p14:creationId xmlns:p14="http://schemas.microsoft.com/office/powerpoint/2010/main" val="26914199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in pregnancy - summary</a:t>
            </a:r>
          </a:p>
        </p:txBody>
      </p:sp>
      <p:sp>
        <p:nvSpPr>
          <p:cNvPr id="3" name="Content Placeholder 2"/>
          <p:cNvSpPr>
            <a:spLocks noGrp="1"/>
          </p:cNvSpPr>
          <p:nvPr>
            <p:ph idx="1"/>
          </p:nvPr>
        </p:nvSpPr>
        <p:spPr/>
        <p:txBody>
          <a:bodyPr/>
          <a:lstStyle/>
          <a:p>
            <a:pPr marL="0" indent="0">
              <a:buNone/>
            </a:pPr>
            <a:r>
              <a:rPr lang="en-GB" dirty="0"/>
              <a:t>For women with type 1 OR type 2 diabetes planning a pregnancy:</a:t>
            </a:r>
          </a:p>
          <a:p>
            <a:pPr marL="0" indent="0">
              <a:buNone/>
            </a:pPr>
            <a:endParaRPr lang="en-GB" sz="1400" dirty="0"/>
          </a:p>
          <a:p>
            <a:r>
              <a:rPr lang="en-GB" dirty="0"/>
              <a:t>Good blood glucose control BEFORE and DURING pregnancy is vital </a:t>
            </a:r>
          </a:p>
          <a:p>
            <a:r>
              <a:rPr lang="en-GB" dirty="0"/>
              <a:t>Correct folic acid dose</a:t>
            </a:r>
          </a:p>
          <a:p>
            <a:r>
              <a:rPr lang="en-GB" dirty="0"/>
              <a:t>Refer on for appropriate support </a:t>
            </a:r>
          </a:p>
          <a:p>
            <a:endParaRPr lang="en-GB" dirty="0"/>
          </a:p>
          <a:p>
            <a:endParaRPr lang="en-US" dirty="0"/>
          </a:p>
        </p:txBody>
      </p:sp>
    </p:spTree>
    <p:extLst>
      <p:ext uri="{BB962C8B-B14F-4D97-AF65-F5344CB8AC3E}">
        <p14:creationId xmlns:p14="http://schemas.microsoft.com/office/powerpoint/2010/main" val="4197523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Gestational diabetes</a:t>
            </a:r>
          </a:p>
        </p:txBody>
      </p:sp>
      <p:sp>
        <p:nvSpPr>
          <p:cNvPr id="3" name="Content Placeholder 2"/>
          <p:cNvSpPr>
            <a:spLocks noGrp="1"/>
          </p:cNvSpPr>
          <p:nvPr>
            <p:ph idx="1"/>
          </p:nvPr>
        </p:nvSpPr>
        <p:spPr/>
        <p:txBody>
          <a:bodyPr/>
          <a:lstStyle/>
          <a:p>
            <a:pPr marL="0" indent="0">
              <a:buNone/>
            </a:pPr>
            <a:r>
              <a:rPr lang="en-US" b="1" dirty="0"/>
              <a:t>High risk groups</a:t>
            </a:r>
          </a:p>
          <a:p>
            <a:pPr marL="0" indent="0">
              <a:buNone/>
            </a:pPr>
            <a:endParaRPr lang="en-US" sz="1400" b="1" dirty="0"/>
          </a:p>
          <a:p>
            <a:r>
              <a:rPr lang="en-GB" dirty="0"/>
              <a:t>BMI &gt;30 kg/m</a:t>
            </a:r>
            <a:r>
              <a:rPr lang="en-GB" baseline="30000" dirty="0"/>
              <a:t>2</a:t>
            </a:r>
            <a:endParaRPr lang="en-GB" dirty="0"/>
          </a:p>
          <a:p>
            <a:r>
              <a:rPr lang="en-GB" dirty="0"/>
              <a:t>Previous </a:t>
            </a:r>
            <a:r>
              <a:rPr lang="en-GB" dirty="0" err="1"/>
              <a:t>macrosomic</a:t>
            </a:r>
            <a:r>
              <a:rPr lang="en-GB" dirty="0"/>
              <a:t> baby weighing </a:t>
            </a:r>
            <a:r>
              <a:rPr lang="en-GB" u="sng" dirty="0"/>
              <a:t>&gt;</a:t>
            </a:r>
            <a:r>
              <a:rPr lang="en-GB" dirty="0"/>
              <a:t>4.5 kg</a:t>
            </a:r>
          </a:p>
          <a:p>
            <a:r>
              <a:rPr lang="en-GB" dirty="0"/>
              <a:t>Previous gestational diabetes</a:t>
            </a:r>
          </a:p>
          <a:p>
            <a:r>
              <a:rPr lang="en-GB" dirty="0"/>
              <a:t>Family history of diabetes (first‑degree relative with diabetes)</a:t>
            </a:r>
          </a:p>
          <a:p>
            <a:r>
              <a:rPr lang="en-GB" dirty="0"/>
              <a:t>Ethnic origin with a high prevalence of diabetes</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55068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Gestational diabetes</a:t>
            </a:r>
          </a:p>
        </p:txBody>
      </p:sp>
      <p:sp>
        <p:nvSpPr>
          <p:cNvPr id="3" name="Content Placeholder 2"/>
          <p:cNvSpPr>
            <a:spLocks noGrp="1"/>
          </p:cNvSpPr>
          <p:nvPr>
            <p:ph idx="1"/>
          </p:nvPr>
        </p:nvSpPr>
        <p:spPr/>
        <p:txBody>
          <a:bodyPr>
            <a:normAutofit fontScale="92500" lnSpcReduction="20000"/>
          </a:bodyPr>
          <a:lstStyle/>
          <a:p>
            <a:pPr marL="0" indent="0">
              <a:buNone/>
            </a:pPr>
            <a:r>
              <a:rPr lang="en-GB" b="1" dirty="0"/>
              <a:t>Supporting high risk individuals</a:t>
            </a:r>
          </a:p>
          <a:p>
            <a:pPr marL="0" indent="0">
              <a:buNone/>
            </a:pPr>
            <a:endParaRPr lang="en-GB" sz="1600" b="1" dirty="0"/>
          </a:p>
          <a:p>
            <a:r>
              <a:rPr lang="en-GB" dirty="0"/>
              <a:t>Discuss increased risk of GDM if appropriate</a:t>
            </a:r>
          </a:p>
          <a:p>
            <a:r>
              <a:rPr lang="en-GB" dirty="0"/>
              <a:t>Offer lifestyle advice, including weight management (or refer on)</a:t>
            </a:r>
          </a:p>
          <a:p>
            <a:r>
              <a:rPr lang="en-GB" dirty="0"/>
              <a:t>Reassure them about support and process: </a:t>
            </a:r>
          </a:p>
          <a:p>
            <a:pPr lvl="1"/>
            <a:r>
              <a:rPr lang="en-GB" sz="2600" dirty="0">
                <a:solidFill>
                  <a:srgbClr val="000090"/>
                </a:solidFill>
              </a:rPr>
              <a:t>Routine testing 24–28 weeks gestation</a:t>
            </a:r>
          </a:p>
          <a:p>
            <a:pPr lvl="1"/>
            <a:r>
              <a:rPr lang="en-GB" sz="2600" dirty="0">
                <a:solidFill>
                  <a:srgbClr val="000090"/>
                </a:solidFill>
              </a:rPr>
              <a:t>Controlled by diet and exercise, and often also medication</a:t>
            </a:r>
          </a:p>
          <a:p>
            <a:pPr lvl="1"/>
            <a:r>
              <a:rPr lang="en-GB" sz="2600" dirty="0">
                <a:solidFill>
                  <a:srgbClr val="000090"/>
                </a:solidFill>
              </a:rPr>
              <a:t>Regular MDT support </a:t>
            </a:r>
          </a:p>
          <a:p>
            <a:pPr lvl="1"/>
            <a:r>
              <a:rPr lang="en-GB" sz="2600" dirty="0">
                <a:solidFill>
                  <a:srgbClr val="000090"/>
                </a:solidFill>
              </a:rPr>
              <a:t>Blood glucose lowering treatment is usually stopped after birth</a:t>
            </a:r>
          </a:p>
          <a:p>
            <a:pPr lvl="1"/>
            <a:r>
              <a:rPr lang="en-GB" sz="2600" dirty="0">
                <a:solidFill>
                  <a:srgbClr val="000090"/>
                </a:solidFill>
              </a:rPr>
              <a:t>Offered a fasting plasma glucose test 6–13 weeks </a:t>
            </a:r>
          </a:p>
          <a:p>
            <a:pPr lvl="1"/>
            <a:r>
              <a:rPr lang="en-GB" sz="2600" dirty="0">
                <a:solidFill>
                  <a:srgbClr val="000090"/>
                </a:solidFill>
              </a:rPr>
              <a:t>Increased risk of type 2 diabetes (70% within 10 years</a:t>
            </a:r>
            <a:r>
              <a:rPr lang="en-GB" sz="2600" baseline="30000" dirty="0">
                <a:solidFill>
                  <a:srgbClr val="000090"/>
                </a:solidFill>
              </a:rPr>
              <a:t>22</a:t>
            </a:r>
            <a:r>
              <a:rPr lang="en-GB" sz="2600" dirty="0">
                <a:solidFill>
                  <a:srgbClr val="000090"/>
                </a:solidFill>
              </a:rPr>
              <a:t>)</a:t>
            </a:r>
            <a:endParaRPr lang="en-GB" sz="2600" baseline="30000" dirty="0">
              <a:solidFill>
                <a:srgbClr val="000090"/>
              </a:solidFill>
            </a:endParaRPr>
          </a:p>
          <a:p>
            <a:pPr marL="0" indent="0">
              <a:buNone/>
            </a:pPr>
            <a:endParaRPr lang="en-GB" b="1" dirty="0"/>
          </a:p>
          <a:p>
            <a:pPr marL="0" indent="0">
              <a:buNone/>
            </a:pPr>
            <a:endParaRPr lang="en-US" b="1" dirty="0"/>
          </a:p>
        </p:txBody>
      </p:sp>
    </p:spTree>
    <p:extLst>
      <p:ext uri="{BB962C8B-B14F-4D97-AF65-F5344CB8AC3E}">
        <p14:creationId xmlns:p14="http://schemas.microsoft.com/office/powerpoint/2010/main" val="305438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competencies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2394981"/>
              </p:ext>
            </p:extLst>
          </p:nvPr>
        </p:nvGraphicFramePr>
        <p:xfrm>
          <a:off x="457200" y="1247775"/>
          <a:ext cx="8229600" cy="518159"/>
        </p:xfrm>
        <a:graphic>
          <a:graphicData uri="http://schemas.openxmlformats.org/drawingml/2006/table">
            <a:tbl>
              <a:tblPr firstRow="1" bandRow="1">
                <a:tableStyleId>{2D5ABB26-0587-4C30-8999-92F81FD0307C}</a:tableStyleId>
              </a:tblPr>
              <a:tblGrid>
                <a:gridCol w="1824428">
                  <a:extLst>
                    <a:ext uri="{9D8B030D-6E8A-4147-A177-3AD203B41FA5}">
                      <a16:colId xmlns:a16="http://schemas.microsoft.com/office/drawing/2014/main" val="20000"/>
                    </a:ext>
                  </a:extLst>
                </a:gridCol>
                <a:gridCol w="6405172">
                  <a:extLst>
                    <a:ext uri="{9D8B030D-6E8A-4147-A177-3AD203B41FA5}">
                      <a16:colId xmlns:a16="http://schemas.microsoft.com/office/drawing/2014/main" val="20001"/>
                    </a:ext>
                  </a:extLst>
                </a:gridCol>
              </a:tblGrid>
              <a:tr h="370840">
                <a:tc>
                  <a:txBody>
                    <a:bodyPr/>
                    <a:lstStyle/>
                    <a:p>
                      <a:r>
                        <a:rPr lang="en-US" sz="2800" dirty="0">
                          <a:solidFill>
                            <a:srgbClr val="000090"/>
                          </a:solidFill>
                        </a:rPr>
                        <a:t>Section 12.</a:t>
                      </a:r>
                    </a:p>
                  </a:txBody>
                  <a:tcPr/>
                </a:tc>
                <a:tc>
                  <a:txBody>
                    <a:bodyPr/>
                    <a:lstStyle/>
                    <a:p>
                      <a:r>
                        <a:rPr lang="en-US" sz="2800" dirty="0">
                          <a:solidFill>
                            <a:srgbClr val="000090"/>
                          </a:solidFill>
                        </a:rPr>
                        <a:t>Ethnic diets</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752835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Ethnic diets</a:t>
            </a:r>
          </a:p>
        </p:txBody>
      </p:sp>
      <p:sp>
        <p:nvSpPr>
          <p:cNvPr id="3" name="Content Placeholder 2"/>
          <p:cNvSpPr>
            <a:spLocks noGrp="1"/>
          </p:cNvSpPr>
          <p:nvPr>
            <p:ph idx="1"/>
          </p:nvPr>
        </p:nvSpPr>
        <p:spPr>
          <a:xfrm>
            <a:off x="457200" y="2120090"/>
            <a:ext cx="8229600" cy="3411512"/>
          </a:xfrm>
        </p:spPr>
        <p:txBody>
          <a:bodyPr/>
          <a:lstStyle/>
          <a:p>
            <a:pPr marL="0" lvl="0" indent="0" algn="ctr">
              <a:spcBef>
                <a:spcPts val="0"/>
              </a:spcBef>
              <a:buNone/>
            </a:pPr>
            <a:r>
              <a:rPr lang="en-US" dirty="0"/>
              <a:t>Louise Westlake</a:t>
            </a:r>
          </a:p>
          <a:p>
            <a:pPr marL="0" lvl="0" indent="0" algn="ctr">
              <a:spcBef>
                <a:spcPts val="0"/>
              </a:spcBef>
              <a:buNone/>
            </a:pPr>
            <a:r>
              <a:rPr lang="en-US" dirty="0"/>
              <a:t>Diabetes Specialist Dietitian</a:t>
            </a:r>
          </a:p>
          <a:p>
            <a:pPr marL="0" lvl="0" indent="0" algn="ctr">
              <a:spcBef>
                <a:spcPts val="0"/>
              </a:spcBef>
              <a:buNone/>
            </a:pPr>
            <a:r>
              <a:rPr lang="en-US" dirty="0"/>
              <a:t>OCDEM</a:t>
            </a:r>
          </a:p>
          <a:p>
            <a:pPr marL="0" lvl="0" indent="0" algn="ctr">
              <a:spcBef>
                <a:spcPts val="0"/>
              </a:spcBef>
              <a:buNone/>
            </a:pPr>
            <a:r>
              <a:rPr lang="en-US" dirty="0"/>
              <a:t>Churchill Hospital</a:t>
            </a:r>
          </a:p>
          <a:p>
            <a:pPr marL="0" lvl="0" indent="0" algn="ctr">
              <a:spcBef>
                <a:spcPts val="0"/>
              </a:spcBef>
              <a:buNone/>
            </a:pPr>
            <a:r>
              <a:rPr lang="en-US" dirty="0"/>
              <a:t>Oxford OX3 7LJ</a:t>
            </a:r>
          </a:p>
          <a:p>
            <a:pPr marL="0" lvl="0" indent="0" algn="ctr">
              <a:spcBef>
                <a:spcPts val="0"/>
              </a:spcBef>
              <a:buNone/>
            </a:pPr>
            <a:r>
              <a:rPr lang="en-US" i="1" dirty="0" err="1"/>
              <a:t>Louise.Westlake@ouh.nhs.uk</a:t>
            </a:r>
            <a:endParaRPr lang="en-US" i="1" dirty="0"/>
          </a:p>
          <a:p>
            <a:endParaRPr lang="en-US" dirty="0"/>
          </a:p>
        </p:txBody>
      </p:sp>
    </p:spTree>
    <p:extLst>
      <p:ext uri="{BB962C8B-B14F-4D97-AF65-F5344CB8AC3E}">
        <p14:creationId xmlns:p14="http://schemas.microsoft.com/office/powerpoint/2010/main" val="25894267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6858"/>
            <a:ext cx="9144000" cy="925520"/>
          </a:xfrm>
        </p:spPr>
        <p:txBody>
          <a:bodyPr/>
          <a:lstStyle/>
          <a:p>
            <a:r>
              <a:rPr lang="en-US" dirty="0"/>
              <a:t>Ethnic groups in England and Wales 2011</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54002234"/>
              </p:ext>
            </p:extLst>
          </p:nvPr>
        </p:nvGraphicFramePr>
        <p:xfrm>
          <a:off x="973795" y="1280663"/>
          <a:ext cx="7011902" cy="418669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808081" y="5413217"/>
            <a:ext cx="684803" cy="307777"/>
          </a:xfrm>
          <a:prstGeom prst="rect">
            <a:avLst/>
          </a:prstGeom>
          <a:noFill/>
        </p:spPr>
        <p:txBody>
          <a:bodyPr wrap="none" rtlCol="0">
            <a:spAutoFit/>
          </a:bodyPr>
          <a:lstStyle/>
          <a:p>
            <a:r>
              <a:rPr lang="en-US" sz="1400" dirty="0">
                <a:solidFill>
                  <a:srgbClr val="000090"/>
                </a:solidFill>
                <a:latin typeface="Arial Rounded MT Bold"/>
                <a:cs typeface="Arial Rounded MT Bold"/>
              </a:rPr>
              <a:t>White</a:t>
            </a:r>
          </a:p>
        </p:txBody>
      </p:sp>
      <p:sp>
        <p:nvSpPr>
          <p:cNvPr id="8" name="TextBox 7"/>
          <p:cNvSpPr txBox="1"/>
          <p:nvPr/>
        </p:nvSpPr>
        <p:spPr>
          <a:xfrm>
            <a:off x="2778155" y="5413217"/>
            <a:ext cx="1294144" cy="523220"/>
          </a:xfrm>
          <a:prstGeom prst="rect">
            <a:avLst/>
          </a:prstGeom>
          <a:noFill/>
        </p:spPr>
        <p:txBody>
          <a:bodyPr wrap="none" rtlCol="0">
            <a:spAutoFit/>
          </a:bodyPr>
          <a:lstStyle/>
          <a:p>
            <a:pPr algn="ctr"/>
            <a:r>
              <a:rPr lang="en-US" sz="1400" dirty="0">
                <a:solidFill>
                  <a:srgbClr val="000090"/>
                </a:solidFill>
                <a:latin typeface="Arial Rounded MT Bold"/>
                <a:cs typeface="Arial Rounded MT Bold"/>
              </a:rPr>
              <a:t>Asian/</a:t>
            </a:r>
          </a:p>
          <a:p>
            <a:pPr algn="ctr"/>
            <a:r>
              <a:rPr lang="en-US" sz="1400" dirty="0">
                <a:solidFill>
                  <a:srgbClr val="000090"/>
                </a:solidFill>
                <a:latin typeface="Arial Rounded MT Bold"/>
                <a:cs typeface="Arial Rounded MT Bold"/>
              </a:rPr>
              <a:t>Asian British</a:t>
            </a:r>
          </a:p>
        </p:txBody>
      </p:sp>
      <p:sp>
        <p:nvSpPr>
          <p:cNvPr id="9" name="TextBox 8"/>
          <p:cNvSpPr txBox="1"/>
          <p:nvPr/>
        </p:nvSpPr>
        <p:spPr>
          <a:xfrm>
            <a:off x="4035680" y="5413217"/>
            <a:ext cx="1326004" cy="1015663"/>
          </a:xfrm>
          <a:prstGeom prst="rect">
            <a:avLst/>
          </a:prstGeom>
          <a:noFill/>
        </p:spPr>
        <p:txBody>
          <a:bodyPr wrap="none" rtlCol="0">
            <a:spAutoFit/>
          </a:bodyPr>
          <a:lstStyle/>
          <a:p>
            <a:pPr algn="ctr"/>
            <a:r>
              <a:rPr lang="en-US" sz="1400" dirty="0">
                <a:solidFill>
                  <a:srgbClr val="000090"/>
                </a:solidFill>
                <a:latin typeface="Arial Rounded MT Bold"/>
                <a:cs typeface="Arial Rounded MT Bold"/>
              </a:rPr>
              <a:t>Black/Black</a:t>
            </a:r>
          </a:p>
          <a:p>
            <a:pPr algn="ctr"/>
            <a:r>
              <a:rPr lang="en-US" sz="1400" dirty="0">
                <a:solidFill>
                  <a:srgbClr val="000090"/>
                </a:solidFill>
                <a:latin typeface="Arial Rounded MT Bold"/>
                <a:cs typeface="Arial Rounded MT Bold"/>
              </a:rPr>
              <a:t>Caribbean/</a:t>
            </a:r>
          </a:p>
          <a:p>
            <a:pPr algn="ctr"/>
            <a:r>
              <a:rPr lang="en-US" sz="1400" dirty="0">
                <a:solidFill>
                  <a:srgbClr val="000090"/>
                </a:solidFill>
                <a:latin typeface="Arial Rounded MT Bold"/>
                <a:cs typeface="Arial Rounded MT Bold"/>
              </a:rPr>
              <a:t>Black British</a:t>
            </a:r>
          </a:p>
          <a:p>
            <a:endParaRPr lang="en-US" dirty="0"/>
          </a:p>
        </p:txBody>
      </p:sp>
      <p:sp>
        <p:nvSpPr>
          <p:cNvPr id="10" name="TextBox 9"/>
          <p:cNvSpPr txBox="1"/>
          <p:nvPr/>
        </p:nvSpPr>
        <p:spPr>
          <a:xfrm>
            <a:off x="5216216" y="5413217"/>
            <a:ext cx="1441420" cy="523220"/>
          </a:xfrm>
          <a:prstGeom prst="rect">
            <a:avLst/>
          </a:prstGeom>
          <a:noFill/>
        </p:spPr>
        <p:txBody>
          <a:bodyPr wrap="none" rtlCol="0">
            <a:spAutoFit/>
          </a:bodyPr>
          <a:lstStyle/>
          <a:p>
            <a:pPr algn="ctr"/>
            <a:r>
              <a:rPr lang="en-US" sz="1400" dirty="0">
                <a:solidFill>
                  <a:srgbClr val="000090"/>
                </a:solidFill>
                <a:latin typeface="Arial Rounded MT Bold"/>
                <a:cs typeface="Arial Rounded MT Bold"/>
              </a:rPr>
              <a:t>Mixed/Multiple</a:t>
            </a:r>
          </a:p>
          <a:p>
            <a:pPr algn="ctr"/>
            <a:r>
              <a:rPr lang="en-US" sz="1400" dirty="0">
                <a:solidFill>
                  <a:srgbClr val="000090"/>
                </a:solidFill>
                <a:latin typeface="Arial Rounded MT Bold"/>
                <a:cs typeface="Arial Rounded MT Bold"/>
              </a:rPr>
              <a:t>Ethnic Groups</a:t>
            </a:r>
          </a:p>
        </p:txBody>
      </p:sp>
      <p:sp>
        <p:nvSpPr>
          <p:cNvPr id="11" name="TextBox 10"/>
          <p:cNvSpPr txBox="1"/>
          <p:nvPr/>
        </p:nvSpPr>
        <p:spPr>
          <a:xfrm>
            <a:off x="6852950" y="5467361"/>
            <a:ext cx="697627" cy="307777"/>
          </a:xfrm>
          <a:prstGeom prst="rect">
            <a:avLst/>
          </a:prstGeom>
          <a:noFill/>
        </p:spPr>
        <p:txBody>
          <a:bodyPr wrap="none" rtlCol="0">
            <a:spAutoFit/>
          </a:bodyPr>
          <a:lstStyle/>
          <a:p>
            <a:pPr algn="ctr"/>
            <a:r>
              <a:rPr lang="en-US" sz="1400" dirty="0">
                <a:solidFill>
                  <a:srgbClr val="000090"/>
                </a:solidFill>
                <a:latin typeface="Arial Rounded MT Bold"/>
                <a:cs typeface="Arial Rounded MT Bold"/>
              </a:rPr>
              <a:t>Other</a:t>
            </a:r>
          </a:p>
        </p:txBody>
      </p:sp>
      <p:sp>
        <p:nvSpPr>
          <p:cNvPr id="12" name="TextBox 11"/>
          <p:cNvSpPr txBox="1"/>
          <p:nvPr/>
        </p:nvSpPr>
        <p:spPr>
          <a:xfrm>
            <a:off x="1894189" y="1678852"/>
            <a:ext cx="551365" cy="307777"/>
          </a:xfrm>
          <a:prstGeom prst="rect">
            <a:avLst/>
          </a:prstGeom>
          <a:noFill/>
        </p:spPr>
        <p:txBody>
          <a:bodyPr wrap="none" rtlCol="0">
            <a:spAutoFit/>
          </a:bodyPr>
          <a:lstStyle/>
          <a:p>
            <a:pPr algn="ctr"/>
            <a:r>
              <a:rPr lang="en-US" sz="1400" dirty="0">
                <a:solidFill>
                  <a:srgbClr val="000090"/>
                </a:solidFill>
                <a:latin typeface="Arial Rounded MT Bold"/>
                <a:cs typeface="Arial Rounded MT Bold"/>
              </a:rPr>
              <a:t>86%</a:t>
            </a:r>
          </a:p>
        </p:txBody>
      </p:sp>
      <p:sp>
        <p:nvSpPr>
          <p:cNvPr id="13" name="TextBox 12"/>
          <p:cNvSpPr txBox="1"/>
          <p:nvPr/>
        </p:nvSpPr>
        <p:spPr>
          <a:xfrm>
            <a:off x="3119769" y="4702937"/>
            <a:ext cx="607558" cy="307777"/>
          </a:xfrm>
          <a:prstGeom prst="rect">
            <a:avLst/>
          </a:prstGeom>
          <a:noFill/>
        </p:spPr>
        <p:txBody>
          <a:bodyPr wrap="none" rtlCol="0">
            <a:spAutoFit/>
          </a:bodyPr>
          <a:lstStyle/>
          <a:p>
            <a:pPr algn="ctr"/>
            <a:r>
              <a:rPr lang="en-US" sz="1400" dirty="0">
                <a:solidFill>
                  <a:srgbClr val="000090"/>
                </a:solidFill>
                <a:latin typeface="Arial Rounded MT Bold"/>
                <a:cs typeface="Arial Rounded MT Bold"/>
              </a:rPr>
              <a:t>7.5%</a:t>
            </a:r>
          </a:p>
        </p:txBody>
      </p:sp>
      <p:sp>
        <p:nvSpPr>
          <p:cNvPr id="14" name="TextBox 13"/>
          <p:cNvSpPr txBox="1"/>
          <p:nvPr/>
        </p:nvSpPr>
        <p:spPr>
          <a:xfrm>
            <a:off x="4378155" y="4860050"/>
            <a:ext cx="607558" cy="307777"/>
          </a:xfrm>
          <a:prstGeom prst="rect">
            <a:avLst/>
          </a:prstGeom>
          <a:noFill/>
        </p:spPr>
        <p:txBody>
          <a:bodyPr wrap="none" rtlCol="0">
            <a:spAutoFit/>
          </a:bodyPr>
          <a:lstStyle/>
          <a:p>
            <a:pPr algn="ctr"/>
            <a:r>
              <a:rPr lang="en-US" sz="1400" dirty="0">
                <a:solidFill>
                  <a:srgbClr val="000090"/>
                </a:solidFill>
                <a:latin typeface="Arial Rounded MT Bold"/>
                <a:cs typeface="Arial Rounded MT Bold"/>
              </a:rPr>
              <a:t>3.3%</a:t>
            </a:r>
          </a:p>
        </p:txBody>
      </p:sp>
      <p:sp>
        <p:nvSpPr>
          <p:cNvPr id="15" name="TextBox 14"/>
          <p:cNvSpPr txBox="1"/>
          <p:nvPr/>
        </p:nvSpPr>
        <p:spPr>
          <a:xfrm>
            <a:off x="5637063" y="4910635"/>
            <a:ext cx="607558" cy="307777"/>
          </a:xfrm>
          <a:prstGeom prst="rect">
            <a:avLst/>
          </a:prstGeom>
          <a:noFill/>
        </p:spPr>
        <p:txBody>
          <a:bodyPr wrap="none" rtlCol="0">
            <a:spAutoFit/>
          </a:bodyPr>
          <a:lstStyle/>
          <a:p>
            <a:r>
              <a:rPr lang="en-US" sz="1400" dirty="0">
                <a:solidFill>
                  <a:srgbClr val="000090"/>
                </a:solidFill>
                <a:latin typeface="Arial Rounded MT Bold"/>
                <a:cs typeface="Arial Rounded MT Bold"/>
              </a:rPr>
              <a:t>2.2%</a:t>
            </a:r>
          </a:p>
        </p:txBody>
      </p:sp>
      <p:sp>
        <p:nvSpPr>
          <p:cNvPr id="16" name="TextBox 15"/>
          <p:cNvSpPr txBox="1"/>
          <p:nvPr/>
        </p:nvSpPr>
        <p:spPr>
          <a:xfrm>
            <a:off x="6885236" y="4942921"/>
            <a:ext cx="607558" cy="307777"/>
          </a:xfrm>
          <a:prstGeom prst="rect">
            <a:avLst/>
          </a:prstGeom>
          <a:noFill/>
        </p:spPr>
        <p:txBody>
          <a:bodyPr wrap="none" rtlCol="0">
            <a:spAutoFit/>
          </a:bodyPr>
          <a:lstStyle/>
          <a:p>
            <a:pPr algn="ctr"/>
            <a:r>
              <a:rPr lang="en-US" sz="1400" dirty="0">
                <a:solidFill>
                  <a:srgbClr val="000090"/>
                </a:solidFill>
                <a:latin typeface="Arial Rounded MT Bold"/>
                <a:cs typeface="Arial Rounded MT Bold"/>
              </a:rPr>
              <a:t>1.0%</a:t>
            </a:r>
          </a:p>
        </p:txBody>
      </p:sp>
      <p:sp>
        <p:nvSpPr>
          <p:cNvPr id="17" name="TextBox 16"/>
          <p:cNvSpPr txBox="1"/>
          <p:nvPr/>
        </p:nvSpPr>
        <p:spPr>
          <a:xfrm>
            <a:off x="490380" y="6001009"/>
            <a:ext cx="2040511" cy="369332"/>
          </a:xfrm>
          <a:prstGeom prst="rect">
            <a:avLst/>
          </a:prstGeom>
          <a:noFill/>
        </p:spPr>
        <p:txBody>
          <a:bodyPr wrap="none" rtlCol="0">
            <a:spAutoFit/>
          </a:bodyPr>
          <a:lstStyle/>
          <a:p>
            <a:r>
              <a:rPr lang="en-US" i="1" dirty="0">
                <a:solidFill>
                  <a:srgbClr val="000090"/>
                </a:solidFill>
              </a:rPr>
              <a:t>Source: ONS 2011</a:t>
            </a:r>
            <a:r>
              <a:rPr lang="en-US" i="1" baseline="30000" dirty="0">
                <a:solidFill>
                  <a:srgbClr val="000090"/>
                </a:solidFill>
              </a:rPr>
              <a:t>23</a:t>
            </a:r>
          </a:p>
        </p:txBody>
      </p:sp>
      <p:sp>
        <p:nvSpPr>
          <p:cNvPr id="18" name="TextBox 17"/>
          <p:cNvSpPr txBox="1"/>
          <p:nvPr/>
        </p:nvSpPr>
        <p:spPr>
          <a:xfrm>
            <a:off x="445689" y="2724909"/>
            <a:ext cx="400110" cy="1392569"/>
          </a:xfrm>
          <a:prstGeom prst="rect">
            <a:avLst/>
          </a:prstGeom>
          <a:noFill/>
        </p:spPr>
        <p:txBody>
          <a:bodyPr vert="vert270" wrap="none" rtlCol="0">
            <a:spAutoFit/>
          </a:bodyPr>
          <a:lstStyle/>
          <a:p>
            <a:r>
              <a:rPr lang="en-US" sz="1400" dirty="0">
                <a:solidFill>
                  <a:srgbClr val="000090"/>
                </a:solidFill>
                <a:latin typeface="Arial Rounded MT Bold"/>
                <a:cs typeface="Arial Rounded MT Bold"/>
              </a:rPr>
              <a:t>Prevalence (%)</a:t>
            </a:r>
          </a:p>
        </p:txBody>
      </p:sp>
    </p:spTree>
    <p:extLst>
      <p:ext uri="{BB962C8B-B14F-4D97-AF65-F5344CB8AC3E}">
        <p14:creationId xmlns:p14="http://schemas.microsoft.com/office/powerpoint/2010/main" val="1388412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6838"/>
            <a:ext cx="9144000" cy="925512"/>
          </a:xfrm>
        </p:spPr>
        <p:txBody>
          <a:bodyPr/>
          <a:lstStyle/>
          <a:p>
            <a:r>
              <a:rPr lang="en-US" dirty="0"/>
              <a:t>Pathophysiology of type 2 diabetes</a:t>
            </a:r>
          </a:p>
        </p:txBody>
      </p:sp>
      <p:sp>
        <p:nvSpPr>
          <p:cNvPr id="40" name="Title 1"/>
          <p:cNvSpPr txBox="1">
            <a:spLocks/>
          </p:cNvSpPr>
          <p:nvPr/>
        </p:nvSpPr>
        <p:spPr>
          <a:xfrm>
            <a:off x="457200" y="167920"/>
            <a:ext cx="8229600" cy="79254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dirty="0">
              <a:solidFill>
                <a:srgbClr val="000090"/>
              </a:solidFill>
            </a:endParaRPr>
          </a:p>
        </p:txBody>
      </p:sp>
      <p:sp>
        <p:nvSpPr>
          <p:cNvPr id="41" name="TextBox 40"/>
          <p:cNvSpPr txBox="1"/>
          <p:nvPr/>
        </p:nvSpPr>
        <p:spPr>
          <a:xfrm>
            <a:off x="2283999" y="4177094"/>
            <a:ext cx="5054576" cy="369332"/>
          </a:xfrm>
          <a:prstGeom prst="rect">
            <a:avLst/>
          </a:prstGeom>
          <a:noFill/>
        </p:spPr>
        <p:txBody>
          <a:bodyPr wrap="none" rtlCol="0">
            <a:spAutoFit/>
          </a:bodyPr>
          <a:lstStyle/>
          <a:p>
            <a:r>
              <a:rPr lang="en-US" b="1" dirty="0" err="1">
                <a:solidFill>
                  <a:srgbClr val="000090"/>
                </a:solidFill>
              </a:rPr>
              <a:t>Homeostatis</a:t>
            </a:r>
            <a:r>
              <a:rPr lang="en-US" b="1" dirty="0">
                <a:solidFill>
                  <a:srgbClr val="000090"/>
                </a:solidFill>
              </a:rPr>
              <a:t>: normal blood glucose 3.5-7.8 </a:t>
            </a:r>
            <a:r>
              <a:rPr lang="en-US" b="1" dirty="0" err="1">
                <a:solidFill>
                  <a:srgbClr val="000090"/>
                </a:solidFill>
              </a:rPr>
              <a:t>mmol</a:t>
            </a:r>
            <a:r>
              <a:rPr lang="en-US" b="1" dirty="0">
                <a:solidFill>
                  <a:srgbClr val="000090"/>
                </a:solidFill>
              </a:rPr>
              <a:t>/l</a:t>
            </a:r>
          </a:p>
        </p:txBody>
      </p:sp>
      <p:pic>
        <p:nvPicPr>
          <p:cNvPr id="42" name="Picture 41" descr="pancre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4455" y="5481135"/>
            <a:ext cx="1403859" cy="856012"/>
          </a:xfrm>
          <a:prstGeom prst="rect">
            <a:avLst/>
          </a:prstGeom>
        </p:spPr>
      </p:pic>
      <p:pic>
        <p:nvPicPr>
          <p:cNvPr id="43" name="Picture 42" descr="pancre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00" y="1601403"/>
            <a:ext cx="1438856" cy="877351"/>
          </a:xfrm>
          <a:prstGeom prst="rect">
            <a:avLst/>
          </a:prstGeom>
        </p:spPr>
      </p:pic>
      <p:pic>
        <p:nvPicPr>
          <p:cNvPr id="44" name="Picture 43" descr="liver.jpg"/>
          <p:cNvPicPr>
            <a:picLocks noChangeAspect="1"/>
          </p:cNvPicPr>
          <p:nvPr/>
        </p:nvPicPr>
        <p:blipFill rotWithShape="1">
          <a:blip r:embed="rId3">
            <a:extLst>
              <a:ext uri="{28A0092B-C50C-407E-A947-70E740481C1C}">
                <a14:useLocalDpi xmlns:a14="http://schemas.microsoft.com/office/drawing/2010/main" val="0"/>
              </a:ext>
            </a:extLst>
          </a:blip>
          <a:srcRect b="7607"/>
          <a:stretch/>
        </p:blipFill>
        <p:spPr>
          <a:xfrm>
            <a:off x="1122305" y="5057615"/>
            <a:ext cx="1556591" cy="1131217"/>
          </a:xfrm>
          <a:prstGeom prst="rect">
            <a:avLst/>
          </a:prstGeom>
        </p:spPr>
      </p:pic>
      <p:pic>
        <p:nvPicPr>
          <p:cNvPr id="45" name="Picture 44" descr="liver.jpg"/>
          <p:cNvPicPr>
            <a:picLocks noChangeAspect="1"/>
          </p:cNvPicPr>
          <p:nvPr/>
        </p:nvPicPr>
        <p:blipFill rotWithShape="1">
          <a:blip r:embed="rId3">
            <a:extLst>
              <a:ext uri="{28A0092B-C50C-407E-A947-70E740481C1C}">
                <a14:useLocalDpi xmlns:a14="http://schemas.microsoft.com/office/drawing/2010/main" val="0"/>
              </a:ext>
            </a:extLst>
          </a:blip>
          <a:srcRect b="7607"/>
          <a:stretch/>
        </p:blipFill>
        <p:spPr>
          <a:xfrm>
            <a:off x="5577727" y="2050487"/>
            <a:ext cx="1556591" cy="1131217"/>
          </a:xfrm>
          <a:prstGeom prst="rect">
            <a:avLst/>
          </a:prstGeom>
        </p:spPr>
      </p:pic>
      <p:pic>
        <p:nvPicPr>
          <p:cNvPr id="46" name="Picture 45" descr="adipose tissue.jpg"/>
          <p:cNvPicPr>
            <a:picLocks noChangeAspect="1"/>
          </p:cNvPicPr>
          <p:nvPr/>
        </p:nvPicPr>
        <p:blipFill rotWithShape="1">
          <a:blip r:embed="rId4">
            <a:extLst>
              <a:ext uri="{28A0092B-C50C-407E-A947-70E740481C1C}">
                <a14:useLocalDpi xmlns:a14="http://schemas.microsoft.com/office/drawing/2010/main" val="0"/>
              </a:ext>
            </a:extLst>
          </a:blip>
          <a:srcRect l="10397" t="28344" r="16490" b="28800"/>
          <a:stretch/>
        </p:blipFill>
        <p:spPr>
          <a:xfrm>
            <a:off x="5537239" y="3181704"/>
            <a:ext cx="1664971" cy="975923"/>
          </a:xfrm>
          <a:prstGeom prst="rect">
            <a:avLst/>
          </a:prstGeom>
        </p:spPr>
      </p:pic>
      <p:sp>
        <p:nvSpPr>
          <p:cNvPr id="48" name="TextBox 47"/>
          <p:cNvSpPr txBox="1"/>
          <p:nvPr/>
        </p:nvSpPr>
        <p:spPr>
          <a:xfrm>
            <a:off x="1346582" y="2541581"/>
            <a:ext cx="1724927" cy="338554"/>
          </a:xfrm>
          <a:prstGeom prst="rect">
            <a:avLst/>
          </a:prstGeom>
          <a:noFill/>
        </p:spPr>
        <p:txBody>
          <a:bodyPr wrap="square" rtlCol="0">
            <a:spAutoFit/>
          </a:bodyPr>
          <a:lstStyle/>
          <a:p>
            <a:pPr algn="ctr"/>
            <a:r>
              <a:rPr lang="en-US" sz="1600" dirty="0">
                <a:solidFill>
                  <a:srgbClr val="000090"/>
                </a:solidFill>
              </a:rPr>
              <a:t>&gt;8 </a:t>
            </a:r>
            <a:r>
              <a:rPr lang="en-US" sz="1600" dirty="0" err="1">
                <a:solidFill>
                  <a:srgbClr val="000090"/>
                </a:solidFill>
              </a:rPr>
              <a:t>mmol</a:t>
            </a:r>
            <a:r>
              <a:rPr lang="en-US" sz="1600" dirty="0">
                <a:solidFill>
                  <a:srgbClr val="000090"/>
                </a:solidFill>
              </a:rPr>
              <a:t>/l</a:t>
            </a:r>
          </a:p>
        </p:txBody>
      </p:sp>
      <p:sp>
        <p:nvSpPr>
          <p:cNvPr id="49" name="TextBox 48"/>
          <p:cNvSpPr txBox="1"/>
          <p:nvPr/>
        </p:nvSpPr>
        <p:spPr>
          <a:xfrm>
            <a:off x="52915" y="1737307"/>
            <a:ext cx="1319094" cy="830997"/>
          </a:xfrm>
          <a:prstGeom prst="rect">
            <a:avLst/>
          </a:prstGeom>
          <a:noFill/>
        </p:spPr>
        <p:txBody>
          <a:bodyPr wrap="square" rtlCol="0">
            <a:spAutoFit/>
          </a:bodyPr>
          <a:lstStyle/>
          <a:p>
            <a:r>
              <a:rPr lang="en-US" sz="1600" dirty="0">
                <a:solidFill>
                  <a:srgbClr val="000090"/>
                </a:solidFill>
              </a:rPr>
              <a:t>Pancreas releases</a:t>
            </a:r>
          </a:p>
          <a:p>
            <a:r>
              <a:rPr lang="en-US" sz="1600" dirty="0">
                <a:solidFill>
                  <a:srgbClr val="000090"/>
                </a:solidFill>
              </a:rPr>
              <a:t>some insulin</a:t>
            </a:r>
          </a:p>
        </p:txBody>
      </p:sp>
      <p:sp>
        <p:nvSpPr>
          <p:cNvPr id="50" name="TextBox 49"/>
          <p:cNvSpPr txBox="1"/>
          <p:nvPr/>
        </p:nvSpPr>
        <p:spPr>
          <a:xfrm>
            <a:off x="3178894" y="1081837"/>
            <a:ext cx="1347958" cy="923330"/>
          </a:xfrm>
          <a:prstGeom prst="rect">
            <a:avLst/>
          </a:prstGeom>
          <a:noFill/>
          <a:ln w="38100">
            <a:solidFill>
              <a:srgbClr val="FF0000"/>
            </a:solidFill>
          </a:ln>
        </p:spPr>
        <p:txBody>
          <a:bodyPr wrap="square" rtlCol="0">
            <a:spAutoFit/>
          </a:bodyPr>
          <a:lstStyle/>
          <a:p>
            <a:pPr algn="ctr"/>
            <a:r>
              <a:rPr lang="en-US" b="1" dirty="0">
                <a:solidFill>
                  <a:srgbClr val="FF0000"/>
                </a:solidFill>
              </a:rPr>
              <a:t>REDUCED</a:t>
            </a:r>
          </a:p>
          <a:p>
            <a:pPr algn="ctr"/>
            <a:r>
              <a:rPr lang="en-US" b="1" dirty="0">
                <a:solidFill>
                  <a:srgbClr val="FF0000"/>
                </a:solidFill>
              </a:rPr>
              <a:t>INSULIN</a:t>
            </a:r>
          </a:p>
          <a:p>
            <a:pPr algn="ctr"/>
            <a:r>
              <a:rPr lang="en-US" b="1" dirty="0">
                <a:solidFill>
                  <a:srgbClr val="FF0000"/>
                </a:solidFill>
              </a:rPr>
              <a:t>SECRETION</a:t>
            </a:r>
          </a:p>
        </p:txBody>
      </p:sp>
      <p:cxnSp>
        <p:nvCxnSpPr>
          <p:cNvPr id="51" name="Straight Arrow Connector 50"/>
          <p:cNvCxnSpPr/>
          <p:nvPr/>
        </p:nvCxnSpPr>
        <p:spPr>
          <a:xfrm flipH="1" flipV="1">
            <a:off x="1929433" y="2178181"/>
            <a:ext cx="245477" cy="390123"/>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339492" y="2884869"/>
            <a:ext cx="233187" cy="405118"/>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1482424" y="1275481"/>
            <a:ext cx="0" cy="29125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469725" y="1288180"/>
            <a:ext cx="1590261" cy="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646635" y="1296646"/>
            <a:ext cx="832486" cy="291254"/>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646635" y="1288180"/>
            <a:ext cx="832486" cy="1372457"/>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4646635" y="1284502"/>
            <a:ext cx="832486" cy="2382938"/>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7119390" y="1280074"/>
            <a:ext cx="1314282" cy="830997"/>
          </a:xfrm>
          <a:prstGeom prst="rect">
            <a:avLst/>
          </a:prstGeom>
          <a:noFill/>
        </p:spPr>
        <p:txBody>
          <a:bodyPr wrap="none" rtlCol="0">
            <a:spAutoFit/>
          </a:bodyPr>
          <a:lstStyle/>
          <a:p>
            <a:r>
              <a:rPr lang="en-US" sz="1600" dirty="0">
                <a:solidFill>
                  <a:srgbClr val="000090"/>
                </a:solidFill>
              </a:rPr>
              <a:t>Cells use </a:t>
            </a:r>
          </a:p>
          <a:p>
            <a:r>
              <a:rPr lang="en-US" sz="1600" dirty="0">
                <a:solidFill>
                  <a:srgbClr val="000090"/>
                </a:solidFill>
              </a:rPr>
              <a:t>some glucose </a:t>
            </a:r>
          </a:p>
          <a:p>
            <a:r>
              <a:rPr lang="en-US" sz="1600" dirty="0">
                <a:solidFill>
                  <a:srgbClr val="000090"/>
                </a:solidFill>
              </a:rPr>
              <a:t>for energy</a:t>
            </a:r>
          </a:p>
        </p:txBody>
      </p:sp>
      <p:sp>
        <p:nvSpPr>
          <p:cNvPr id="59" name="TextBox 58"/>
          <p:cNvSpPr txBox="1"/>
          <p:nvPr/>
        </p:nvSpPr>
        <p:spPr>
          <a:xfrm>
            <a:off x="7119390" y="2194916"/>
            <a:ext cx="1537600" cy="830997"/>
          </a:xfrm>
          <a:prstGeom prst="rect">
            <a:avLst/>
          </a:prstGeom>
          <a:noFill/>
        </p:spPr>
        <p:txBody>
          <a:bodyPr wrap="none" rtlCol="0">
            <a:spAutoFit/>
          </a:bodyPr>
          <a:lstStyle/>
          <a:p>
            <a:r>
              <a:rPr lang="en-US" sz="1600" dirty="0">
                <a:solidFill>
                  <a:srgbClr val="000090"/>
                </a:solidFill>
              </a:rPr>
              <a:t>Liver converts </a:t>
            </a:r>
          </a:p>
          <a:p>
            <a:r>
              <a:rPr lang="en-US" sz="1600" dirty="0">
                <a:solidFill>
                  <a:srgbClr val="000090"/>
                </a:solidFill>
              </a:rPr>
              <a:t>some glucose to</a:t>
            </a:r>
          </a:p>
          <a:p>
            <a:r>
              <a:rPr lang="en-US" sz="1600" dirty="0">
                <a:solidFill>
                  <a:srgbClr val="000090"/>
                </a:solidFill>
              </a:rPr>
              <a:t>glycogen</a:t>
            </a:r>
          </a:p>
        </p:txBody>
      </p:sp>
      <p:sp>
        <p:nvSpPr>
          <p:cNvPr id="60" name="TextBox 59"/>
          <p:cNvSpPr txBox="1"/>
          <p:nvPr/>
        </p:nvSpPr>
        <p:spPr>
          <a:xfrm>
            <a:off x="7119390" y="3344274"/>
            <a:ext cx="1398239" cy="584776"/>
          </a:xfrm>
          <a:prstGeom prst="rect">
            <a:avLst/>
          </a:prstGeom>
          <a:noFill/>
        </p:spPr>
        <p:txBody>
          <a:bodyPr wrap="none" rtlCol="0">
            <a:spAutoFit/>
          </a:bodyPr>
          <a:lstStyle/>
          <a:p>
            <a:r>
              <a:rPr lang="en-US" sz="1600" dirty="0">
                <a:solidFill>
                  <a:srgbClr val="000090"/>
                </a:solidFill>
              </a:rPr>
              <a:t>Excess glucose </a:t>
            </a:r>
          </a:p>
          <a:p>
            <a:r>
              <a:rPr lang="en-US" sz="1600" dirty="0">
                <a:solidFill>
                  <a:srgbClr val="000090"/>
                </a:solidFill>
              </a:rPr>
              <a:t>stored as fat</a:t>
            </a:r>
          </a:p>
        </p:txBody>
      </p:sp>
      <p:cxnSp>
        <p:nvCxnSpPr>
          <p:cNvPr id="61" name="Straight Connector 60"/>
          <p:cNvCxnSpPr/>
          <p:nvPr/>
        </p:nvCxnSpPr>
        <p:spPr>
          <a:xfrm>
            <a:off x="8614383" y="1765546"/>
            <a:ext cx="18453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8608033" y="2606915"/>
            <a:ext cx="18453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608033" y="3667440"/>
            <a:ext cx="184536"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5889102" y="4829370"/>
            <a:ext cx="1202473" cy="338554"/>
          </a:xfrm>
          <a:prstGeom prst="rect">
            <a:avLst/>
          </a:prstGeom>
          <a:noFill/>
        </p:spPr>
        <p:txBody>
          <a:bodyPr wrap="none" rtlCol="0">
            <a:spAutoFit/>
          </a:bodyPr>
          <a:lstStyle/>
          <a:p>
            <a:r>
              <a:rPr lang="en-US" sz="1600" dirty="0">
                <a:solidFill>
                  <a:srgbClr val="000090"/>
                </a:solidFill>
              </a:rPr>
              <a:t>&lt;3.5 </a:t>
            </a:r>
            <a:r>
              <a:rPr lang="en-US" sz="1600" dirty="0" err="1">
                <a:solidFill>
                  <a:srgbClr val="000090"/>
                </a:solidFill>
              </a:rPr>
              <a:t>mmol</a:t>
            </a:r>
            <a:r>
              <a:rPr lang="en-US" sz="1600" dirty="0">
                <a:solidFill>
                  <a:srgbClr val="000090"/>
                </a:solidFill>
              </a:rPr>
              <a:t>/l</a:t>
            </a:r>
          </a:p>
        </p:txBody>
      </p:sp>
      <p:cxnSp>
        <p:nvCxnSpPr>
          <p:cNvPr id="67" name="Straight Connector 66"/>
          <p:cNvCxnSpPr/>
          <p:nvPr/>
        </p:nvCxnSpPr>
        <p:spPr>
          <a:xfrm>
            <a:off x="6202627" y="4581379"/>
            <a:ext cx="221572" cy="298596"/>
          </a:xfrm>
          <a:prstGeom prst="line">
            <a:avLst/>
          </a:prstGeom>
          <a:ln w="381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6616214" y="5185776"/>
            <a:ext cx="224130" cy="271389"/>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flipV="1">
            <a:off x="4920203" y="6075123"/>
            <a:ext cx="907196" cy="10672"/>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494370" y="5867155"/>
            <a:ext cx="1297350" cy="369332"/>
          </a:xfrm>
          <a:prstGeom prst="rect">
            <a:avLst/>
          </a:prstGeom>
          <a:noFill/>
        </p:spPr>
        <p:txBody>
          <a:bodyPr wrap="none" rtlCol="0">
            <a:spAutoFit/>
          </a:bodyPr>
          <a:lstStyle/>
          <a:p>
            <a:r>
              <a:rPr lang="en-US" b="1" dirty="0">
                <a:solidFill>
                  <a:srgbClr val="0000FF"/>
                </a:solidFill>
              </a:rPr>
              <a:t>GLUCAGON</a:t>
            </a:r>
          </a:p>
        </p:txBody>
      </p:sp>
      <p:cxnSp>
        <p:nvCxnSpPr>
          <p:cNvPr id="71" name="Straight Arrow Connector 70"/>
          <p:cNvCxnSpPr/>
          <p:nvPr/>
        </p:nvCxnSpPr>
        <p:spPr>
          <a:xfrm flipH="1" flipV="1">
            <a:off x="2572167" y="6051821"/>
            <a:ext cx="790742" cy="10672"/>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151906" y="5112240"/>
            <a:ext cx="868347" cy="830997"/>
          </a:xfrm>
          <a:prstGeom prst="rect">
            <a:avLst/>
          </a:prstGeom>
          <a:noFill/>
        </p:spPr>
        <p:txBody>
          <a:bodyPr wrap="none" rtlCol="0">
            <a:spAutoFit/>
          </a:bodyPr>
          <a:lstStyle/>
          <a:p>
            <a:r>
              <a:rPr lang="en-US" sz="1600" dirty="0">
                <a:solidFill>
                  <a:srgbClr val="000090"/>
                </a:solidFill>
              </a:rPr>
              <a:t>Liver </a:t>
            </a:r>
          </a:p>
          <a:p>
            <a:r>
              <a:rPr lang="en-US" sz="1600" dirty="0">
                <a:solidFill>
                  <a:srgbClr val="000090"/>
                </a:solidFill>
              </a:rPr>
              <a:t>releases </a:t>
            </a:r>
          </a:p>
          <a:p>
            <a:r>
              <a:rPr lang="en-US" sz="1600" dirty="0">
                <a:solidFill>
                  <a:srgbClr val="000090"/>
                </a:solidFill>
              </a:rPr>
              <a:t>glucose</a:t>
            </a:r>
          </a:p>
        </p:txBody>
      </p:sp>
      <p:cxnSp>
        <p:nvCxnSpPr>
          <p:cNvPr id="73" name="Straight Connector 72"/>
          <p:cNvCxnSpPr/>
          <p:nvPr/>
        </p:nvCxnSpPr>
        <p:spPr>
          <a:xfrm flipV="1">
            <a:off x="457200" y="4363935"/>
            <a:ext cx="0" cy="500388"/>
          </a:xfrm>
          <a:prstGeom prst="line">
            <a:avLst/>
          </a:prstGeom>
          <a:ln w="381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457200" y="4380867"/>
            <a:ext cx="1410556" cy="0"/>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7577701" y="5370099"/>
            <a:ext cx="935673" cy="830997"/>
          </a:xfrm>
          <a:prstGeom prst="rect">
            <a:avLst/>
          </a:prstGeom>
          <a:noFill/>
        </p:spPr>
        <p:txBody>
          <a:bodyPr wrap="none" rtlCol="0">
            <a:spAutoFit/>
          </a:bodyPr>
          <a:lstStyle/>
          <a:p>
            <a:r>
              <a:rPr lang="en-US" sz="1600" dirty="0">
                <a:solidFill>
                  <a:srgbClr val="000090"/>
                </a:solidFill>
              </a:rPr>
              <a:t>Pancreas</a:t>
            </a:r>
          </a:p>
          <a:p>
            <a:r>
              <a:rPr lang="en-US" sz="1600" dirty="0">
                <a:solidFill>
                  <a:srgbClr val="000090"/>
                </a:solidFill>
              </a:rPr>
              <a:t>releases</a:t>
            </a:r>
          </a:p>
          <a:p>
            <a:r>
              <a:rPr lang="en-US" sz="1600" dirty="0">
                <a:solidFill>
                  <a:srgbClr val="000090"/>
                </a:solidFill>
              </a:rPr>
              <a:t>glucagon</a:t>
            </a:r>
          </a:p>
        </p:txBody>
      </p:sp>
      <p:pic>
        <p:nvPicPr>
          <p:cNvPr id="76" name="Picture 75" descr="cell.jpg"/>
          <p:cNvPicPr>
            <a:picLocks noChangeAspect="1"/>
          </p:cNvPicPr>
          <p:nvPr/>
        </p:nvPicPr>
        <p:blipFill rotWithShape="1">
          <a:blip r:embed="rId5">
            <a:extLst>
              <a:ext uri="{28A0092B-C50C-407E-A947-70E740481C1C}">
                <a14:useLocalDpi xmlns:a14="http://schemas.microsoft.com/office/drawing/2010/main" val="0"/>
              </a:ext>
            </a:extLst>
          </a:blip>
          <a:srcRect l="16939" t="2959" r="18496" b="13463"/>
          <a:stretch/>
        </p:blipFill>
        <p:spPr>
          <a:xfrm rot="5400000">
            <a:off x="5910050" y="1069967"/>
            <a:ext cx="752634" cy="1082518"/>
          </a:xfrm>
          <a:prstGeom prst="rect">
            <a:avLst/>
          </a:prstGeom>
        </p:spPr>
      </p:pic>
      <p:pic>
        <p:nvPicPr>
          <p:cNvPr id="79" name="Picture 78" descr="cak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6244" y="3367576"/>
            <a:ext cx="911845" cy="885792"/>
          </a:xfrm>
          <a:prstGeom prst="rect">
            <a:avLst/>
          </a:prstGeom>
        </p:spPr>
      </p:pic>
      <p:sp>
        <p:nvSpPr>
          <p:cNvPr id="47" name="TextBox 46"/>
          <p:cNvSpPr txBox="1"/>
          <p:nvPr/>
        </p:nvSpPr>
        <p:spPr>
          <a:xfrm>
            <a:off x="3178894" y="2246702"/>
            <a:ext cx="1347958" cy="646331"/>
          </a:xfrm>
          <a:prstGeom prst="rect">
            <a:avLst/>
          </a:prstGeom>
          <a:noFill/>
          <a:ln w="38100">
            <a:solidFill>
              <a:srgbClr val="FF0000"/>
            </a:solidFill>
          </a:ln>
        </p:spPr>
        <p:txBody>
          <a:bodyPr wrap="none" rtlCol="0">
            <a:spAutoFit/>
          </a:bodyPr>
          <a:lstStyle/>
          <a:p>
            <a:pPr algn="ctr"/>
            <a:r>
              <a:rPr lang="en-US" b="1" dirty="0">
                <a:solidFill>
                  <a:srgbClr val="FF0000"/>
                </a:solidFill>
              </a:rPr>
              <a:t>INSULIN</a:t>
            </a:r>
          </a:p>
          <a:p>
            <a:pPr algn="ctr"/>
            <a:r>
              <a:rPr lang="en-US" b="1" dirty="0">
                <a:solidFill>
                  <a:srgbClr val="FF0000"/>
                </a:solidFill>
              </a:rPr>
              <a:t>RESISTANCE</a:t>
            </a:r>
          </a:p>
        </p:txBody>
      </p:sp>
      <p:sp>
        <p:nvSpPr>
          <p:cNvPr id="77" name="TextBox 76"/>
          <p:cNvSpPr txBox="1"/>
          <p:nvPr/>
        </p:nvSpPr>
        <p:spPr>
          <a:xfrm>
            <a:off x="3178894" y="3181704"/>
            <a:ext cx="1347958" cy="923330"/>
          </a:xfrm>
          <a:prstGeom prst="rect">
            <a:avLst/>
          </a:prstGeom>
          <a:noFill/>
          <a:ln w="38100">
            <a:solidFill>
              <a:srgbClr val="FF0000"/>
            </a:solidFill>
          </a:ln>
        </p:spPr>
        <p:txBody>
          <a:bodyPr wrap="square" rtlCol="0">
            <a:spAutoFit/>
          </a:bodyPr>
          <a:lstStyle/>
          <a:p>
            <a:pPr algn="ctr"/>
            <a:r>
              <a:rPr lang="en-US" b="1" dirty="0">
                <a:solidFill>
                  <a:srgbClr val="FF0000"/>
                </a:solidFill>
              </a:rPr>
              <a:t>INCREASED</a:t>
            </a:r>
          </a:p>
          <a:p>
            <a:pPr algn="ctr"/>
            <a:r>
              <a:rPr lang="en-US" b="1" dirty="0">
                <a:solidFill>
                  <a:srgbClr val="FF0000"/>
                </a:solidFill>
              </a:rPr>
              <a:t>LIVER</a:t>
            </a:r>
          </a:p>
          <a:p>
            <a:pPr algn="ctr"/>
            <a:r>
              <a:rPr lang="en-US" b="1" dirty="0">
                <a:solidFill>
                  <a:srgbClr val="FF0000"/>
                </a:solidFill>
              </a:rPr>
              <a:t> GLUCOSE</a:t>
            </a:r>
          </a:p>
        </p:txBody>
      </p:sp>
      <p:cxnSp>
        <p:nvCxnSpPr>
          <p:cNvPr id="10" name="Straight Arrow Connector 9"/>
          <p:cNvCxnSpPr/>
          <p:nvPr/>
        </p:nvCxnSpPr>
        <p:spPr>
          <a:xfrm flipH="1">
            <a:off x="4646635" y="1729564"/>
            <a:ext cx="931092" cy="74919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836083" y="4177094"/>
            <a:ext cx="2342811" cy="1114573"/>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8792569" y="1746496"/>
            <a:ext cx="0" cy="2506872"/>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7546527" y="4357522"/>
            <a:ext cx="1733206" cy="646331"/>
          </a:xfrm>
          <a:prstGeom prst="rect">
            <a:avLst/>
          </a:prstGeom>
        </p:spPr>
        <p:txBody>
          <a:bodyPr wrap="square">
            <a:spAutoFit/>
          </a:bodyPr>
          <a:lstStyle/>
          <a:p>
            <a:pPr algn="ctr"/>
            <a:r>
              <a:rPr lang="en-US" b="1" dirty="0">
                <a:solidFill>
                  <a:srgbClr val="FF0000"/>
                </a:solidFill>
              </a:rPr>
              <a:t>Blood glucose </a:t>
            </a:r>
          </a:p>
          <a:p>
            <a:pPr algn="ctr"/>
            <a:r>
              <a:rPr lang="en-US" b="1" dirty="0">
                <a:solidFill>
                  <a:srgbClr val="FF0000"/>
                </a:solidFill>
              </a:rPr>
              <a:t>rises</a:t>
            </a:r>
          </a:p>
        </p:txBody>
      </p:sp>
    </p:spTree>
    <p:extLst>
      <p:ext uri="{BB962C8B-B14F-4D97-AF65-F5344CB8AC3E}">
        <p14:creationId xmlns:p14="http://schemas.microsoft.com/office/powerpoint/2010/main" val="322875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animBg="1"/>
      <p:bldP spid="58" grpId="0"/>
      <p:bldP spid="59" grpId="0"/>
      <p:bldP spid="60" grpId="0"/>
      <p:bldP spid="47" grpId="0" animBg="1"/>
      <p:bldP spid="77" grpId="0" animBg="1"/>
      <p:bldP spid="1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858"/>
            <a:ext cx="9144000" cy="925520"/>
          </a:xfrm>
        </p:spPr>
        <p:txBody>
          <a:bodyPr>
            <a:normAutofit/>
          </a:bodyPr>
          <a:lstStyle/>
          <a:p>
            <a:r>
              <a:rPr lang="en-US" dirty="0"/>
              <a:t>Ethnic groups in Oxford 2011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0306715"/>
              </p:ext>
            </p:extLst>
          </p:nvPr>
        </p:nvGraphicFramePr>
        <p:xfrm>
          <a:off x="1054716" y="1194568"/>
          <a:ext cx="6748021" cy="44126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859898" y="5574979"/>
            <a:ext cx="684803" cy="307777"/>
          </a:xfrm>
          <a:prstGeom prst="rect">
            <a:avLst/>
          </a:prstGeom>
          <a:noFill/>
        </p:spPr>
        <p:txBody>
          <a:bodyPr wrap="none" rtlCol="0">
            <a:spAutoFit/>
          </a:bodyPr>
          <a:lstStyle/>
          <a:p>
            <a:pPr lvl="0"/>
            <a:r>
              <a:rPr lang="en-US" sz="1400" dirty="0">
                <a:solidFill>
                  <a:srgbClr val="000090"/>
                </a:solidFill>
                <a:latin typeface="Arial Rounded MT Bold"/>
                <a:cs typeface="Arial Rounded MT Bold"/>
              </a:rPr>
              <a:t>White</a:t>
            </a:r>
          </a:p>
        </p:txBody>
      </p:sp>
      <p:sp>
        <p:nvSpPr>
          <p:cNvPr id="6" name="TextBox 5"/>
          <p:cNvSpPr txBox="1"/>
          <p:nvPr/>
        </p:nvSpPr>
        <p:spPr>
          <a:xfrm>
            <a:off x="2770702" y="5574979"/>
            <a:ext cx="1294144" cy="523220"/>
          </a:xfrm>
          <a:prstGeom prst="rect">
            <a:avLst/>
          </a:prstGeom>
          <a:noFill/>
        </p:spPr>
        <p:txBody>
          <a:bodyPr wrap="none" rtlCol="0">
            <a:spAutoFit/>
          </a:bodyPr>
          <a:lstStyle/>
          <a:p>
            <a:pPr lvl="0" algn="ctr"/>
            <a:r>
              <a:rPr lang="en-US" sz="1400" dirty="0">
                <a:solidFill>
                  <a:srgbClr val="000090"/>
                </a:solidFill>
                <a:latin typeface="Arial Rounded MT Bold"/>
                <a:cs typeface="Arial Rounded MT Bold"/>
              </a:rPr>
              <a:t>Asian/</a:t>
            </a:r>
          </a:p>
          <a:p>
            <a:pPr lvl="0" algn="ctr"/>
            <a:r>
              <a:rPr lang="en-US" sz="1400" dirty="0">
                <a:solidFill>
                  <a:srgbClr val="000090"/>
                </a:solidFill>
                <a:latin typeface="Arial Rounded MT Bold"/>
                <a:cs typeface="Arial Rounded MT Bold"/>
              </a:rPr>
              <a:t>Asian British</a:t>
            </a:r>
          </a:p>
        </p:txBody>
      </p:sp>
      <p:sp>
        <p:nvSpPr>
          <p:cNvPr id="7" name="TextBox 6"/>
          <p:cNvSpPr txBox="1"/>
          <p:nvPr/>
        </p:nvSpPr>
        <p:spPr>
          <a:xfrm>
            <a:off x="3947771" y="5574979"/>
            <a:ext cx="1291164" cy="1015663"/>
          </a:xfrm>
          <a:prstGeom prst="rect">
            <a:avLst/>
          </a:prstGeom>
          <a:noFill/>
        </p:spPr>
        <p:txBody>
          <a:bodyPr wrap="none" rtlCol="0">
            <a:spAutoFit/>
          </a:bodyPr>
          <a:lstStyle/>
          <a:p>
            <a:pPr lvl="0" algn="ctr"/>
            <a:r>
              <a:rPr lang="en-US" sz="1400" dirty="0">
                <a:solidFill>
                  <a:srgbClr val="000090"/>
                </a:solidFill>
                <a:latin typeface="Arial Rounded MT Bold"/>
                <a:cs typeface="Arial Rounded MT Bold"/>
              </a:rPr>
              <a:t>Black/Black</a:t>
            </a:r>
          </a:p>
          <a:p>
            <a:pPr lvl="0" algn="ctr"/>
            <a:r>
              <a:rPr lang="en-US" sz="1400" dirty="0">
                <a:solidFill>
                  <a:srgbClr val="000090"/>
                </a:solidFill>
                <a:latin typeface="Arial Rounded MT Bold"/>
                <a:cs typeface="Arial Rounded MT Bold"/>
              </a:rPr>
              <a:t>Caribbean/</a:t>
            </a:r>
          </a:p>
          <a:p>
            <a:pPr lvl="0" algn="ctr"/>
            <a:r>
              <a:rPr lang="en-US" sz="1400" dirty="0">
                <a:solidFill>
                  <a:srgbClr val="000090"/>
                </a:solidFill>
                <a:latin typeface="Arial Rounded MT Bold"/>
                <a:cs typeface="Arial Rounded MT Bold"/>
              </a:rPr>
              <a:t>Black British</a:t>
            </a:r>
          </a:p>
          <a:p>
            <a:pPr lvl="0"/>
            <a:endParaRPr lang="en-US" dirty="0">
              <a:solidFill>
                <a:prstClr val="black"/>
              </a:solidFill>
            </a:endParaRPr>
          </a:p>
        </p:txBody>
      </p:sp>
      <p:sp>
        <p:nvSpPr>
          <p:cNvPr id="8" name="TextBox 7"/>
          <p:cNvSpPr txBox="1"/>
          <p:nvPr/>
        </p:nvSpPr>
        <p:spPr>
          <a:xfrm>
            <a:off x="5114600" y="5573402"/>
            <a:ext cx="1441420" cy="523220"/>
          </a:xfrm>
          <a:prstGeom prst="rect">
            <a:avLst/>
          </a:prstGeom>
          <a:noFill/>
        </p:spPr>
        <p:txBody>
          <a:bodyPr wrap="none" rtlCol="0">
            <a:spAutoFit/>
          </a:bodyPr>
          <a:lstStyle/>
          <a:p>
            <a:pPr lvl="0" algn="ctr"/>
            <a:r>
              <a:rPr lang="en-US" sz="1400" dirty="0">
                <a:solidFill>
                  <a:srgbClr val="000090"/>
                </a:solidFill>
                <a:latin typeface="Arial Rounded MT Bold"/>
                <a:cs typeface="Arial Rounded MT Bold"/>
              </a:rPr>
              <a:t>Mixed/Multiple</a:t>
            </a:r>
          </a:p>
          <a:p>
            <a:pPr lvl="0" algn="ctr"/>
            <a:r>
              <a:rPr lang="en-US" sz="1400" dirty="0">
                <a:solidFill>
                  <a:srgbClr val="000090"/>
                </a:solidFill>
                <a:latin typeface="Arial Rounded MT Bold"/>
                <a:cs typeface="Arial Rounded MT Bold"/>
              </a:rPr>
              <a:t>Ethnic Groups</a:t>
            </a:r>
          </a:p>
        </p:txBody>
      </p:sp>
      <p:sp>
        <p:nvSpPr>
          <p:cNvPr id="9" name="TextBox 8"/>
          <p:cNvSpPr txBox="1"/>
          <p:nvPr/>
        </p:nvSpPr>
        <p:spPr>
          <a:xfrm>
            <a:off x="6685712" y="5576058"/>
            <a:ext cx="697627" cy="307777"/>
          </a:xfrm>
          <a:prstGeom prst="rect">
            <a:avLst/>
          </a:prstGeom>
          <a:noFill/>
        </p:spPr>
        <p:txBody>
          <a:bodyPr wrap="none" rtlCol="0">
            <a:spAutoFit/>
          </a:bodyPr>
          <a:lstStyle/>
          <a:p>
            <a:pPr lvl="0" algn="ctr"/>
            <a:r>
              <a:rPr lang="en-US" sz="1400" dirty="0">
                <a:solidFill>
                  <a:srgbClr val="000090"/>
                </a:solidFill>
                <a:latin typeface="Arial Rounded MT Bold"/>
                <a:cs typeface="Arial Rounded MT Bold"/>
              </a:rPr>
              <a:t>Other</a:t>
            </a:r>
          </a:p>
        </p:txBody>
      </p:sp>
      <p:sp>
        <p:nvSpPr>
          <p:cNvPr id="11" name="TextBox 10"/>
          <p:cNvSpPr txBox="1"/>
          <p:nvPr/>
        </p:nvSpPr>
        <p:spPr>
          <a:xfrm>
            <a:off x="1795326" y="1657330"/>
            <a:ext cx="498980" cy="276999"/>
          </a:xfrm>
          <a:prstGeom prst="rect">
            <a:avLst/>
          </a:prstGeom>
          <a:noFill/>
        </p:spPr>
        <p:txBody>
          <a:bodyPr wrap="none" rtlCol="0">
            <a:spAutoFit/>
          </a:bodyPr>
          <a:lstStyle/>
          <a:p>
            <a:pPr algn="ctr"/>
            <a:r>
              <a:rPr lang="en-US" sz="1200" dirty="0">
                <a:solidFill>
                  <a:srgbClr val="000090"/>
                </a:solidFill>
                <a:latin typeface="Arial Rounded MT Bold"/>
                <a:cs typeface="Arial Rounded MT Bold"/>
              </a:rPr>
              <a:t>86%</a:t>
            </a:r>
          </a:p>
        </p:txBody>
      </p:sp>
      <p:sp>
        <p:nvSpPr>
          <p:cNvPr id="13" name="TextBox 12"/>
          <p:cNvSpPr txBox="1"/>
          <p:nvPr/>
        </p:nvSpPr>
        <p:spPr>
          <a:xfrm>
            <a:off x="2150070" y="1988139"/>
            <a:ext cx="638591" cy="276999"/>
          </a:xfrm>
          <a:prstGeom prst="rect">
            <a:avLst/>
          </a:prstGeom>
          <a:noFill/>
        </p:spPr>
        <p:txBody>
          <a:bodyPr wrap="none" rtlCol="0">
            <a:spAutoFit/>
          </a:bodyPr>
          <a:lstStyle/>
          <a:p>
            <a:r>
              <a:rPr lang="en-US" sz="1200" dirty="0">
                <a:solidFill>
                  <a:srgbClr val="000090"/>
                </a:solidFill>
                <a:latin typeface="Arial Rounded MT Bold"/>
                <a:cs typeface="Arial Rounded MT Bold"/>
              </a:rPr>
              <a:t>77.7%</a:t>
            </a:r>
          </a:p>
        </p:txBody>
      </p:sp>
      <p:sp>
        <p:nvSpPr>
          <p:cNvPr id="14" name="TextBox 13"/>
          <p:cNvSpPr txBox="1"/>
          <p:nvPr/>
        </p:nvSpPr>
        <p:spPr>
          <a:xfrm>
            <a:off x="2957631" y="4853605"/>
            <a:ext cx="547145" cy="276999"/>
          </a:xfrm>
          <a:prstGeom prst="rect">
            <a:avLst/>
          </a:prstGeom>
          <a:noFill/>
        </p:spPr>
        <p:txBody>
          <a:bodyPr wrap="none" rtlCol="0">
            <a:spAutoFit/>
          </a:bodyPr>
          <a:lstStyle/>
          <a:p>
            <a:r>
              <a:rPr lang="en-US" sz="1200" dirty="0">
                <a:solidFill>
                  <a:srgbClr val="000090"/>
                </a:solidFill>
                <a:latin typeface="Arial Rounded MT Bold"/>
                <a:cs typeface="Arial Rounded MT Bold"/>
              </a:rPr>
              <a:t>7.5%</a:t>
            </a:r>
          </a:p>
        </p:txBody>
      </p:sp>
      <p:sp>
        <p:nvSpPr>
          <p:cNvPr id="15" name="TextBox 14"/>
          <p:cNvSpPr txBox="1"/>
          <p:nvPr/>
        </p:nvSpPr>
        <p:spPr>
          <a:xfrm>
            <a:off x="3289536" y="4651939"/>
            <a:ext cx="638591" cy="276999"/>
          </a:xfrm>
          <a:prstGeom prst="rect">
            <a:avLst/>
          </a:prstGeom>
          <a:noFill/>
        </p:spPr>
        <p:txBody>
          <a:bodyPr wrap="none" rtlCol="0">
            <a:spAutoFit/>
          </a:bodyPr>
          <a:lstStyle/>
          <a:p>
            <a:r>
              <a:rPr lang="en-US" sz="1200" dirty="0">
                <a:solidFill>
                  <a:srgbClr val="000090"/>
                </a:solidFill>
                <a:latin typeface="Arial Rounded MT Bold"/>
                <a:cs typeface="Arial Rounded MT Bold"/>
              </a:rPr>
              <a:t>12.4%</a:t>
            </a:r>
          </a:p>
        </p:txBody>
      </p:sp>
      <p:sp>
        <p:nvSpPr>
          <p:cNvPr id="16" name="TextBox 15"/>
          <p:cNvSpPr txBox="1"/>
          <p:nvPr/>
        </p:nvSpPr>
        <p:spPr>
          <a:xfrm>
            <a:off x="4166783" y="5024390"/>
            <a:ext cx="547145" cy="276999"/>
          </a:xfrm>
          <a:prstGeom prst="rect">
            <a:avLst/>
          </a:prstGeom>
          <a:noFill/>
        </p:spPr>
        <p:txBody>
          <a:bodyPr wrap="none" rtlCol="0">
            <a:spAutoFit/>
          </a:bodyPr>
          <a:lstStyle/>
          <a:p>
            <a:r>
              <a:rPr lang="en-US" sz="1200" dirty="0">
                <a:solidFill>
                  <a:srgbClr val="000090"/>
                </a:solidFill>
                <a:latin typeface="Arial Rounded MT Bold"/>
                <a:cs typeface="Arial Rounded MT Bold"/>
              </a:rPr>
              <a:t>3.3%</a:t>
            </a:r>
          </a:p>
        </p:txBody>
      </p:sp>
      <p:sp>
        <p:nvSpPr>
          <p:cNvPr id="17" name="TextBox 16"/>
          <p:cNvSpPr txBox="1"/>
          <p:nvPr/>
        </p:nvSpPr>
        <p:spPr>
          <a:xfrm>
            <a:off x="4599741" y="4971986"/>
            <a:ext cx="547145" cy="276999"/>
          </a:xfrm>
          <a:prstGeom prst="rect">
            <a:avLst/>
          </a:prstGeom>
          <a:noFill/>
        </p:spPr>
        <p:txBody>
          <a:bodyPr wrap="none" rtlCol="0">
            <a:spAutoFit/>
          </a:bodyPr>
          <a:lstStyle/>
          <a:p>
            <a:r>
              <a:rPr lang="en-US" sz="1200" dirty="0">
                <a:solidFill>
                  <a:srgbClr val="000090"/>
                </a:solidFill>
                <a:latin typeface="Arial Rounded MT Bold"/>
                <a:cs typeface="Arial Rounded MT Bold"/>
              </a:rPr>
              <a:t>4.6%</a:t>
            </a:r>
          </a:p>
        </p:txBody>
      </p:sp>
      <p:sp>
        <p:nvSpPr>
          <p:cNvPr id="18" name="TextBox 17"/>
          <p:cNvSpPr txBox="1"/>
          <p:nvPr/>
        </p:nvSpPr>
        <p:spPr>
          <a:xfrm>
            <a:off x="5370436" y="5068844"/>
            <a:ext cx="547145" cy="276999"/>
          </a:xfrm>
          <a:prstGeom prst="rect">
            <a:avLst/>
          </a:prstGeom>
          <a:noFill/>
        </p:spPr>
        <p:txBody>
          <a:bodyPr wrap="none" rtlCol="0">
            <a:spAutoFit/>
          </a:bodyPr>
          <a:lstStyle/>
          <a:p>
            <a:r>
              <a:rPr lang="en-US" sz="1200" dirty="0">
                <a:solidFill>
                  <a:srgbClr val="000090"/>
                </a:solidFill>
                <a:latin typeface="Arial Rounded MT Bold"/>
                <a:cs typeface="Arial Rounded MT Bold"/>
              </a:rPr>
              <a:t>2.2%</a:t>
            </a:r>
          </a:p>
        </p:txBody>
      </p:sp>
      <p:sp>
        <p:nvSpPr>
          <p:cNvPr id="19" name="TextBox 18"/>
          <p:cNvSpPr txBox="1"/>
          <p:nvPr/>
        </p:nvSpPr>
        <p:spPr>
          <a:xfrm>
            <a:off x="5772629" y="4994917"/>
            <a:ext cx="547145" cy="276999"/>
          </a:xfrm>
          <a:prstGeom prst="rect">
            <a:avLst/>
          </a:prstGeom>
          <a:noFill/>
        </p:spPr>
        <p:txBody>
          <a:bodyPr wrap="none" rtlCol="0">
            <a:spAutoFit/>
          </a:bodyPr>
          <a:lstStyle/>
          <a:p>
            <a:r>
              <a:rPr lang="en-US" sz="1200" dirty="0">
                <a:solidFill>
                  <a:srgbClr val="000090"/>
                </a:solidFill>
                <a:latin typeface="Arial Rounded MT Bold"/>
                <a:cs typeface="Arial Rounded MT Bold"/>
              </a:rPr>
              <a:t>3.9%</a:t>
            </a:r>
          </a:p>
        </p:txBody>
      </p:sp>
      <p:sp>
        <p:nvSpPr>
          <p:cNvPr id="20" name="TextBox 19"/>
          <p:cNvSpPr txBox="1"/>
          <p:nvPr/>
        </p:nvSpPr>
        <p:spPr>
          <a:xfrm>
            <a:off x="6567330" y="5113299"/>
            <a:ext cx="547145" cy="276999"/>
          </a:xfrm>
          <a:prstGeom prst="rect">
            <a:avLst/>
          </a:prstGeom>
          <a:noFill/>
        </p:spPr>
        <p:txBody>
          <a:bodyPr wrap="none" rtlCol="0">
            <a:spAutoFit/>
          </a:bodyPr>
          <a:lstStyle/>
          <a:p>
            <a:r>
              <a:rPr lang="en-US" sz="1200" dirty="0">
                <a:solidFill>
                  <a:srgbClr val="000090"/>
                </a:solidFill>
                <a:latin typeface="Arial Rounded MT Bold"/>
                <a:cs typeface="Arial Rounded MT Bold"/>
              </a:rPr>
              <a:t>1.0%</a:t>
            </a:r>
          </a:p>
        </p:txBody>
      </p:sp>
      <p:sp>
        <p:nvSpPr>
          <p:cNvPr id="21" name="TextBox 20"/>
          <p:cNvSpPr txBox="1"/>
          <p:nvPr/>
        </p:nvSpPr>
        <p:spPr>
          <a:xfrm>
            <a:off x="6969860" y="5099724"/>
            <a:ext cx="547145" cy="276999"/>
          </a:xfrm>
          <a:prstGeom prst="rect">
            <a:avLst/>
          </a:prstGeom>
          <a:noFill/>
        </p:spPr>
        <p:txBody>
          <a:bodyPr wrap="none" rtlCol="0">
            <a:spAutoFit/>
          </a:bodyPr>
          <a:lstStyle/>
          <a:p>
            <a:r>
              <a:rPr lang="en-US" sz="1200" dirty="0">
                <a:solidFill>
                  <a:srgbClr val="000090"/>
                </a:solidFill>
                <a:latin typeface="Arial Rounded MT Bold"/>
                <a:cs typeface="Arial Rounded MT Bold"/>
              </a:rPr>
              <a:t>1.4%</a:t>
            </a:r>
          </a:p>
        </p:txBody>
      </p:sp>
      <p:sp>
        <p:nvSpPr>
          <p:cNvPr id="22" name="TextBox 21"/>
          <p:cNvSpPr txBox="1"/>
          <p:nvPr/>
        </p:nvSpPr>
        <p:spPr>
          <a:xfrm>
            <a:off x="484307" y="5999764"/>
            <a:ext cx="2040511" cy="369332"/>
          </a:xfrm>
          <a:prstGeom prst="rect">
            <a:avLst/>
          </a:prstGeom>
          <a:noFill/>
        </p:spPr>
        <p:txBody>
          <a:bodyPr wrap="none" rtlCol="0">
            <a:spAutoFit/>
          </a:bodyPr>
          <a:lstStyle/>
          <a:p>
            <a:r>
              <a:rPr lang="en-US" i="1" dirty="0">
                <a:solidFill>
                  <a:srgbClr val="000090"/>
                </a:solidFill>
              </a:rPr>
              <a:t>Source: ONS 2011</a:t>
            </a:r>
            <a:r>
              <a:rPr lang="en-US" i="1" baseline="30000" dirty="0">
                <a:solidFill>
                  <a:srgbClr val="000090"/>
                </a:solidFill>
              </a:rPr>
              <a:t>23</a:t>
            </a:r>
          </a:p>
        </p:txBody>
      </p:sp>
      <p:sp>
        <p:nvSpPr>
          <p:cNvPr id="23" name="TextBox 22"/>
          <p:cNvSpPr txBox="1"/>
          <p:nvPr/>
        </p:nvSpPr>
        <p:spPr>
          <a:xfrm>
            <a:off x="484307" y="2638814"/>
            <a:ext cx="400110" cy="1392569"/>
          </a:xfrm>
          <a:prstGeom prst="rect">
            <a:avLst/>
          </a:prstGeom>
          <a:noFill/>
        </p:spPr>
        <p:txBody>
          <a:bodyPr vert="vert270" wrap="none" rtlCol="0">
            <a:spAutoFit/>
          </a:bodyPr>
          <a:lstStyle/>
          <a:p>
            <a:r>
              <a:rPr lang="en-US" sz="1400" dirty="0">
                <a:solidFill>
                  <a:srgbClr val="000090"/>
                </a:solidFill>
                <a:latin typeface="Arial Rounded MT Bold"/>
                <a:cs typeface="Arial Rounded MT Bold"/>
              </a:rPr>
              <a:t>Prevalence (%)</a:t>
            </a:r>
          </a:p>
        </p:txBody>
      </p:sp>
      <p:sp>
        <p:nvSpPr>
          <p:cNvPr id="24" name="Rectangle 23"/>
          <p:cNvSpPr/>
          <p:nvPr/>
        </p:nvSpPr>
        <p:spPr>
          <a:xfrm>
            <a:off x="5781655" y="2324100"/>
            <a:ext cx="171470" cy="177440"/>
          </a:xfrm>
          <a:prstGeom prst="rect">
            <a:avLst/>
          </a:prstGeom>
          <a:solidFill>
            <a:schemeClr val="accent2">
              <a:lumMod val="60000"/>
              <a:lumOff val="40000"/>
            </a:schemeClr>
          </a:solidFill>
          <a:ln w="12700">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781655" y="2016125"/>
            <a:ext cx="171470" cy="173325"/>
          </a:xfrm>
          <a:prstGeom prst="rect">
            <a:avLst/>
          </a:prstGeom>
          <a:ln w="12700">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6050327" y="1957361"/>
            <a:ext cx="1839065" cy="307777"/>
          </a:xfrm>
          <a:prstGeom prst="rect">
            <a:avLst/>
          </a:prstGeom>
          <a:noFill/>
        </p:spPr>
        <p:txBody>
          <a:bodyPr wrap="none" rtlCol="0">
            <a:spAutoFit/>
          </a:bodyPr>
          <a:lstStyle/>
          <a:p>
            <a:r>
              <a:rPr lang="en-US" sz="1400" dirty="0">
                <a:solidFill>
                  <a:srgbClr val="000090"/>
                </a:solidFill>
                <a:latin typeface="Arial Rounded MT Bold"/>
                <a:cs typeface="Arial Rounded MT Bold"/>
              </a:rPr>
              <a:t>England and Wales</a:t>
            </a:r>
          </a:p>
        </p:txBody>
      </p:sp>
      <p:sp>
        <p:nvSpPr>
          <p:cNvPr id="27" name="TextBox 26"/>
          <p:cNvSpPr txBox="1"/>
          <p:nvPr/>
        </p:nvSpPr>
        <p:spPr>
          <a:xfrm>
            <a:off x="6050327" y="2275899"/>
            <a:ext cx="772455" cy="307777"/>
          </a:xfrm>
          <a:prstGeom prst="rect">
            <a:avLst/>
          </a:prstGeom>
          <a:noFill/>
        </p:spPr>
        <p:txBody>
          <a:bodyPr wrap="none" rtlCol="0">
            <a:spAutoFit/>
          </a:bodyPr>
          <a:lstStyle/>
          <a:p>
            <a:r>
              <a:rPr lang="en-US" sz="1400" dirty="0">
                <a:solidFill>
                  <a:srgbClr val="000090"/>
                </a:solidFill>
                <a:latin typeface="Arial Rounded MT Bold"/>
                <a:cs typeface="Arial Rounded MT Bold"/>
              </a:rPr>
              <a:t>Oxford</a:t>
            </a:r>
          </a:p>
        </p:txBody>
      </p:sp>
    </p:spTree>
    <p:extLst>
      <p:ext uri="{BB962C8B-B14F-4D97-AF65-F5344CB8AC3E}">
        <p14:creationId xmlns:p14="http://schemas.microsoft.com/office/powerpoint/2010/main" val="16882437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Changes in ethnic diversity in Oxford</a:t>
            </a:r>
            <a:endParaRPr lang="en-US" baseline="30000" dirty="0"/>
          </a:p>
        </p:txBody>
      </p:sp>
      <p:sp>
        <p:nvSpPr>
          <p:cNvPr id="3" name="Content Placeholder 2"/>
          <p:cNvSpPr>
            <a:spLocks noGrp="1"/>
          </p:cNvSpPr>
          <p:nvPr>
            <p:ph idx="1"/>
          </p:nvPr>
        </p:nvSpPr>
        <p:spPr/>
        <p:txBody>
          <a:bodyPr>
            <a:normAutofit lnSpcReduction="10000"/>
          </a:bodyPr>
          <a:lstStyle/>
          <a:p>
            <a:r>
              <a:rPr lang="en-US" dirty="0"/>
              <a:t>Ethnic diversity in Oxford is increasing</a:t>
            </a:r>
            <a:r>
              <a:rPr lang="en-US" baseline="30000" dirty="0"/>
              <a:t>23</a:t>
            </a:r>
          </a:p>
          <a:p>
            <a:r>
              <a:rPr lang="en-US" dirty="0"/>
              <a:t>The proportion of the population belonging to a BME group has increased over the past decade</a:t>
            </a:r>
          </a:p>
          <a:p>
            <a:r>
              <a:rPr lang="en-US" dirty="0"/>
              <a:t>22% of Oxford residents now belong to a BME group, compared to 13% across the whole of England</a:t>
            </a:r>
          </a:p>
          <a:p>
            <a:r>
              <a:rPr lang="en-US" dirty="0"/>
              <a:t>The largest BME groups in Oxford are:</a:t>
            </a:r>
          </a:p>
          <a:p>
            <a:pPr lvl="1"/>
            <a:r>
              <a:rPr lang="en-US" sz="2600" dirty="0">
                <a:solidFill>
                  <a:srgbClr val="000090"/>
                </a:solidFill>
              </a:rPr>
              <a:t>Pakistani</a:t>
            </a:r>
          </a:p>
          <a:p>
            <a:pPr lvl="1"/>
            <a:r>
              <a:rPr lang="en-US" sz="2600" dirty="0">
                <a:solidFill>
                  <a:srgbClr val="000090"/>
                </a:solidFill>
              </a:rPr>
              <a:t>Indian</a:t>
            </a:r>
          </a:p>
          <a:p>
            <a:pPr lvl="1"/>
            <a:r>
              <a:rPr lang="en-US" sz="2600" dirty="0">
                <a:solidFill>
                  <a:srgbClr val="000090"/>
                </a:solidFill>
              </a:rPr>
              <a:t>Black African</a:t>
            </a:r>
          </a:p>
          <a:p>
            <a:pPr lvl="1"/>
            <a:r>
              <a:rPr lang="en-US" sz="2600" dirty="0">
                <a:solidFill>
                  <a:srgbClr val="000090"/>
                </a:solidFill>
              </a:rPr>
              <a:t>Other Asian</a:t>
            </a:r>
          </a:p>
          <a:p>
            <a:pPr lvl="1"/>
            <a:r>
              <a:rPr lang="en-US" sz="2600" dirty="0">
                <a:solidFill>
                  <a:srgbClr val="000090"/>
                </a:solidFill>
              </a:rPr>
              <a:t>Chinese</a:t>
            </a:r>
          </a:p>
        </p:txBody>
      </p:sp>
    </p:spTree>
    <p:extLst>
      <p:ext uri="{BB962C8B-B14F-4D97-AF65-F5344CB8AC3E}">
        <p14:creationId xmlns:p14="http://schemas.microsoft.com/office/powerpoint/2010/main" val="16255038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BME groups and type 2 diabetes</a:t>
            </a:r>
          </a:p>
        </p:txBody>
      </p:sp>
      <p:sp>
        <p:nvSpPr>
          <p:cNvPr id="4" name="TextBox 3"/>
          <p:cNvSpPr txBox="1"/>
          <p:nvPr/>
        </p:nvSpPr>
        <p:spPr>
          <a:xfrm>
            <a:off x="226010" y="1151518"/>
            <a:ext cx="8612904" cy="461665"/>
          </a:xfrm>
          <a:prstGeom prst="rect">
            <a:avLst/>
          </a:prstGeom>
          <a:noFill/>
        </p:spPr>
        <p:txBody>
          <a:bodyPr wrap="none" rtlCol="0">
            <a:spAutoFit/>
          </a:bodyPr>
          <a:lstStyle/>
          <a:p>
            <a:pPr algn="ctr"/>
            <a:r>
              <a:rPr lang="en-US" sz="2400" dirty="0">
                <a:solidFill>
                  <a:srgbClr val="000090"/>
                </a:solidFill>
              </a:rPr>
              <a:t>Which BME groups have the highest prevalence of type 2 diabetes?</a:t>
            </a:r>
          </a:p>
        </p:txBody>
      </p:sp>
      <p:sp>
        <p:nvSpPr>
          <p:cNvPr id="6" name="TextBox 5"/>
          <p:cNvSpPr txBox="1"/>
          <p:nvPr/>
        </p:nvSpPr>
        <p:spPr>
          <a:xfrm>
            <a:off x="4808061" y="5836489"/>
            <a:ext cx="4067569" cy="369332"/>
          </a:xfrm>
          <a:prstGeom prst="rect">
            <a:avLst/>
          </a:prstGeom>
          <a:noFill/>
        </p:spPr>
        <p:txBody>
          <a:bodyPr wrap="none" rtlCol="0">
            <a:spAutoFit/>
          </a:bodyPr>
          <a:lstStyle/>
          <a:p>
            <a:r>
              <a:rPr lang="en-US" i="1" dirty="0">
                <a:solidFill>
                  <a:srgbClr val="000090"/>
                </a:solidFill>
              </a:rPr>
              <a:t>Source: Health Survey for England 2004</a:t>
            </a:r>
            <a:r>
              <a:rPr lang="en-US" i="1" baseline="30000" dirty="0">
                <a:solidFill>
                  <a:srgbClr val="000090"/>
                </a:solidFill>
              </a:rPr>
              <a:t>21</a:t>
            </a:r>
            <a:r>
              <a:rPr lang="en-US" i="1" dirty="0">
                <a:solidFill>
                  <a:srgbClr val="000090"/>
                </a:solidFill>
              </a:rPr>
              <a:t> </a:t>
            </a:r>
          </a:p>
        </p:txBody>
      </p:sp>
      <p:graphicFrame>
        <p:nvGraphicFramePr>
          <p:cNvPr id="7" name="Chart 3"/>
          <p:cNvGraphicFramePr>
            <a:graphicFrameLocks noGrp="1"/>
          </p:cNvGraphicFramePr>
          <p:nvPr>
            <p:ph idx="1"/>
            <p:extLst>
              <p:ext uri="{D42A27DB-BD31-4B8C-83A1-F6EECF244321}">
                <p14:modId xmlns:p14="http://schemas.microsoft.com/office/powerpoint/2010/main" val="2924608327"/>
              </p:ext>
            </p:extLst>
          </p:nvPr>
        </p:nvGraphicFramePr>
        <p:xfrm>
          <a:off x="457200" y="2129916"/>
          <a:ext cx="8229600" cy="435927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030523" y="4615334"/>
            <a:ext cx="291353" cy="307777"/>
          </a:xfrm>
          <a:prstGeom prst="rect">
            <a:avLst/>
          </a:prstGeom>
          <a:noFill/>
        </p:spPr>
        <p:txBody>
          <a:bodyPr wrap="none" rtlCol="0">
            <a:spAutoFit/>
          </a:bodyPr>
          <a:lstStyle/>
          <a:p>
            <a:r>
              <a:rPr lang="en-US" sz="1400" dirty="0">
                <a:solidFill>
                  <a:srgbClr val="000090"/>
                </a:solidFill>
                <a:latin typeface="Arial Rounded MT Bold"/>
                <a:cs typeface="Arial Rounded MT Bold"/>
              </a:rPr>
              <a:t>0</a:t>
            </a:r>
          </a:p>
        </p:txBody>
      </p:sp>
      <p:sp>
        <p:nvSpPr>
          <p:cNvPr id="10" name="TextBox 9"/>
          <p:cNvSpPr txBox="1"/>
          <p:nvPr/>
        </p:nvSpPr>
        <p:spPr>
          <a:xfrm>
            <a:off x="1030523" y="4199496"/>
            <a:ext cx="300082" cy="307777"/>
          </a:xfrm>
          <a:prstGeom prst="rect">
            <a:avLst/>
          </a:prstGeom>
          <a:noFill/>
        </p:spPr>
        <p:txBody>
          <a:bodyPr wrap="none" rtlCol="0">
            <a:spAutoFit/>
          </a:bodyPr>
          <a:lstStyle/>
          <a:p>
            <a:r>
              <a:rPr lang="en-US" sz="1400" dirty="0">
                <a:solidFill>
                  <a:srgbClr val="000090"/>
                </a:solidFill>
                <a:latin typeface="Arial Rounded MT Bold"/>
                <a:cs typeface="Arial Rounded MT Bold"/>
              </a:rPr>
              <a:t>2</a:t>
            </a:r>
          </a:p>
        </p:txBody>
      </p:sp>
      <p:sp>
        <p:nvSpPr>
          <p:cNvPr id="11" name="TextBox 10"/>
          <p:cNvSpPr txBox="1"/>
          <p:nvPr/>
        </p:nvSpPr>
        <p:spPr>
          <a:xfrm>
            <a:off x="1030523" y="3791764"/>
            <a:ext cx="300082" cy="307777"/>
          </a:xfrm>
          <a:prstGeom prst="rect">
            <a:avLst/>
          </a:prstGeom>
          <a:noFill/>
        </p:spPr>
        <p:txBody>
          <a:bodyPr wrap="none" rtlCol="0">
            <a:spAutoFit/>
          </a:bodyPr>
          <a:lstStyle/>
          <a:p>
            <a:r>
              <a:rPr lang="en-US" sz="1400" dirty="0">
                <a:solidFill>
                  <a:srgbClr val="000090"/>
                </a:solidFill>
                <a:latin typeface="Arial Rounded MT Bold"/>
                <a:cs typeface="Arial Rounded MT Bold"/>
              </a:rPr>
              <a:t>4</a:t>
            </a:r>
          </a:p>
        </p:txBody>
      </p:sp>
      <p:sp>
        <p:nvSpPr>
          <p:cNvPr id="12" name="TextBox 11"/>
          <p:cNvSpPr txBox="1"/>
          <p:nvPr/>
        </p:nvSpPr>
        <p:spPr>
          <a:xfrm>
            <a:off x="1030523" y="3375632"/>
            <a:ext cx="291353" cy="307777"/>
          </a:xfrm>
          <a:prstGeom prst="rect">
            <a:avLst/>
          </a:prstGeom>
          <a:noFill/>
        </p:spPr>
        <p:txBody>
          <a:bodyPr wrap="none" rtlCol="0">
            <a:spAutoFit/>
          </a:bodyPr>
          <a:lstStyle/>
          <a:p>
            <a:r>
              <a:rPr lang="en-US" sz="1400" dirty="0">
                <a:solidFill>
                  <a:srgbClr val="000090"/>
                </a:solidFill>
                <a:latin typeface="Arial Rounded MT Bold"/>
                <a:cs typeface="Arial Rounded MT Bold"/>
              </a:rPr>
              <a:t>6</a:t>
            </a:r>
          </a:p>
        </p:txBody>
      </p:sp>
      <p:sp>
        <p:nvSpPr>
          <p:cNvPr id="13" name="TextBox 12"/>
          <p:cNvSpPr txBox="1"/>
          <p:nvPr/>
        </p:nvSpPr>
        <p:spPr>
          <a:xfrm>
            <a:off x="1030523" y="2966470"/>
            <a:ext cx="291353" cy="307777"/>
          </a:xfrm>
          <a:prstGeom prst="rect">
            <a:avLst/>
          </a:prstGeom>
          <a:noFill/>
        </p:spPr>
        <p:txBody>
          <a:bodyPr wrap="none" rtlCol="0">
            <a:spAutoFit/>
          </a:bodyPr>
          <a:lstStyle/>
          <a:p>
            <a:r>
              <a:rPr lang="en-US" sz="1400" dirty="0">
                <a:solidFill>
                  <a:srgbClr val="000090"/>
                </a:solidFill>
                <a:latin typeface="Arial Rounded MT Bold"/>
                <a:cs typeface="Arial Rounded MT Bold"/>
              </a:rPr>
              <a:t>8</a:t>
            </a:r>
          </a:p>
        </p:txBody>
      </p:sp>
      <p:sp>
        <p:nvSpPr>
          <p:cNvPr id="14" name="TextBox 13"/>
          <p:cNvSpPr txBox="1"/>
          <p:nvPr/>
        </p:nvSpPr>
        <p:spPr>
          <a:xfrm>
            <a:off x="923835" y="2551707"/>
            <a:ext cx="398041" cy="307777"/>
          </a:xfrm>
          <a:prstGeom prst="rect">
            <a:avLst/>
          </a:prstGeom>
          <a:noFill/>
        </p:spPr>
        <p:txBody>
          <a:bodyPr wrap="none" rtlCol="0">
            <a:spAutoFit/>
          </a:bodyPr>
          <a:lstStyle/>
          <a:p>
            <a:r>
              <a:rPr lang="en-US" sz="1400" dirty="0">
                <a:solidFill>
                  <a:srgbClr val="000090"/>
                </a:solidFill>
                <a:latin typeface="Arial Rounded MT Bold"/>
                <a:cs typeface="Arial Rounded MT Bold"/>
              </a:rPr>
              <a:t>10</a:t>
            </a:r>
          </a:p>
        </p:txBody>
      </p:sp>
      <p:sp>
        <p:nvSpPr>
          <p:cNvPr id="15" name="TextBox 14"/>
          <p:cNvSpPr txBox="1"/>
          <p:nvPr/>
        </p:nvSpPr>
        <p:spPr>
          <a:xfrm>
            <a:off x="927931" y="2138460"/>
            <a:ext cx="402674" cy="307777"/>
          </a:xfrm>
          <a:prstGeom prst="rect">
            <a:avLst/>
          </a:prstGeom>
          <a:noFill/>
        </p:spPr>
        <p:txBody>
          <a:bodyPr wrap="none" rtlCol="0">
            <a:spAutoFit/>
          </a:bodyPr>
          <a:lstStyle/>
          <a:p>
            <a:r>
              <a:rPr lang="en-US" sz="1400" dirty="0">
                <a:solidFill>
                  <a:srgbClr val="000090"/>
                </a:solidFill>
                <a:latin typeface="Arial Rounded MT Bold"/>
                <a:cs typeface="Arial Rounded MT Bold"/>
              </a:rPr>
              <a:t>12</a:t>
            </a:r>
          </a:p>
        </p:txBody>
      </p:sp>
      <p:sp>
        <p:nvSpPr>
          <p:cNvPr id="16" name="TextBox 15"/>
          <p:cNvSpPr txBox="1"/>
          <p:nvPr/>
        </p:nvSpPr>
        <p:spPr>
          <a:xfrm>
            <a:off x="438410" y="2313241"/>
            <a:ext cx="400110" cy="2202235"/>
          </a:xfrm>
          <a:prstGeom prst="rect">
            <a:avLst/>
          </a:prstGeom>
          <a:noFill/>
        </p:spPr>
        <p:txBody>
          <a:bodyPr vert="vert270" wrap="none" rtlCol="0">
            <a:spAutoFit/>
          </a:bodyPr>
          <a:lstStyle/>
          <a:p>
            <a:r>
              <a:rPr lang="en-US" sz="1400" dirty="0">
                <a:solidFill>
                  <a:srgbClr val="000090"/>
                </a:solidFill>
                <a:latin typeface="Arial Rounded MT Bold"/>
                <a:cs typeface="Arial Rounded MT Bold"/>
              </a:rPr>
              <a:t>Diabetes prevalence (%)</a:t>
            </a:r>
          </a:p>
        </p:txBody>
      </p:sp>
      <p:cxnSp>
        <p:nvCxnSpPr>
          <p:cNvPr id="5" name="Straight Connector 4"/>
          <p:cNvCxnSpPr/>
          <p:nvPr/>
        </p:nvCxnSpPr>
        <p:spPr>
          <a:xfrm flipH="1" flipV="1">
            <a:off x="1434134" y="2203032"/>
            <a:ext cx="10763" cy="2633495"/>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8548166" y="5846316"/>
            <a:ext cx="249082" cy="2690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24</a:t>
            </a:r>
          </a:p>
        </p:txBody>
      </p:sp>
      <p:sp>
        <p:nvSpPr>
          <p:cNvPr id="8" name="TextBox 7"/>
          <p:cNvSpPr txBox="1"/>
          <p:nvPr/>
        </p:nvSpPr>
        <p:spPr>
          <a:xfrm>
            <a:off x="8471965" y="5832054"/>
            <a:ext cx="351359" cy="276999"/>
          </a:xfrm>
          <a:prstGeom prst="rect">
            <a:avLst/>
          </a:prstGeom>
          <a:noFill/>
        </p:spPr>
        <p:txBody>
          <a:bodyPr wrap="square" rtlCol="0">
            <a:spAutoFit/>
          </a:bodyPr>
          <a:lstStyle/>
          <a:p>
            <a:r>
              <a:rPr lang="en-US" sz="1200" i="1" dirty="0">
                <a:solidFill>
                  <a:srgbClr val="000090"/>
                </a:solidFill>
              </a:rPr>
              <a:t>24</a:t>
            </a:r>
          </a:p>
        </p:txBody>
      </p:sp>
    </p:spTree>
    <p:extLst>
      <p:ext uri="{BB962C8B-B14F-4D97-AF65-F5344CB8AC3E}">
        <p14:creationId xmlns:p14="http://schemas.microsoft.com/office/powerpoint/2010/main" val="296536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P spid="9" grpId="0"/>
      <p:bldP spid="10" grpId="0"/>
      <p:bldP spid="11" grpId="0"/>
      <p:bldP spid="12" grpId="0"/>
      <p:bldP spid="13" grpId="0"/>
      <p:bldP spid="14" grpId="0"/>
      <p:bldP spid="15" grpId="0"/>
      <p:bldP spid="1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61" y="96858"/>
            <a:ext cx="8825163" cy="925520"/>
          </a:xfrm>
        </p:spPr>
        <p:txBody>
          <a:bodyPr>
            <a:normAutofit/>
          </a:bodyPr>
          <a:lstStyle/>
          <a:p>
            <a:r>
              <a:rPr lang="en-US" dirty="0"/>
              <a:t>Nutrition, ethnicity and type 2 diabetes</a:t>
            </a:r>
          </a:p>
        </p:txBody>
      </p:sp>
      <p:sp>
        <p:nvSpPr>
          <p:cNvPr id="3" name="Content Placeholder 2"/>
          <p:cNvSpPr>
            <a:spLocks noGrp="1"/>
          </p:cNvSpPr>
          <p:nvPr>
            <p:ph idx="1"/>
          </p:nvPr>
        </p:nvSpPr>
        <p:spPr>
          <a:xfrm>
            <a:off x="457200" y="1702910"/>
            <a:ext cx="8229600" cy="4846954"/>
          </a:xfrm>
        </p:spPr>
        <p:txBody>
          <a:bodyPr>
            <a:normAutofit fontScale="85000" lnSpcReduction="20000"/>
          </a:bodyPr>
          <a:lstStyle/>
          <a:p>
            <a:r>
              <a:rPr lang="en-US" sz="2700" dirty="0"/>
              <a:t>Starchy carbohydrate</a:t>
            </a:r>
          </a:p>
          <a:p>
            <a:pPr marL="857250" lvl="1" indent="-457200"/>
            <a:r>
              <a:rPr lang="en-US" sz="2700" dirty="0">
                <a:solidFill>
                  <a:srgbClr val="000090"/>
                </a:solidFill>
              </a:rPr>
              <a:t>Large portion sizes, multiple sources within a meal</a:t>
            </a:r>
          </a:p>
          <a:p>
            <a:r>
              <a:rPr lang="en-US" sz="2700" dirty="0"/>
              <a:t>Fat</a:t>
            </a:r>
          </a:p>
          <a:p>
            <a:pPr marL="857250" lvl="1" indent="-457200"/>
            <a:r>
              <a:rPr lang="en-US" sz="2700" dirty="0">
                <a:solidFill>
                  <a:srgbClr val="000090"/>
                </a:solidFill>
              </a:rPr>
              <a:t>Sources of SFA , liberal use in recipes, cooking methods</a:t>
            </a:r>
          </a:p>
          <a:p>
            <a:r>
              <a:rPr lang="en-US" sz="2700" dirty="0"/>
              <a:t> Salt</a:t>
            </a:r>
          </a:p>
          <a:p>
            <a:pPr marL="857250" lvl="1" indent="-457200"/>
            <a:r>
              <a:rPr lang="en-US" sz="2700" dirty="0">
                <a:solidFill>
                  <a:srgbClr val="000090"/>
                </a:solidFill>
              </a:rPr>
              <a:t>Added salt, salted snacks, premixed seasonings</a:t>
            </a:r>
          </a:p>
          <a:p>
            <a:r>
              <a:rPr lang="en-US" sz="2700" dirty="0"/>
              <a:t>Fruit and vegetables</a:t>
            </a:r>
          </a:p>
          <a:p>
            <a:pPr lvl="1" indent="-342900">
              <a:buFont typeface="Lucida Grande"/>
              <a:buChar char="-"/>
            </a:pPr>
            <a:r>
              <a:rPr lang="en-US" sz="2700" dirty="0">
                <a:solidFill>
                  <a:srgbClr val="000090"/>
                </a:solidFill>
              </a:rPr>
              <a:t>Overcooking &amp; reheating</a:t>
            </a:r>
          </a:p>
          <a:p>
            <a:r>
              <a:rPr lang="en-US" sz="2700" dirty="0"/>
              <a:t>Energy</a:t>
            </a:r>
          </a:p>
          <a:p>
            <a:pPr lvl="1"/>
            <a:r>
              <a:rPr lang="en-US" sz="2700" dirty="0">
                <a:solidFill>
                  <a:srgbClr val="000090"/>
                </a:solidFill>
              </a:rPr>
              <a:t>Social importance of traditional energy dense foods</a:t>
            </a:r>
          </a:p>
          <a:p>
            <a:pPr lvl="1"/>
            <a:r>
              <a:rPr lang="en-US" sz="2700" dirty="0">
                <a:solidFill>
                  <a:srgbClr val="000090"/>
                </a:solidFill>
              </a:rPr>
              <a:t>Sugar sweetened beverages</a:t>
            </a:r>
          </a:p>
          <a:p>
            <a:pPr lvl="1"/>
            <a:r>
              <a:rPr lang="en-US" sz="2700" dirty="0">
                <a:solidFill>
                  <a:srgbClr val="000090"/>
                </a:solidFill>
              </a:rPr>
              <a:t>Inclusion of energy dense Western style foods</a:t>
            </a:r>
          </a:p>
          <a:p>
            <a:pPr lvl="1"/>
            <a:r>
              <a:rPr lang="en-US" sz="2700" dirty="0">
                <a:solidFill>
                  <a:srgbClr val="000090"/>
                </a:solidFill>
              </a:rPr>
              <a:t>Increased prevalence of obesity in some groups </a:t>
            </a:r>
          </a:p>
          <a:p>
            <a:pPr marL="0" indent="0">
              <a:buNone/>
            </a:pPr>
            <a:endParaRPr lang="en-US" dirty="0"/>
          </a:p>
          <a:p>
            <a:pPr marL="0" indent="0">
              <a:buNone/>
            </a:pPr>
            <a:endParaRPr lang="en-US" dirty="0"/>
          </a:p>
        </p:txBody>
      </p:sp>
      <p:sp>
        <p:nvSpPr>
          <p:cNvPr id="4" name="TextBox 3"/>
          <p:cNvSpPr txBox="1"/>
          <p:nvPr/>
        </p:nvSpPr>
        <p:spPr>
          <a:xfrm>
            <a:off x="457200" y="1065423"/>
            <a:ext cx="7643489" cy="523220"/>
          </a:xfrm>
          <a:prstGeom prst="rect">
            <a:avLst/>
          </a:prstGeom>
          <a:noFill/>
        </p:spPr>
        <p:txBody>
          <a:bodyPr wrap="none" rtlCol="0">
            <a:spAutoFit/>
          </a:bodyPr>
          <a:lstStyle/>
          <a:p>
            <a:pPr lvl="0">
              <a:spcBef>
                <a:spcPct val="20000"/>
              </a:spcBef>
            </a:pPr>
            <a:r>
              <a:rPr lang="en-US" sz="2800" dirty="0">
                <a:solidFill>
                  <a:srgbClr val="000090"/>
                </a:solidFill>
              </a:rPr>
              <a:t>What are the major nutritional factors to consider? </a:t>
            </a:r>
          </a:p>
        </p:txBody>
      </p:sp>
    </p:spTree>
    <p:extLst>
      <p:ext uri="{BB962C8B-B14F-4D97-AF65-F5344CB8AC3E}">
        <p14:creationId xmlns:p14="http://schemas.microsoft.com/office/powerpoint/2010/main" val="33804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Fasting</a:t>
            </a:r>
          </a:p>
        </p:txBody>
      </p:sp>
      <p:sp>
        <p:nvSpPr>
          <p:cNvPr id="3" name="Content Placeholder 2"/>
          <p:cNvSpPr>
            <a:spLocks noGrp="1"/>
          </p:cNvSpPr>
          <p:nvPr>
            <p:ph idx="1"/>
          </p:nvPr>
        </p:nvSpPr>
        <p:spPr>
          <a:xfrm>
            <a:off x="457200" y="2313800"/>
            <a:ext cx="8229600" cy="3981891"/>
          </a:xfrm>
        </p:spPr>
        <p:txBody>
          <a:bodyPr>
            <a:normAutofit/>
          </a:bodyPr>
          <a:lstStyle/>
          <a:p>
            <a:r>
              <a:rPr lang="en-US" sz="2600" dirty="0"/>
              <a:t>During the fast period</a:t>
            </a:r>
          </a:p>
          <a:p>
            <a:pPr lvl="1"/>
            <a:r>
              <a:rPr lang="en-US" sz="2600" dirty="0" err="1">
                <a:solidFill>
                  <a:srgbClr val="000090"/>
                </a:solidFill>
              </a:rPr>
              <a:t>Hypoglycaemia</a:t>
            </a:r>
            <a:endParaRPr lang="en-US" sz="2600" dirty="0">
              <a:solidFill>
                <a:srgbClr val="000090"/>
              </a:solidFill>
            </a:endParaRPr>
          </a:p>
          <a:p>
            <a:pPr lvl="1"/>
            <a:r>
              <a:rPr lang="en-US" sz="2600" dirty="0">
                <a:solidFill>
                  <a:srgbClr val="000090"/>
                </a:solidFill>
              </a:rPr>
              <a:t>Dehydration</a:t>
            </a:r>
          </a:p>
          <a:p>
            <a:r>
              <a:rPr lang="en-US" sz="2600" dirty="0"/>
              <a:t>Breaking the fast</a:t>
            </a:r>
          </a:p>
          <a:p>
            <a:pPr lvl="1"/>
            <a:r>
              <a:rPr lang="en-US" sz="2600" dirty="0" err="1">
                <a:solidFill>
                  <a:srgbClr val="000090"/>
                </a:solidFill>
              </a:rPr>
              <a:t>Hyperglycaemia</a:t>
            </a:r>
            <a:r>
              <a:rPr lang="en-US" sz="2600" dirty="0">
                <a:solidFill>
                  <a:srgbClr val="000090"/>
                </a:solidFill>
              </a:rPr>
              <a:t> (especially if feasting)</a:t>
            </a:r>
          </a:p>
          <a:p>
            <a:endParaRPr lang="en-US" sz="2600" dirty="0"/>
          </a:p>
        </p:txBody>
      </p:sp>
      <p:sp>
        <p:nvSpPr>
          <p:cNvPr id="4" name="TextBox 3"/>
          <p:cNvSpPr txBox="1"/>
          <p:nvPr/>
        </p:nvSpPr>
        <p:spPr>
          <a:xfrm>
            <a:off x="322872" y="1151520"/>
            <a:ext cx="7601234" cy="963341"/>
          </a:xfrm>
          <a:prstGeom prst="rect">
            <a:avLst/>
          </a:prstGeom>
          <a:noFill/>
        </p:spPr>
        <p:txBody>
          <a:bodyPr wrap="none" rtlCol="0">
            <a:spAutoFit/>
          </a:bodyPr>
          <a:lstStyle/>
          <a:p>
            <a:pPr lvl="0">
              <a:spcBef>
                <a:spcPts val="72"/>
              </a:spcBef>
            </a:pPr>
            <a:r>
              <a:rPr lang="en-US" sz="2800" dirty="0">
                <a:solidFill>
                  <a:srgbClr val="000090"/>
                </a:solidFill>
              </a:rPr>
              <a:t>What are the risks of fasting for people with type 2 </a:t>
            </a:r>
          </a:p>
          <a:p>
            <a:pPr lvl="0">
              <a:spcBef>
                <a:spcPts val="72"/>
              </a:spcBef>
            </a:pPr>
            <a:r>
              <a:rPr lang="en-US" sz="2800" dirty="0">
                <a:solidFill>
                  <a:srgbClr val="000090"/>
                </a:solidFill>
              </a:rPr>
              <a:t>diabetes?</a:t>
            </a:r>
          </a:p>
        </p:txBody>
      </p:sp>
    </p:spTree>
    <p:extLst>
      <p:ext uri="{BB962C8B-B14F-4D97-AF65-F5344CB8AC3E}">
        <p14:creationId xmlns:p14="http://schemas.microsoft.com/office/powerpoint/2010/main" val="385919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Ramadan</a:t>
            </a:r>
          </a:p>
        </p:txBody>
      </p:sp>
      <p:sp>
        <p:nvSpPr>
          <p:cNvPr id="3" name="Content Placeholder 2"/>
          <p:cNvSpPr>
            <a:spLocks noGrp="1"/>
          </p:cNvSpPr>
          <p:nvPr>
            <p:ph idx="1"/>
          </p:nvPr>
        </p:nvSpPr>
        <p:spPr/>
        <p:txBody>
          <a:bodyPr>
            <a:normAutofit lnSpcReduction="10000"/>
          </a:bodyPr>
          <a:lstStyle/>
          <a:p>
            <a:r>
              <a:rPr lang="en-US" dirty="0" err="1"/>
              <a:t>Practised</a:t>
            </a:r>
            <a:r>
              <a:rPr lang="en-US" dirty="0"/>
              <a:t> by followers of Islam (Muslims)</a:t>
            </a:r>
          </a:p>
          <a:p>
            <a:r>
              <a:rPr lang="en-US" dirty="0"/>
              <a:t>Fasting for religious reasons from dawn until sunset (no food, fluid or oral medication)</a:t>
            </a:r>
          </a:p>
          <a:p>
            <a:r>
              <a:rPr lang="en-US" dirty="0"/>
              <a:t>Usually involves 2 meals – at sunset (</a:t>
            </a:r>
            <a:r>
              <a:rPr lang="en-US" dirty="0" err="1"/>
              <a:t>Iftar</a:t>
            </a:r>
            <a:r>
              <a:rPr lang="en-US" dirty="0"/>
              <a:t>) and before dawn (</a:t>
            </a:r>
            <a:r>
              <a:rPr lang="en-US" dirty="0" err="1"/>
              <a:t>S</a:t>
            </a:r>
            <a:r>
              <a:rPr lang="en-US"/>
              <a:t>ehri</a:t>
            </a:r>
            <a:r>
              <a:rPr lang="en-US" dirty="0"/>
              <a:t>)</a:t>
            </a:r>
          </a:p>
          <a:p>
            <a:r>
              <a:rPr lang="en-US" dirty="0"/>
              <a:t>Ramadan lasts for 29-30 consecutive days and fasts last between 10-20 hours, depending on the time of year</a:t>
            </a:r>
          </a:p>
          <a:p>
            <a:r>
              <a:rPr lang="en-US" dirty="0"/>
              <a:t>Over the next decade, Ramadan in the UK takes place during the summer months, increasing the risk of </a:t>
            </a:r>
            <a:r>
              <a:rPr lang="en-US" dirty="0" err="1"/>
              <a:t>hypoglycaemia</a:t>
            </a:r>
            <a:r>
              <a:rPr lang="en-US" dirty="0"/>
              <a:t> and dehydration</a:t>
            </a:r>
          </a:p>
          <a:p>
            <a:endParaRPr lang="en-US" dirty="0"/>
          </a:p>
        </p:txBody>
      </p:sp>
    </p:spTree>
    <p:extLst>
      <p:ext uri="{BB962C8B-B14F-4D97-AF65-F5344CB8AC3E}">
        <p14:creationId xmlns:p14="http://schemas.microsoft.com/office/powerpoint/2010/main" val="38753151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in Ramadan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9261327"/>
              </p:ext>
            </p:extLst>
          </p:nvPr>
        </p:nvGraphicFramePr>
        <p:xfrm>
          <a:off x="457200" y="1150917"/>
          <a:ext cx="8229600" cy="5105399"/>
        </p:xfrm>
        <a:graphic>
          <a:graphicData uri="http://schemas.openxmlformats.org/drawingml/2006/table">
            <a:tbl>
              <a:tblPr firstRow="1" bandRow="1">
                <a:tableStyleId>{5C22544A-7EE6-4342-B048-85BDC9FD1C3A}</a:tableStyleId>
              </a:tblPr>
              <a:tblGrid>
                <a:gridCol w="2685419">
                  <a:extLst>
                    <a:ext uri="{9D8B030D-6E8A-4147-A177-3AD203B41FA5}">
                      <a16:colId xmlns:a16="http://schemas.microsoft.com/office/drawing/2014/main" val="20000"/>
                    </a:ext>
                  </a:extLst>
                </a:gridCol>
                <a:gridCol w="2593738">
                  <a:extLst>
                    <a:ext uri="{9D8B030D-6E8A-4147-A177-3AD203B41FA5}">
                      <a16:colId xmlns:a16="http://schemas.microsoft.com/office/drawing/2014/main" val="20001"/>
                    </a:ext>
                  </a:extLst>
                </a:gridCol>
                <a:gridCol w="2950443">
                  <a:extLst>
                    <a:ext uri="{9D8B030D-6E8A-4147-A177-3AD203B41FA5}">
                      <a16:colId xmlns:a16="http://schemas.microsoft.com/office/drawing/2014/main" val="20002"/>
                    </a:ext>
                  </a:extLst>
                </a:gridCol>
              </a:tblGrid>
              <a:tr h="370840">
                <a:tc>
                  <a:txBody>
                    <a:bodyPr/>
                    <a:lstStyle/>
                    <a:p>
                      <a:pPr algn="ctr"/>
                      <a:r>
                        <a:rPr lang="en-US" sz="1900" dirty="0"/>
                        <a:t>Low</a:t>
                      </a:r>
                      <a:r>
                        <a:rPr lang="en-US" sz="1900" baseline="0" dirty="0"/>
                        <a:t> risk</a:t>
                      </a:r>
                      <a:endParaRPr lang="en-US" sz="1900" dirty="0"/>
                    </a:p>
                  </a:txBody>
                  <a:tcPr/>
                </a:tc>
                <a:tc>
                  <a:txBody>
                    <a:bodyPr/>
                    <a:lstStyle/>
                    <a:p>
                      <a:pPr algn="ctr"/>
                      <a:r>
                        <a:rPr lang="en-US" sz="1900" dirty="0"/>
                        <a:t>Medium risk</a:t>
                      </a:r>
                    </a:p>
                  </a:txBody>
                  <a:tcPr/>
                </a:tc>
                <a:tc>
                  <a:txBody>
                    <a:bodyPr/>
                    <a:lstStyle/>
                    <a:p>
                      <a:pPr algn="ctr"/>
                      <a:r>
                        <a:rPr lang="en-US" sz="1900" dirty="0"/>
                        <a:t>High risk</a:t>
                      </a:r>
                    </a:p>
                  </a:txBody>
                  <a:tcPr/>
                </a:tc>
                <a:extLst>
                  <a:ext uri="{0D108BD9-81ED-4DB2-BD59-A6C34878D82A}">
                    <a16:rowId xmlns:a16="http://schemas.microsoft.com/office/drawing/2014/main" val="10000"/>
                  </a:ext>
                </a:extLst>
              </a:tr>
              <a:tr h="370840">
                <a:tc>
                  <a:txBody>
                    <a:bodyPr/>
                    <a:lstStyle/>
                    <a:p>
                      <a:pPr algn="ctr"/>
                      <a:r>
                        <a:rPr lang="en-US" sz="1900" dirty="0">
                          <a:solidFill>
                            <a:srgbClr val="000090"/>
                          </a:solidFill>
                        </a:rPr>
                        <a:t>Diet-controlled T2DM</a:t>
                      </a:r>
                    </a:p>
                    <a:p>
                      <a:pPr algn="ctr"/>
                      <a:endParaRPr lang="en-US" sz="1900" dirty="0">
                        <a:solidFill>
                          <a:srgbClr val="000090"/>
                        </a:solidFill>
                      </a:endParaRPr>
                    </a:p>
                    <a:p>
                      <a:pPr algn="ctr"/>
                      <a:r>
                        <a:rPr lang="en-US" sz="1900" dirty="0">
                          <a:solidFill>
                            <a:srgbClr val="000090"/>
                          </a:solidFill>
                        </a:rPr>
                        <a:t>Well-controlled</a:t>
                      </a:r>
                      <a:r>
                        <a:rPr lang="en-US" sz="1900" baseline="0" dirty="0">
                          <a:solidFill>
                            <a:srgbClr val="000090"/>
                          </a:solidFill>
                        </a:rPr>
                        <a:t> T2DM taking medication without risk of </a:t>
                      </a:r>
                      <a:r>
                        <a:rPr lang="en-US" sz="1900" baseline="0" dirty="0" err="1">
                          <a:solidFill>
                            <a:srgbClr val="000090"/>
                          </a:solidFill>
                        </a:rPr>
                        <a:t>hypoglycaemia</a:t>
                      </a:r>
                      <a:endParaRPr lang="en-US" sz="1900" dirty="0">
                        <a:solidFill>
                          <a:srgbClr val="000090"/>
                        </a:solidFill>
                      </a:endParaRPr>
                    </a:p>
                  </a:txBody>
                  <a:tcPr/>
                </a:tc>
                <a:tc>
                  <a:txBody>
                    <a:bodyPr/>
                    <a:lstStyle/>
                    <a:p>
                      <a:pPr algn="ctr"/>
                      <a:r>
                        <a:rPr lang="en-US" sz="1900" dirty="0">
                          <a:solidFill>
                            <a:srgbClr val="000090"/>
                          </a:solidFill>
                        </a:rPr>
                        <a:t>Moderately controlled T2DM with no major complications</a:t>
                      </a:r>
                    </a:p>
                    <a:p>
                      <a:pPr algn="ctr"/>
                      <a:endParaRPr lang="en-US" sz="1900" dirty="0">
                        <a:solidFill>
                          <a:srgbClr val="000090"/>
                        </a:solidFill>
                      </a:endParaRPr>
                    </a:p>
                    <a:p>
                      <a:pPr algn="ctr"/>
                      <a:r>
                        <a:rPr lang="en-US" sz="1900" dirty="0">
                          <a:solidFill>
                            <a:srgbClr val="000090"/>
                          </a:solidFill>
                        </a:rPr>
                        <a:t>Well-controlled T2DM taking sulfonylureas</a:t>
                      </a:r>
                    </a:p>
                  </a:txBody>
                  <a:tcPr/>
                </a:tc>
                <a:tc>
                  <a:txBody>
                    <a:bodyPr/>
                    <a:lstStyle/>
                    <a:p>
                      <a:pPr algn="ctr"/>
                      <a:r>
                        <a:rPr lang="en-US" sz="1900" dirty="0">
                          <a:solidFill>
                            <a:srgbClr val="000090"/>
                          </a:solidFill>
                        </a:rPr>
                        <a:t>Type 2 diabetes</a:t>
                      </a:r>
                    </a:p>
                    <a:p>
                      <a:pPr algn="ctr"/>
                      <a:endParaRPr lang="en-US" sz="1900" dirty="0">
                        <a:solidFill>
                          <a:srgbClr val="000090"/>
                        </a:solidFill>
                      </a:endParaRPr>
                    </a:p>
                    <a:p>
                      <a:pPr algn="ctr"/>
                      <a:r>
                        <a:rPr lang="en-US" sz="1900" dirty="0">
                          <a:solidFill>
                            <a:srgbClr val="000090"/>
                          </a:solidFill>
                        </a:rPr>
                        <a:t>T2DM</a:t>
                      </a:r>
                      <a:r>
                        <a:rPr lang="en-US" sz="1900" baseline="0" dirty="0">
                          <a:solidFill>
                            <a:srgbClr val="000090"/>
                          </a:solidFill>
                        </a:rPr>
                        <a:t> using multiple insulin injections</a:t>
                      </a:r>
                    </a:p>
                    <a:p>
                      <a:pPr algn="ctr"/>
                      <a:endParaRPr lang="en-US" sz="1900" baseline="0" dirty="0">
                        <a:solidFill>
                          <a:srgbClr val="000090"/>
                        </a:solidFill>
                      </a:endParaRPr>
                    </a:p>
                    <a:p>
                      <a:pPr algn="ctr"/>
                      <a:r>
                        <a:rPr lang="en-US" sz="1900" baseline="0" dirty="0">
                          <a:solidFill>
                            <a:srgbClr val="000090"/>
                          </a:solidFill>
                        </a:rPr>
                        <a:t>Poorly controlled diabetes</a:t>
                      </a:r>
                    </a:p>
                    <a:p>
                      <a:pPr algn="ctr"/>
                      <a:endParaRPr lang="en-US" sz="1900" baseline="0" dirty="0">
                        <a:solidFill>
                          <a:srgbClr val="000090"/>
                        </a:solidFill>
                      </a:endParaRPr>
                    </a:p>
                    <a:p>
                      <a:pPr algn="ctr"/>
                      <a:r>
                        <a:rPr lang="en-US" sz="1900" baseline="0" dirty="0" err="1">
                          <a:solidFill>
                            <a:srgbClr val="000090"/>
                          </a:solidFill>
                        </a:rPr>
                        <a:t>Hypoglycaemia</a:t>
                      </a:r>
                      <a:r>
                        <a:rPr lang="en-US" sz="1900" baseline="0" dirty="0">
                          <a:solidFill>
                            <a:srgbClr val="000090"/>
                          </a:solidFill>
                        </a:rPr>
                        <a:t> unawareness </a:t>
                      </a:r>
                    </a:p>
                    <a:p>
                      <a:pPr algn="ctr"/>
                      <a:endParaRPr lang="en-US" sz="1900" baseline="0" dirty="0">
                        <a:solidFill>
                          <a:srgbClr val="000090"/>
                        </a:solidFill>
                      </a:endParaRPr>
                    </a:p>
                    <a:p>
                      <a:pPr algn="ctr"/>
                      <a:r>
                        <a:rPr lang="en-US" sz="1900" baseline="0" dirty="0">
                          <a:solidFill>
                            <a:srgbClr val="000090"/>
                          </a:solidFill>
                        </a:rPr>
                        <a:t>Cardiac, renal or hepatic problems or poor vision</a:t>
                      </a:r>
                    </a:p>
                    <a:p>
                      <a:pPr algn="ctr"/>
                      <a:endParaRPr lang="en-US" sz="1900" baseline="0" dirty="0">
                        <a:solidFill>
                          <a:srgbClr val="000090"/>
                        </a:solidFill>
                      </a:endParaRPr>
                    </a:p>
                    <a:p>
                      <a:pPr algn="ctr"/>
                      <a:r>
                        <a:rPr lang="en-US" sz="1900" baseline="0" dirty="0">
                          <a:solidFill>
                            <a:srgbClr val="000090"/>
                          </a:solidFill>
                        </a:rPr>
                        <a:t>Acute illness e.g. foot ulcer</a:t>
                      </a:r>
                    </a:p>
                    <a:p>
                      <a:pPr algn="ctr"/>
                      <a:endParaRPr lang="en-US" sz="1900" baseline="0" dirty="0">
                        <a:solidFill>
                          <a:srgbClr val="000090"/>
                        </a:solidFill>
                      </a:endParaRPr>
                    </a:p>
                    <a:p>
                      <a:pPr algn="ctr"/>
                      <a:r>
                        <a:rPr lang="en-US" sz="1900" baseline="0" dirty="0">
                          <a:solidFill>
                            <a:srgbClr val="000090"/>
                          </a:solidFill>
                        </a:rPr>
                        <a:t>Pregnancy</a:t>
                      </a:r>
                      <a:endParaRPr lang="en-US" sz="1900" dirty="0">
                        <a:solidFill>
                          <a:srgbClr val="00009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13639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and Ramadan</a:t>
            </a:r>
          </a:p>
        </p:txBody>
      </p:sp>
      <p:sp>
        <p:nvSpPr>
          <p:cNvPr id="3" name="Content Placeholder 2"/>
          <p:cNvSpPr>
            <a:spLocks noGrp="1"/>
          </p:cNvSpPr>
          <p:nvPr>
            <p:ph idx="1"/>
          </p:nvPr>
        </p:nvSpPr>
        <p:spPr/>
        <p:txBody>
          <a:bodyPr/>
          <a:lstStyle/>
          <a:p>
            <a:r>
              <a:rPr lang="en-GB" dirty="0">
                <a:latin typeface="Calibri" charset="0"/>
                <a:ea typeface="MS PGothic" charset="0"/>
              </a:rPr>
              <a:t>People with diabetes are exempt from fasting and can choose instead to make a donation to charity </a:t>
            </a:r>
          </a:p>
          <a:p>
            <a:r>
              <a:rPr lang="en-GB" dirty="0">
                <a:latin typeface="Calibri" charset="0"/>
                <a:ea typeface="MS PGothic" charset="0"/>
              </a:rPr>
              <a:t>Many people with diabetes will nevertheless want to participate</a:t>
            </a:r>
          </a:p>
          <a:p>
            <a:r>
              <a:rPr lang="en-GB" dirty="0">
                <a:latin typeface="Calibri" charset="0"/>
                <a:ea typeface="MS PGothic" charset="0"/>
              </a:rPr>
              <a:t>How can people with diabetes fast more safely?</a:t>
            </a:r>
          </a:p>
          <a:p>
            <a:endParaRPr lang="en-US" dirty="0"/>
          </a:p>
        </p:txBody>
      </p:sp>
    </p:spTree>
    <p:extLst>
      <p:ext uri="{BB962C8B-B14F-4D97-AF65-F5344CB8AC3E}">
        <p14:creationId xmlns:p14="http://schemas.microsoft.com/office/powerpoint/2010/main" val="4222495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858"/>
            <a:ext cx="9143999" cy="925520"/>
          </a:xfrm>
        </p:spPr>
        <p:txBody>
          <a:bodyPr>
            <a:normAutofit/>
          </a:bodyPr>
          <a:lstStyle/>
          <a:p>
            <a:r>
              <a:rPr lang="en-GB" dirty="0">
                <a:latin typeface="Calibri" charset="0"/>
                <a:ea typeface="MS PGothic" charset="0"/>
              </a:rPr>
              <a:t>Diabetes and Ramadan: MCB Guidelines</a:t>
            </a:r>
            <a:endParaRPr lang="en-US" baseline="30000" dirty="0"/>
          </a:p>
        </p:txBody>
      </p:sp>
      <p:sp>
        <p:nvSpPr>
          <p:cNvPr id="3" name="Content Placeholder 2"/>
          <p:cNvSpPr>
            <a:spLocks noGrp="1"/>
          </p:cNvSpPr>
          <p:nvPr>
            <p:ph idx="1"/>
          </p:nvPr>
        </p:nvSpPr>
        <p:spPr/>
        <p:txBody>
          <a:bodyPr>
            <a:normAutofit/>
          </a:bodyPr>
          <a:lstStyle/>
          <a:p>
            <a:pPr marL="0" indent="0">
              <a:buNone/>
            </a:pPr>
            <a:r>
              <a:rPr lang="en-US" dirty="0"/>
              <a:t>The Muslim Council of Britain and Diabetes UK publish guidelines for fasting during Ramadan</a:t>
            </a:r>
            <a:r>
              <a:rPr lang="en-US" baseline="30000" dirty="0"/>
              <a:t>25</a:t>
            </a:r>
            <a:r>
              <a:rPr lang="en-US" dirty="0"/>
              <a:t> and advise:</a:t>
            </a:r>
          </a:p>
          <a:p>
            <a:pPr lvl="1">
              <a:lnSpc>
                <a:spcPct val="80000"/>
              </a:lnSpc>
            </a:pPr>
            <a:r>
              <a:rPr lang="en-GB" sz="2600" dirty="0">
                <a:solidFill>
                  <a:srgbClr val="000090"/>
                </a:solidFill>
                <a:latin typeface="Calibri" charset="0"/>
                <a:ea typeface="MS PGothic" charset="0"/>
              </a:rPr>
              <a:t>Seek medical advice 2 months prior to Ramadan</a:t>
            </a:r>
          </a:p>
          <a:p>
            <a:pPr lvl="1">
              <a:lnSpc>
                <a:spcPct val="80000"/>
              </a:lnSpc>
            </a:pPr>
            <a:r>
              <a:rPr lang="en-GB" sz="2600" dirty="0">
                <a:solidFill>
                  <a:srgbClr val="000090"/>
                </a:solidFill>
                <a:latin typeface="Calibri" charset="0"/>
                <a:ea typeface="MS PGothic" charset="0"/>
              </a:rPr>
              <a:t>Continue to take medications. Medication adjustment (timing and/or dosage) is usually required</a:t>
            </a:r>
          </a:p>
          <a:p>
            <a:pPr lvl="1">
              <a:lnSpc>
                <a:spcPct val="80000"/>
              </a:lnSpc>
            </a:pPr>
            <a:r>
              <a:rPr lang="en-GB" sz="2600" dirty="0">
                <a:solidFill>
                  <a:srgbClr val="000090"/>
                </a:solidFill>
                <a:latin typeface="Calibri" charset="0"/>
                <a:ea typeface="MS PGothic" charset="0"/>
              </a:rPr>
              <a:t>Monitor blood glucose levels </a:t>
            </a:r>
          </a:p>
          <a:p>
            <a:pPr lvl="1">
              <a:lnSpc>
                <a:spcPct val="80000"/>
              </a:lnSpc>
            </a:pPr>
            <a:r>
              <a:rPr lang="en-GB" sz="2600" dirty="0">
                <a:solidFill>
                  <a:srgbClr val="000090"/>
                </a:solidFill>
                <a:latin typeface="Calibri" charset="0"/>
                <a:ea typeface="MS PGothic" charset="0"/>
              </a:rPr>
              <a:t>Break the fast if blood glucose levels &lt;3.3 or &gt;16 </a:t>
            </a:r>
            <a:r>
              <a:rPr lang="en-GB" sz="2600" dirty="0" err="1">
                <a:solidFill>
                  <a:srgbClr val="000090"/>
                </a:solidFill>
                <a:latin typeface="Calibri" charset="0"/>
                <a:ea typeface="MS PGothic" charset="0"/>
              </a:rPr>
              <a:t>mmol</a:t>
            </a:r>
            <a:r>
              <a:rPr lang="en-GB" sz="2600" dirty="0">
                <a:solidFill>
                  <a:srgbClr val="000090"/>
                </a:solidFill>
                <a:latin typeface="Calibri" charset="0"/>
                <a:ea typeface="MS PGothic" charset="0"/>
              </a:rPr>
              <a:t>/l</a:t>
            </a:r>
          </a:p>
          <a:p>
            <a:pPr lvl="1">
              <a:lnSpc>
                <a:spcPct val="80000"/>
              </a:lnSpc>
            </a:pPr>
            <a:r>
              <a:rPr lang="en-GB" sz="2600" dirty="0">
                <a:solidFill>
                  <a:srgbClr val="000090"/>
                </a:solidFill>
                <a:latin typeface="Calibri" charset="0"/>
                <a:ea typeface="MS PGothic" charset="0"/>
              </a:rPr>
              <a:t>Do not fast if blood glucose level is &lt;3.9mmol/l at the start of fasting (if taking insulin or </a:t>
            </a:r>
            <a:r>
              <a:rPr lang="en-GB" sz="2600" dirty="0" err="1">
                <a:solidFill>
                  <a:srgbClr val="000090"/>
                </a:solidFill>
                <a:latin typeface="Calibri" charset="0"/>
                <a:ea typeface="MS PGothic" charset="0"/>
              </a:rPr>
              <a:t>gliclazide</a:t>
            </a:r>
            <a:r>
              <a:rPr lang="en-GB" sz="2600" dirty="0">
                <a:solidFill>
                  <a:srgbClr val="000090"/>
                </a:solidFill>
                <a:latin typeface="Calibri" charset="0"/>
                <a:ea typeface="MS PGothic" charset="0"/>
              </a:rPr>
              <a:t>)</a:t>
            </a:r>
          </a:p>
          <a:p>
            <a:pPr lvl="1">
              <a:lnSpc>
                <a:spcPct val="80000"/>
              </a:lnSpc>
            </a:pPr>
            <a:r>
              <a:rPr lang="en-GB" sz="2600" dirty="0">
                <a:solidFill>
                  <a:srgbClr val="000090"/>
                </a:solidFill>
                <a:latin typeface="Calibri" charset="0"/>
                <a:ea typeface="MS PGothic" charset="0"/>
              </a:rPr>
              <a:t>Drink plenty of sugar free fluids between </a:t>
            </a:r>
            <a:r>
              <a:rPr lang="en-GB" sz="2600" dirty="0" err="1">
                <a:solidFill>
                  <a:srgbClr val="000090"/>
                </a:solidFill>
                <a:latin typeface="Calibri" charset="0"/>
                <a:ea typeface="MS PGothic" charset="0"/>
              </a:rPr>
              <a:t>Iftar</a:t>
            </a:r>
            <a:r>
              <a:rPr lang="en-GB" sz="2600" dirty="0">
                <a:solidFill>
                  <a:srgbClr val="000090"/>
                </a:solidFill>
                <a:latin typeface="Calibri" charset="0"/>
                <a:ea typeface="MS PGothic" charset="0"/>
              </a:rPr>
              <a:t> and </a:t>
            </a:r>
            <a:r>
              <a:rPr lang="en-GB" sz="2600" dirty="0" err="1">
                <a:solidFill>
                  <a:srgbClr val="000090"/>
                </a:solidFill>
                <a:latin typeface="Calibri" charset="0"/>
                <a:ea typeface="MS PGothic" charset="0"/>
              </a:rPr>
              <a:t>Sehri</a:t>
            </a:r>
            <a:endParaRPr lang="en-GB" sz="2600" dirty="0">
              <a:solidFill>
                <a:srgbClr val="000090"/>
              </a:solidFill>
              <a:latin typeface="Calibri" charset="0"/>
              <a:ea typeface="MS PGothic" charset="0"/>
            </a:endParaRPr>
          </a:p>
          <a:p>
            <a:pPr lvl="1">
              <a:lnSpc>
                <a:spcPct val="80000"/>
              </a:lnSpc>
            </a:pPr>
            <a:r>
              <a:rPr lang="en-GB" sz="2600" dirty="0">
                <a:solidFill>
                  <a:srgbClr val="000090"/>
                </a:solidFill>
                <a:latin typeface="Calibri" charset="0"/>
                <a:ea typeface="MS PGothic" charset="0"/>
              </a:rPr>
              <a:t>Move </a:t>
            </a:r>
            <a:r>
              <a:rPr lang="en-GB" sz="2600" dirty="0" err="1">
                <a:solidFill>
                  <a:srgbClr val="000090"/>
                </a:solidFill>
                <a:latin typeface="Calibri" charset="0"/>
                <a:ea typeface="MS PGothic" charset="0"/>
              </a:rPr>
              <a:t>Sehri</a:t>
            </a:r>
            <a:r>
              <a:rPr lang="en-GB" sz="2600" dirty="0">
                <a:solidFill>
                  <a:srgbClr val="000090"/>
                </a:solidFill>
                <a:latin typeface="Calibri" charset="0"/>
                <a:ea typeface="MS PGothic" charset="0"/>
              </a:rPr>
              <a:t> from midnight to just before sunrise </a:t>
            </a:r>
          </a:p>
          <a:p>
            <a:pPr marL="0" indent="0">
              <a:buNone/>
            </a:pPr>
            <a:endParaRPr lang="en-US" dirty="0"/>
          </a:p>
        </p:txBody>
      </p:sp>
    </p:spTree>
    <p:extLst>
      <p:ext uri="{BB962C8B-B14F-4D97-AF65-F5344CB8AC3E}">
        <p14:creationId xmlns:p14="http://schemas.microsoft.com/office/powerpoint/2010/main" val="23441388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competencies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7043768"/>
              </p:ext>
            </p:extLst>
          </p:nvPr>
        </p:nvGraphicFramePr>
        <p:xfrm>
          <a:off x="457200" y="1247775"/>
          <a:ext cx="8229600" cy="518159"/>
        </p:xfrm>
        <a:graphic>
          <a:graphicData uri="http://schemas.openxmlformats.org/drawingml/2006/table">
            <a:tbl>
              <a:tblPr firstRow="1" bandRow="1">
                <a:tableStyleId>{2D5ABB26-0587-4C30-8999-92F81FD0307C}</a:tableStyleId>
              </a:tblPr>
              <a:tblGrid>
                <a:gridCol w="1824428">
                  <a:extLst>
                    <a:ext uri="{9D8B030D-6E8A-4147-A177-3AD203B41FA5}">
                      <a16:colId xmlns:a16="http://schemas.microsoft.com/office/drawing/2014/main" val="20000"/>
                    </a:ext>
                  </a:extLst>
                </a:gridCol>
                <a:gridCol w="6405172">
                  <a:extLst>
                    <a:ext uri="{9D8B030D-6E8A-4147-A177-3AD203B41FA5}">
                      <a16:colId xmlns:a16="http://schemas.microsoft.com/office/drawing/2014/main" val="20001"/>
                    </a:ext>
                  </a:extLst>
                </a:gridCol>
              </a:tblGrid>
              <a:tr h="370840">
                <a:tc>
                  <a:txBody>
                    <a:bodyPr/>
                    <a:lstStyle/>
                    <a:p>
                      <a:r>
                        <a:rPr lang="en-US" sz="2800" dirty="0">
                          <a:solidFill>
                            <a:srgbClr val="000090"/>
                          </a:solidFill>
                        </a:rPr>
                        <a:t>Section 11.</a:t>
                      </a:r>
                    </a:p>
                  </a:txBody>
                  <a:tcPr/>
                </a:tc>
                <a:tc>
                  <a:txBody>
                    <a:bodyPr/>
                    <a:lstStyle/>
                    <a:p>
                      <a:r>
                        <a:rPr lang="en-US" sz="2800" dirty="0">
                          <a:solidFill>
                            <a:srgbClr val="000090"/>
                          </a:solidFill>
                        </a:rPr>
                        <a:t>Older adults</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13921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2523</TotalTime>
  <Words>4873</Words>
  <Application>Microsoft Office PowerPoint</Application>
  <PresentationFormat>On-screen Show (4:3)</PresentationFormat>
  <Paragraphs>962</Paragraphs>
  <Slides>108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108</vt:i4>
      </vt:variant>
    </vt:vector>
  </HeadingPairs>
  <TitlesOfParts>
    <vt:vector size="116" baseType="lpstr">
      <vt:lpstr>MS PGothic</vt:lpstr>
      <vt:lpstr>MS PGothic</vt:lpstr>
      <vt:lpstr>Arial</vt:lpstr>
      <vt:lpstr>Arial Rounded MT Bold</vt:lpstr>
      <vt:lpstr>Calibri</vt:lpstr>
      <vt:lpstr>Lucida Grande</vt:lpstr>
      <vt:lpstr>Zapf Dingbats</vt:lpstr>
      <vt:lpstr>Office Theme</vt:lpstr>
      <vt:lpstr>Diabetes Competencies</vt:lpstr>
      <vt:lpstr>Diabetes Competencies: Aims</vt:lpstr>
      <vt:lpstr>Competency Framework 2011</vt:lpstr>
      <vt:lpstr>List of competencies</vt:lpstr>
      <vt:lpstr>PowerPoint Presentation</vt:lpstr>
      <vt:lpstr>Diabetes competencies</vt:lpstr>
      <vt:lpstr>Physiology of normal glucose metabolism</vt:lpstr>
      <vt:lpstr>Pathophysiology of type 1 diabetes</vt:lpstr>
      <vt:lpstr>Pathophysiology of type 2 diabetes</vt:lpstr>
      <vt:lpstr>Types of diabetes mellitus</vt:lpstr>
      <vt:lpstr>PowerPoint Presentation</vt:lpstr>
      <vt:lpstr>Epidemiology: global diabetes prevalence 2015</vt:lpstr>
      <vt:lpstr>Diabetes prevalence in the UK 2015</vt:lpstr>
      <vt:lpstr>Referrals for care and education - groups</vt:lpstr>
      <vt:lpstr>Referrals for care and education - individuals</vt:lpstr>
      <vt:lpstr>Clinical practice guidelines</vt:lpstr>
      <vt:lpstr>PowerPoint Presentation</vt:lpstr>
      <vt:lpstr>Local policies and procedures</vt:lpstr>
      <vt:lpstr>Diabetes Competencies</vt:lpstr>
      <vt:lpstr>Diabetes UK guidelines</vt:lpstr>
      <vt:lpstr>Management of diabetes</vt:lpstr>
      <vt:lpstr>Macronutrients</vt:lpstr>
      <vt:lpstr>Glycaemic control and type 1 diabetes</vt:lpstr>
      <vt:lpstr>Glycaemic control and type 2 diabetes (1)</vt:lpstr>
      <vt:lpstr>Glycaemic control and type 2 diabetes (2)</vt:lpstr>
      <vt:lpstr>Carbohydrate management</vt:lpstr>
      <vt:lpstr>Carbohydrate awareness and budgets</vt:lpstr>
      <vt:lpstr>Carbohydrate awareness in practice</vt:lpstr>
      <vt:lpstr>Is carbohydrate awareness enough?</vt:lpstr>
      <vt:lpstr>Carbohydrate budgets - exchanges</vt:lpstr>
      <vt:lpstr>Carbohydrate budgets – food plates</vt:lpstr>
      <vt:lpstr>Carbohydrate budgets – 50g portions</vt:lpstr>
      <vt:lpstr>Zimbabwe hand jive</vt:lpstr>
      <vt:lpstr>Glycaemic index and glycaemic load</vt:lpstr>
      <vt:lpstr>Advantages and disadvantages of GI</vt:lpstr>
      <vt:lpstr>GI and GL - summary</vt:lpstr>
      <vt:lpstr>Weight management</vt:lpstr>
      <vt:lpstr>Weight management and type 2 diabetes</vt:lpstr>
      <vt:lpstr>But…………….</vt:lpstr>
      <vt:lpstr>Dietary strategies for weight loss</vt:lpstr>
      <vt:lpstr>PowerPoint Presentation</vt:lpstr>
      <vt:lpstr>Healthy eating</vt:lpstr>
      <vt:lpstr>Look AHEAD intervention</vt:lpstr>
      <vt:lpstr>Look AHEAD results at 10 years</vt:lpstr>
      <vt:lpstr>Low carbohydrate diets</vt:lpstr>
      <vt:lpstr>Low carbohydrate diets</vt:lpstr>
      <vt:lpstr>Mediterranean diets</vt:lpstr>
      <vt:lpstr>Meal replacements</vt:lpstr>
      <vt:lpstr>Very low calorie liquid diets (VLCLD)</vt:lpstr>
      <vt:lpstr>Weight management case studies</vt:lpstr>
      <vt:lpstr>Case study 1 – Muriel</vt:lpstr>
      <vt:lpstr>Muriel –dietary intake</vt:lpstr>
      <vt:lpstr>Muriel – what had she tried?</vt:lpstr>
      <vt:lpstr>What did Muriel choose?</vt:lpstr>
      <vt:lpstr>Muriel</vt:lpstr>
      <vt:lpstr>Muriel – before and after</vt:lpstr>
      <vt:lpstr>Case study 2 - Andrew</vt:lpstr>
      <vt:lpstr>Andrew – dietary intake</vt:lpstr>
      <vt:lpstr>Andrew – what did he do?</vt:lpstr>
      <vt:lpstr>Andrew</vt:lpstr>
      <vt:lpstr>Andrew – before and after</vt:lpstr>
      <vt:lpstr>Case study 3 - Rob</vt:lpstr>
      <vt:lpstr>Rob – dietary intake</vt:lpstr>
      <vt:lpstr>Rob – what did he do?</vt:lpstr>
      <vt:lpstr>Rob</vt:lpstr>
      <vt:lpstr>Rob – before and after</vt:lpstr>
      <vt:lpstr>Case study 4 -Sandra</vt:lpstr>
      <vt:lpstr>Sandra – dietary intake</vt:lpstr>
      <vt:lpstr>Sandra – what did she do?</vt:lpstr>
      <vt:lpstr>Sandra</vt:lpstr>
      <vt:lpstr>Sandra – before and after</vt:lpstr>
      <vt:lpstr>Case study 5 - Karen</vt:lpstr>
      <vt:lpstr>Karen – dietary intake</vt:lpstr>
      <vt:lpstr>Karen – what did she do?</vt:lpstr>
      <vt:lpstr>Karen</vt:lpstr>
      <vt:lpstr>Karen – before and after</vt:lpstr>
      <vt:lpstr>Diabetes competencies</vt:lpstr>
      <vt:lpstr>Pregnancy and diabetes</vt:lpstr>
      <vt:lpstr>Case Study – Pre-conception</vt:lpstr>
      <vt:lpstr>Diabetes in pregnancy</vt:lpstr>
      <vt:lpstr>Diabetes in pregnancy</vt:lpstr>
      <vt:lpstr>Diabetes in pregnancy</vt:lpstr>
      <vt:lpstr>Diabetes in pregnancy – care and support</vt:lpstr>
      <vt:lpstr>Diabetes in pregnancy - summary</vt:lpstr>
      <vt:lpstr>Gestational diabetes</vt:lpstr>
      <vt:lpstr>Gestational diabetes</vt:lpstr>
      <vt:lpstr>Diabetes competencies</vt:lpstr>
      <vt:lpstr>Ethnic diets</vt:lpstr>
      <vt:lpstr>Ethnic groups in England and Wales 2011</vt:lpstr>
      <vt:lpstr>Ethnic groups in Oxford 2011</vt:lpstr>
      <vt:lpstr>Changes in ethnic diversity in Oxford</vt:lpstr>
      <vt:lpstr>BME groups and type 2 diabetes</vt:lpstr>
      <vt:lpstr>Nutrition, ethnicity and type 2 diabetes</vt:lpstr>
      <vt:lpstr>Fasting</vt:lpstr>
      <vt:lpstr>Ramadan</vt:lpstr>
      <vt:lpstr>Risk assessment in Ramadan</vt:lpstr>
      <vt:lpstr>Diabetes and Ramadan</vt:lpstr>
      <vt:lpstr>Diabetes and Ramadan: MCB Guidelines</vt:lpstr>
      <vt:lpstr>Diabetes competencies</vt:lpstr>
      <vt:lpstr>Older adults with diabetes</vt:lpstr>
      <vt:lpstr>Nutritional considerations</vt:lpstr>
      <vt:lpstr>Diabetes competencies</vt:lpstr>
      <vt:lpstr>Eating disorders</vt:lpstr>
      <vt:lpstr>Eating disorders</vt:lpstr>
      <vt:lpstr>Risk factors for eating disorders</vt:lpstr>
      <vt:lpstr>Eating disorders</vt:lpstr>
      <vt:lpstr>Diabetes competencies</vt:lpstr>
      <vt:lpstr>Coeliac disease (CD)</vt:lpstr>
    </vt:vector>
  </TitlesOfParts>
  <Company>University of Oxford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Dyson</dc:creator>
  <cp:lastModifiedBy>Hargreaves family</cp:lastModifiedBy>
  <cp:revision>331</cp:revision>
  <cp:lastPrinted>2015-08-05T09:32:30Z</cp:lastPrinted>
  <dcterms:created xsi:type="dcterms:W3CDTF">2015-05-29T08:46:09Z</dcterms:created>
  <dcterms:modified xsi:type="dcterms:W3CDTF">2017-06-02T16:51:34Z</dcterms:modified>
</cp:coreProperties>
</file>