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2"/>
  </p:notesMasterIdLst>
  <p:sldIdLst>
    <p:sldId id="257" r:id="rId2"/>
    <p:sldId id="258" r:id="rId3"/>
    <p:sldId id="259" r:id="rId4"/>
    <p:sldId id="260" r:id="rId5"/>
    <p:sldId id="261" r:id="rId6"/>
    <p:sldId id="377" r:id="rId7"/>
    <p:sldId id="378" r:id="rId8"/>
    <p:sldId id="379" r:id="rId9"/>
    <p:sldId id="380" r:id="rId10"/>
    <p:sldId id="381" r:id="rId11"/>
    <p:sldId id="382" r:id="rId12"/>
    <p:sldId id="383" r:id="rId13"/>
    <p:sldId id="418"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281" r:id="rId42"/>
    <p:sldId id="282" r:id="rId43"/>
    <p:sldId id="283" r:id="rId44"/>
    <p:sldId id="284" r:id="rId45"/>
    <p:sldId id="285" r:id="rId46"/>
    <p:sldId id="286" r:id="rId47"/>
    <p:sldId id="287" r:id="rId48"/>
    <p:sldId id="376" r:id="rId49"/>
    <p:sldId id="288" r:id="rId50"/>
    <p:sldId id="289" r:id="rId51"/>
    <p:sldId id="290" r:id="rId52"/>
    <p:sldId id="291" r:id="rId53"/>
    <p:sldId id="292" r:id="rId54"/>
    <p:sldId id="293" r:id="rId55"/>
    <p:sldId id="294" r:id="rId56"/>
    <p:sldId id="295" r:id="rId57"/>
    <p:sldId id="296" r:id="rId58"/>
    <p:sldId id="297" r:id="rId59"/>
    <p:sldId id="298" r:id="rId60"/>
    <p:sldId id="311" r:id="rId61"/>
    <p:sldId id="312" r:id="rId62"/>
    <p:sldId id="313" r:id="rId63"/>
    <p:sldId id="314" r:id="rId64"/>
    <p:sldId id="315" r:id="rId65"/>
    <p:sldId id="316" r:id="rId66"/>
    <p:sldId id="317" r:id="rId67"/>
    <p:sldId id="320" r:id="rId68"/>
    <p:sldId id="412" r:id="rId69"/>
    <p:sldId id="413" r:id="rId70"/>
    <p:sldId id="414" r:id="rId71"/>
    <p:sldId id="415" r:id="rId72"/>
    <p:sldId id="416" r:id="rId73"/>
    <p:sldId id="277" r:id="rId74"/>
    <p:sldId id="299" r:id="rId75"/>
    <p:sldId id="301" r:id="rId76"/>
    <p:sldId id="302" r:id="rId77"/>
    <p:sldId id="303" r:id="rId78"/>
    <p:sldId id="310" r:id="rId79"/>
    <p:sldId id="305" r:id="rId80"/>
    <p:sldId id="309" r:id="rId81"/>
    <p:sldId id="276" r:id="rId82"/>
    <p:sldId id="308" r:id="rId83"/>
    <p:sldId id="275" r:id="rId84"/>
    <p:sldId id="274" r:id="rId85"/>
    <p:sldId id="307" r:id="rId86"/>
    <p:sldId id="370" r:id="rId87"/>
    <p:sldId id="360" r:id="rId88"/>
    <p:sldId id="361" r:id="rId89"/>
    <p:sldId id="362" r:id="rId90"/>
    <p:sldId id="363" r:id="rId91"/>
    <p:sldId id="371" r:id="rId92"/>
    <p:sldId id="372" r:id="rId93"/>
    <p:sldId id="373" r:id="rId94"/>
    <p:sldId id="374" r:id="rId95"/>
    <p:sldId id="375" r:id="rId96"/>
    <p:sldId id="365" r:id="rId97"/>
    <p:sldId id="366" r:id="rId98"/>
    <p:sldId id="367" r:id="rId99"/>
    <p:sldId id="368" r:id="rId100"/>
    <p:sldId id="369"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240"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88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notesMaster" Target="notesMasters/notesMaster1.xml"/><Relationship Id="rId103" Type="http://schemas.openxmlformats.org/officeDocument/2006/relationships/printerSettings" Target="printerSettings/printerSettings1.bin"/><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2747C-6BEC-3A4E-BF28-CDC5676DD35B}" type="datetimeFigureOut">
              <a:rPr lang="en-US" smtClean="0"/>
              <a:t>26/09/16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A4CB4-B666-ED48-9811-D65E0D853092}" type="slidenum">
              <a:rPr lang="en-US" smtClean="0"/>
              <a:t>‹#›</a:t>
            </a:fld>
            <a:endParaRPr lang="en-US"/>
          </a:p>
        </p:txBody>
      </p:sp>
    </p:spTree>
    <p:extLst>
      <p:ext uri="{BB962C8B-B14F-4D97-AF65-F5344CB8AC3E}">
        <p14:creationId xmlns:p14="http://schemas.microsoft.com/office/powerpoint/2010/main" val="1633204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 Id="rId3" Type="http://schemas.openxmlformats.org/officeDocument/2006/relationships/hyperlink" Target="http://www.diabetes.co.uk/references.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hs.uk/Conditions/Atherosclerosis/Pages/Introduction.aspx" TargetMode="External"/><Relationship Id="rId4" Type="http://schemas.openxmlformats.org/officeDocument/2006/relationships/hyperlink" Target="http://www.nhs.uk/conditions/heart-attack/Pages/Introduction.aspx" TargetMode="External"/><Relationship Id="rId5" Type="http://schemas.openxmlformats.org/officeDocument/2006/relationships/hyperlink" Target="http://www.nhs.uk/conditions/Heart-failure/Pages/Introduction.aspx" TargetMode="External"/><Relationship Id="rId6" Type="http://schemas.openxmlformats.org/officeDocument/2006/relationships/hyperlink" Target="http://www.nhs.uk/conditions/cardiovascular-disease/Pages/Introduction.aspx" TargetMode="External"/><Relationship Id="rId7" Type="http://schemas.openxmlformats.org/officeDocument/2006/relationships/hyperlink" Target="http://www.nhs.uk/conditions/Atherosclerosis/Pages/Introduction.aspx" TargetMode="External"/><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MS PGothic" charset="0"/>
                <a:cs typeface="MS PGothic" charset="0"/>
              </a:rPr>
              <a:t>Depiction of the elements of decision-making used to determine appropriate efforts to achieve </a:t>
            </a:r>
            <a:r>
              <a:rPr lang="en-US" dirty="0" err="1" smtClean="0">
                <a:latin typeface="Calibri" charset="0"/>
                <a:ea typeface="MS PGothic" charset="0"/>
                <a:cs typeface="MS PGothic" charset="0"/>
              </a:rPr>
              <a:t>glycaemic</a:t>
            </a:r>
            <a:r>
              <a:rPr lang="en-US" dirty="0" smtClean="0">
                <a:latin typeface="Calibri" charset="0"/>
                <a:ea typeface="MS PGothic" charset="0"/>
                <a:cs typeface="MS PGothic" charset="0"/>
              </a:rPr>
              <a:t> targets. Greater concerns about a particular domain are represented by increasing height of the ramp. Thus, characteristics/predicaments towards the left justify more stringent efforts to lower HbA1c, whereas those towards the right are compatible with less stringent efforts. Where possible, such decisions should be made in conjunction with the patient, reflecting his or her preferences, needs and values. This ‘scale’ is not designed to be applied rigidly but to be used as a broad construct to help guide clinical decisions. </a:t>
            </a:r>
            <a:endParaRPr lang="en-US" dirty="0"/>
          </a:p>
        </p:txBody>
      </p:sp>
      <p:sp>
        <p:nvSpPr>
          <p:cNvPr id="4" name="Slide Number Placeholder 3"/>
          <p:cNvSpPr>
            <a:spLocks noGrp="1"/>
          </p:cNvSpPr>
          <p:nvPr>
            <p:ph type="sldNum" sz="quarter" idx="10"/>
          </p:nvPr>
        </p:nvSpPr>
        <p:spPr/>
        <p:txBody>
          <a:bodyPr/>
          <a:lstStyle/>
          <a:p>
            <a:fld id="{EA6B5D23-DD01-6340-A039-823A2A81FBE1}" type="slidenum">
              <a:rPr lang="en-US" smtClean="0"/>
              <a:pPr/>
              <a:t>8</a:t>
            </a:fld>
            <a:endParaRPr lang="en-US"/>
          </a:p>
        </p:txBody>
      </p:sp>
    </p:spTree>
    <p:extLst>
      <p:ext uri="{BB962C8B-B14F-4D97-AF65-F5344CB8AC3E}">
        <p14:creationId xmlns:p14="http://schemas.microsoft.com/office/powerpoint/2010/main" val="20288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why important to consider CVD with patients with diabetes.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are 2-3 times more likely to suffer a stroke that the non-diabetic population and up to five times more likely to die from cardiovascular disease (CVD)</a:t>
            </a:r>
          </a:p>
          <a:p>
            <a:endParaRPr lang="en-GB" dirty="0" smtClean="0"/>
          </a:p>
          <a:p>
            <a:r>
              <a:rPr lang="en-GB" dirty="0" smtClean="0"/>
              <a:t>Equivalent</a:t>
            </a:r>
            <a:r>
              <a:rPr lang="en-GB" baseline="0" dirty="0" smtClean="0"/>
              <a:t> CVD risk as people with pre-existing CVD and no diabetes</a:t>
            </a:r>
          </a:p>
          <a:p>
            <a:r>
              <a:rPr lang="en-GB" baseline="0" dirty="0" smtClean="0"/>
              <a:t>OR Type 2 2-3 times more likely to CVD</a:t>
            </a:r>
          </a:p>
          <a:p>
            <a:r>
              <a:rPr lang="en-GB" baseline="0" dirty="0" smtClean="0"/>
              <a:t>Associated with hyperglycaemia but, in contrast to </a:t>
            </a:r>
            <a:r>
              <a:rPr lang="en-GB" baseline="0" dirty="0" err="1" smtClean="0"/>
              <a:t>microvascular</a:t>
            </a:r>
            <a:r>
              <a:rPr lang="en-GB" baseline="0" dirty="0" smtClean="0"/>
              <a:t> not so much due to elevated blood glucose per se but to disturbances in other metabolic parameters such as blood lipids, which occur in the presence of poor glycaemic control. Hypertension, obesity, smoking, inactivity. If dietary advice imp for glycaemic control then good practice to offer to those with complications</a:t>
            </a:r>
          </a:p>
          <a:p>
            <a:r>
              <a:rPr lang="en-GB" dirty="0" smtClean="0"/>
              <a:t>The high blood glucose (sugar) levels associated with diabetes can damage the artery walls, making them more likely to develop fatty deposits (atheroma).</a:t>
            </a:r>
            <a:endParaRPr lang="en-GB" baseline="0" dirty="0" smtClean="0"/>
          </a:p>
          <a:p>
            <a:r>
              <a:rPr lang="en-GB" dirty="0" smtClean="0"/>
              <a:t>A Diabetes UK report from 2007 estimates that the risk of cardiovascular disease in people with diabetes is: </a:t>
            </a:r>
            <a:r>
              <a:rPr lang="en-GB" baseline="30000" dirty="0" smtClean="0">
                <a:hlinkClick r:id="rId3"/>
              </a:rPr>
              <a:t>[1]</a:t>
            </a:r>
            <a:endParaRPr lang="en-GB" dirty="0" smtClean="0"/>
          </a:p>
          <a:p>
            <a:r>
              <a:rPr lang="en-GB" b="1" dirty="0" smtClean="0"/>
              <a:t>5 times higher in middle aged men </a:t>
            </a:r>
            <a:endParaRPr lang="en-GB" dirty="0" smtClean="0"/>
          </a:p>
          <a:p>
            <a:r>
              <a:rPr lang="en-GB" b="1" dirty="0" smtClean="0"/>
              <a:t>8 times higher in women</a:t>
            </a:r>
            <a:r>
              <a:rPr lang="en-GB" dirty="0" smtClean="0"/>
              <a:t> with diabetes.</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39DA4CB4-B666-ED48-9811-D65E0D853092}" type="slidenum">
              <a:rPr lang="en-US" smtClean="0"/>
              <a:t>60</a:t>
            </a:fld>
            <a:endParaRPr lang="en-US"/>
          </a:p>
        </p:txBody>
      </p:sp>
    </p:spTree>
    <p:extLst>
      <p:ext uri="{BB962C8B-B14F-4D97-AF65-F5344CB8AC3E}">
        <p14:creationId xmlns:p14="http://schemas.microsoft.com/office/powerpoint/2010/main" val="264126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Coronary heart disease is the term that describes what happens when your heart's blood supply is blocked or interrupted by a build-up of fatty substances in the coronary arteries.</a:t>
            </a:r>
          </a:p>
          <a:p>
            <a:r>
              <a:rPr lang="en-GB" dirty="0" smtClean="0"/>
              <a:t>Over time, the walls of your arteries can become furred up with fatty deposits. This process is known as </a:t>
            </a:r>
            <a:r>
              <a:rPr lang="en-GB" dirty="0" smtClean="0">
                <a:hlinkClick r:id="rId3"/>
              </a:rPr>
              <a:t>atherosclerosis</a:t>
            </a:r>
            <a:r>
              <a:rPr lang="en-GB" dirty="0" smtClean="0"/>
              <a:t> and the fatty deposits are called atheroma. </a:t>
            </a:r>
          </a:p>
          <a:p>
            <a:r>
              <a:rPr lang="en-GB" dirty="0" smtClean="0"/>
              <a:t>As well as angina (chest pain), the main symptoms of CHD are </a:t>
            </a:r>
            <a:r>
              <a:rPr lang="en-GB" dirty="0" smtClean="0">
                <a:hlinkClick r:id="rId4"/>
              </a:rPr>
              <a:t>heart attacks</a:t>
            </a:r>
            <a:r>
              <a:rPr lang="en-GB" dirty="0" smtClean="0"/>
              <a:t> and </a:t>
            </a:r>
            <a:r>
              <a:rPr lang="en-GB" dirty="0" smtClean="0">
                <a:hlinkClick r:id="rId5"/>
              </a:rPr>
              <a:t>heart failure</a:t>
            </a:r>
            <a:endParaRPr lang="en-GB" dirty="0" smtClean="0"/>
          </a:p>
          <a:p>
            <a:r>
              <a:rPr lang="en-GB" b="1" dirty="0" smtClean="0"/>
              <a:t>Peripheral arterial disease (PAD) is a common condition, in which a build-up of fatty deposits in the arteries restricts blood supply to leg muscles. It is also known as peripheral vascular disease (PVD).</a:t>
            </a:r>
            <a:endParaRPr lang="en-GB" dirty="0" smtClean="0"/>
          </a:p>
          <a:p>
            <a:r>
              <a:rPr lang="en-GB" dirty="0" smtClean="0"/>
              <a:t>Many people with PAD have no symptoms. However, some develop a painful ache in their legs when they walk, which usually disappears after a few minutes' rest. The medical term for this is "intermittent claudication".</a:t>
            </a:r>
          </a:p>
          <a:p>
            <a:r>
              <a:rPr lang="en-GB" dirty="0" smtClean="0"/>
              <a:t>PAD is a form of </a:t>
            </a:r>
            <a:r>
              <a:rPr lang="en-GB" dirty="0" smtClean="0">
                <a:hlinkClick r:id="rId6"/>
              </a:rPr>
              <a:t>cardiovascular disease (CVD)</a:t>
            </a:r>
            <a:r>
              <a:rPr lang="en-GB" dirty="0" smtClean="0"/>
              <a:t>, meaning it affects the blood vessels. </a:t>
            </a:r>
          </a:p>
          <a:p>
            <a:r>
              <a:rPr lang="en-GB" dirty="0" smtClean="0"/>
              <a:t>It is usually caused by a build-up of fatty deposits in the walls of the leg arteries. The fatty deposits, called atheroma, are made up of cholesterol and other waste substances.</a:t>
            </a:r>
          </a:p>
          <a:p>
            <a:r>
              <a:rPr lang="en-GB" dirty="0" smtClean="0"/>
              <a:t>The build-up of atheroma on the walls of the arteries makes the arteries narrower and restricts blood flow to the legs. This process is called </a:t>
            </a:r>
            <a:r>
              <a:rPr lang="en-GB" dirty="0" smtClean="0">
                <a:hlinkClick r:id="rId7"/>
              </a:rPr>
              <a:t>atherosclerosis</a:t>
            </a:r>
            <a:r>
              <a:rPr lang="en-GB" dirty="0" smtClean="0"/>
              <a:t>.</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39DA4CB4-B666-ED48-9811-D65E0D853092}" type="slidenum">
              <a:rPr lang="en-US" smtClean="0"/>
              <a:t>61</a:t>
            </a:fld>
            <a:endParaRPr lang="en-US"/>
          </a:p>
        </p:txBody>
      </p:sp>
    </p:spTree>
    <p:extLst>
      <p:ext uri="{BB962C8B-B14F-4D97-AF65-F5344CB8AC3E}">
        <p14:creationId xmlns:p14="http://schemas.microsoft.com/office/powerpoint/2010/main" val="404222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Targets: </a:t>
            </a:r>
          </a:p>
          <a:p>
            <a:r>
              <a:rPr lang="en-GB" dirty="0" smtClean="0"/>
              <a:t>PAL/lifestyle (smoking </a:t>
            </a:r>
            <a:r>
              <a:rPr lang="en-GB" dirty="0" err="1" smtClean="0"/>
              <a:t>etc</a:t>
            </a:r>
            <a:r>
              <a:rPr lang="en-GB" dirty="0" smtClean="0"/>
              <a:t>)</a:t>
            </a:r>
          </a:p>
          <a:p>
            <a:r>
              <a:rPr lang="en-GB" dirty="0" smtClean="0"/>
              <a:t>Central</a:t>
            </a:r>
            <a:r>
              <a:rPr lang="en-GB" baseline="0" dirty="0" smtClean="0"/>
              <a:t> obesity = increased risk but BMI &gt;35kg/m therefore would not measure waist circumference as little added predictive power of CVD risk and difficult to do (WHO)</a:t>
            </a:r>
            <a:endParaRPr lang="en-GB" dirty="0" smtClean="0"/>
          </a:p>
          <a:p>
            <a:endParaRPr lang="en-US" dirty="0"/>
          </a:p>
        </p:txBody>
      </p:sp>
      <p:sp>
        <p:nvSpPr>
          <p:cNvPr id="4" name="Slide Number Placeholder 3"/>
          <p:cNvSpPr>
            <a:spLocks noGrp="1"/>
          </p:cNvSpPr>
          <p:nvPr>
            <p:ph type="sldNum" sz="quarter" idx="10"/>
          </p:nvPr>
        </p:nvSpPr>
        <p:spPr/>
        <p:txBody>
          <a:bodyPr/>
          <a:lstStyle/>
          <a:p>
            <a:fld id="{39DA4CB4-B666-ED48-9811-D65E0D853092}" type="slidenum">
              <a:rPr lang="en-US" smtClean="0"/>
              <a:t>65</a:t>
            </a:fld>
            <a:endParaRPr lang="en-US"/>
          </a:p>
        </p:txBody>
      </p:sp>
    </p:spTree>
    <p:extLst>
      <p:ext uri="{BB962C8B-B14F-4D97-AF65-F5344CB8AC3E}">
        <p14:creationId xmlns:p14="http://schemas.microsoft.com/office/powerpoint/2010/main" val="351755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Vegetarian and</a:t>
            </a:r>
            <a:r>
              <a:rPr lang="en-GB" baseline="0" dirty="0" smtClean="0"/>
              <a:t> non vegetarian omega 3…..</a:t>
            </a:r>
            <a:endParaRPr lang="en-GB" dirty="0" smtClean="0"/>
          </a:p>
          <a:p>
            <a:endParaRPr lang="en-US" dirty="0"/>
          </a:p>
        </p:txBody>
      </p:sp>
      <p:sp>
        <p:nvSpPr>
          <p:cNvPr id="4" name="Slide Number Placeholder 3"/>
          <p:cNvSpPr>
            <a:spLocks noGrp="1"/>
          </p:cNvSpPr>
          <p:nvPr>
            <p:ph type="sldNum" sz="quarter" idx="10"/>
          </p:nvPr>
        </p:nvSpPr>
        <p:spPr/>
        <p:txBody>
          <a:bodyPr/>
          <a:lstStyle/>
          <a:p>
            <a:fld id="{39DA4CB4-B666-ED48-9811-D65E0D853092}" type="slidenum">
              <a:rPr lang="en-US" smtClean="0"/>
              <a:t>67</a:t>
            </a:fld>
            <a:endParaRPr lang="en-US"/>
          </a:p>
        </p:txBody>
      </p:sp>
    </p:spTree>
    <p:extLst>
      <p:ext uri="{BB962C8B-B14F-4D97-AF65-F5344CB8AC3E}">
        <p14:creationId xmlns:p14="http://schemas.microsoft.com/office/powerpoint/2010/main" val="61725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1800">
                <a:solidFill>
                  <a:schemeClr val="tx2">
                    <a:lumMod val="40000"/>
                    <a:lumOff val="60000"/>
                  </a:schemeClr>
                </a:solidFill>
                <a:latin typeface="+mj-lt"/>
              </a:defRPr>
            </a:lvl1pPr>
          </a:lstStyle>
          <a:p>
            <a:fld id="{03859409-9494-8C40-ACA2-E0442DBDD9F2}" type="slidenum">
              <a:rPr lang="en-US" smtClean="0">
                <a:solidFill>
                  <a:srgbClr val="1F497D">
                    <a:lumMod val="40000"/>
                    <a:lumOff val="60000"/>
                  </a:srgbClr>
                </a:solidFill>
                <a:latin typeface="Calibri"/>
              </a:rPr>
              <a:pPr/>
              <a:t>‹#›</a:t>
            </a:fld>
            <a:endParaRPr lang="en-US" dirty="0">
              <a:solidFill>
                <a:srgbClr val="1F497D">
                  <a:lumMod val="40000"/>
                  <a:lumOff val="60000"/>
                </a:srgb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18EB5E45-D590-1843-B826-E2EC4749C690}"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38350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9297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6827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lvl1pPr>
          </a:lstStyle>
          <a:p>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5575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8465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0574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28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431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8391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8463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3100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6858"/>
            <a:ext cx="8229600" cy="92552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48377"/>
            <a:ext cx="8229600" cy="504731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8" name="Straight Connector 7"/>
          <p:cNvCxnSpPr/>
          <p:nvPr userDrawn="1"/>
        </p:nvCxnSpPr>
        <p:spPr>
          <a:xfrm>
            <a:off x="0" y="1022378"/>
            <a:ext cx="9144000" cy="0"/>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p:nvPr userDrawn="1"/>
        </p:nvPicPr>
        <p:blipFill>
          <a:blip r:embed="rId13">
            <a:extLst>
              <a:ext uri="{28A0092B-C50C-407E-A947-70E740481C1C}">
                <a14:useLocalDpi xmlns:a14="http://schemas.microsoft.com/office/drawing/2010/main" val="0"/>
              </a:ext>
            </a:extLst>
          </a:blip>
          <a:stretch>
            <a:fillRect/>
          </a:stretch>
        </p:blipFill>
        <p:spPr>
          <a:xfrm>
            <a:off x="6360396" y="6360263"/>
            <a:ext cx="2336987" cy="393497"/>
          </a:xfrm>
          <a:prstGeom prst="rect">
            <a:avLst/>
          </a:prstGeom>
        </p:spPr>
      </p:pic>
      <p:sp>
        <p:nvSpPr>
          <p:cNvPr id="10" name="TextBox 9"/>
          <p:cNvSpPr txBox="1"/>
          <p:nvPr userDrawn="1"/>
        </p:nvSpPr>
        <p:spPr>
          <a:xfrm>
            <a:off x="457200" y="6445983"/>
            <a:ext cx="3537034" cy="307777"/>
          </a:xfrm>
          <a:prstGeom prst="rect">
            <a:avLst/>
          </a:prstGeom>
          <a:noFill/>
        </p:spPr>
        <p:txBody>
          <a:bodyPr wrap="none" rtlCol="0">
            <a:spAutoFit/>
          </a:bodyPr>
          <a:lstStyle/>
          <a:p>
            <a:r>
              <a:rPr lang="en-US" sz="1400" dirty="0">
                <a:solidFill>
                  <a:srgbClr val="1F497D">
                    <a:lumMod val="60000"/>
                    <a:lumOff val="40000"/>
                  </a:srgbClr>
                </a:solidFill>
                <a:latin typeface="Calibri"/>
              </a:rPr>
              <a:t>Diabetes competency training </a:t>
            </a:r>
            <a:r>
              <a:rPr lang="en-US" sz="1400" dirty="0" smtClean="0">
                <a:solidFill>
                  <a:srgbClr val="1F497D">
                    <a:lumMod val="60000"/>
                    <a:lumOff val="40000"/>
                  </a:srgbClr>
                </a:solidFill>
                <a:latin typeface="Calibri"/>
              </a:rPr>
              <a:t>2016: Session 2</a:t>
            </a:r>
            <a:endParaRPr lang="en-US" sz="1400" dirty="0">
              <a:solidFill>
                <a:srgbClr val="1F497D">
                  <a:lumMod val="60000"/>
                  <a:lumOff val="40000"/>
                </a:srgbClr>
              </a:solidFill>
              <a:latin typeface="Calibri"/>
            </a:endParaRPr>
          </a:p>
        </p:txBody>
      </p:sp>
    </p:spTree>
    <p:extLst>
      <p:ext uri="{BB962C8B-B14F-4D97-AF65-F5344CB8AC3E}">
        <p14:creationId xmlns:p14="http://schemas.microsoft.com/office/powerpoint/2010/main" val="2536323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000" kern="1200">
          <a:solidFill>
            <a:srgbClr val="00009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png"/><Relationship Id="rId5" Type="http://schemas.openxmlformats.org/officeDocument/2006/relationships/oleObject" Target="../embeddings/oleObject2.bin"/><Relationship Id="rId6"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png"/><Relationship Id="rId8" Type="http://schemas.openxmlformats.org/officeDocument/2006/relationships/image" Target="../media/image21.jpg"/><Relationship Id="rId9"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Competencies</a:t>
            </a:r>
            <a:endParaRPr lang="en-US" dirty="0"/>
          </a:p>
        </p:txBody>
      </p:sp>
      <p:sp>
        <p:nvSpPr>
          <p:cNvPr id="3" name="Content Placeholder 2"/>
          <p:cNvSpPr>
            <a:spLocks noGrp="1"/>
          </p:cNvSpPr>
          <p:nvPr>
            <p:ph sz="half" idx="1"/>
          </p:nvPr>
        </p:nvSpPr>
        <p:spPr>
          <a:xfrm>
            <a:off x="370417" y="2235201"/>
            <a:ext cx="4125383" cy="3352800"/>
          </a:xfrm>
        </p:spPr>
        <p:txBody>
          <a:bodyPr>
            <a:normAutofit/>
          </a:bodyPr>
          <a:lstStyle/>
          <a:p>
            <a:pPr marL="0" indent="0" algn="ctr">
              <a:buNone/>
            </a:pPr>
            <a:r>
              <a:rPr lang="en-US" sz="2400" dirty="0" smtClean="0"/>
              <a:t>Angela Hargreaves</a:t>
            </a:r>
          </a:p>
          <a:p>
            <a:pPr marL="0" indent="0" algn="ctr">
              <a:buNone/>
            </a:pPr>
            <a:r>
              <a:rPr lang="en-US" sz="2400" dirty="0" smtClean="0"/>
              <a:t>Dietetic Team Leader – Diabetes and </a:t>
            </a:r>
            <a:r>
              <a:rPr lang="en-US" sz="2400" dirty="0" err="1" smtClean="0"/>
              <a:t>Behaviour</a:t>
            </a:r>
            <a:r>
              <a:rPr lang="en-US" sz="2400" dirty="0" smtClean="0"/>
              <a:t> Change</a:t>
            </a:r>
          </a:p>
          <a:p>
            <a:pPr marL="0" indent="0" algn="ctr">
              <a:buNone/>
            </a:pPr>
            <a:r>
              <a:rPr lang="en-US" sz="2400" dirty="0" smtClean="0"/>
              <a:t> OCDEM</a:t>
            </a:r>
          </a:p>
          <a:p>
            <a:pPr marL="0" indent="0" algn="ctr">
              <a:buNone/>
            </a:pPr>
            <a:r>
              <a:rPr lang="en-US" sz="2400" dirty="0" smtClean="0"/>
              <a:t>Churchill Hospital</a:t>
            </a:r>
          </a:p>
          <a:p>
            <a:pPr marL="0" indent="0" algn="ctr">
              <a:buNone/>
            </a:pPr>
            <a:r>
              <a:rPr lang="en-US" sz="2400" dirty="0" smtClean="0"/>
              <a:t>Oxford OX3 7LJ</a:t>
            </a:r>
          </a:p>
          <a:p>
            <a:pPr marL="0" indent="0" algn="ctr">
              <a:buNone/>
            </a:pPr>
            <a:r>
              <a:rPr lang="en-US" sz="2000" i="1" dirty="0" err="1" smtClean="0"/>
              <a:t>angela.hargreaves</a:t>
            </a:r>
            <a:r>
              <a:rPr lang="en-US" sz="2000" i="1" dirty="0" err="1"/>
              <a:t>@</a:t>
            </a:r>
            <a:r>
              <a:rPr lang="en-US" sz="2000" i="1" dirty="0" err="1" smtClean="0"/>
              <a:t>ouh.nhs.uk</a:t>
            </a:r>
            <a:endParaRPr lang="en-US" sz="2000" i="1" dirty="0"/>
          </a:p>
        </p:txBody>
      </p:sp>
      <p:sp>
        <p:nvSpPr>
          <p:cNvPr id="4" name="Content Placeholder 3"/>
          <p:cNvSpPr>
            <a:spLocks noGrp="1"/>
          </p:cNvSpPr>
          <p:nvPr>
            <p:ph sz="half" idx="2"/>
          </p:nvPr>
        </p:nvSpPr>
        <p:spPr>
          <a:xfrm>
            <a:off x="4648200" y="2235201"/>
            <a:ext cx="4038600" cy="3352801"/>
          </a:xfrm>
        </p:spPr>
        <p:txBody>
          <a:bodyPr>
            <a:normAutofit/>
          </a:bodyPr>
          <a:lstStyle/>
          <a:p>
            <a:pPr marL="0" indent="0" algn="ctr">
              <a:buNone/>
            </a:pPr>
            <a:r>
              <a:rPr lang="en-US" sz="2400" dirty="0" smtClean="0"/>
              <a:t>Pamela Dyson</a:t>
            </a:r>
          </a:p>
          <a:p>
            <a:pPr marL="0" indent="0" algn="ctr">
              <a:buNone/>
            </a:pPr>
            <a:r>
              <a:rPr lang="en-US" sz="2400" dirty="0" smtClean="0"/>
              <a:t>Research Dietitian</a:t>
            </a:r>
          </a:p>
          <a:p>
            <a:pPr marL="0" indent="0" algn="ctr">
              <a:buNone/>
            </a:pPr>
            <a:r>
              <a:rPr lang="en-US" sz="2400" dirty="0" smtClean="0"/>
              <a:t>University of Oxford</a:t>
            </a:r>
          </a:p>
          <a:p>
            <a:pPr marL="0" indent="0" algn="ctr">
              <a:buNone/>
            </a:pPr>
            <a:r>
              <a:rPr lang="en-US" sz="2400" dirty="0" smtClean="0"/>
              <a:t>OCDEM</a:t>
            </a:r>
          </a:p>
          <a:p>
            <a:pPr marL="0" indent="0" algn="ctr">
              <a:buNone/>
            </a:pPr>
            <a:r>
              <a:rPr lang="en-US" sz="2400" dirty="0" smtClean="0"/>
              <a:t>Churchill Hospital</a:t>
            </a:r>
          </a:p>
          <a:p>
            <a:pPr marL="0" indent="0" algn="ctr">
              <a:buNone/>
            </a:pPr>
            <a:r>
              <a:rPr lang="en-US" sz="2400" dirty="0" smtClean="0"/>
              <a:t>Oxford OX3 7LJ</a:t>
            </a:r>
          </a:p>
          <a:p>
            <a:pPr marL="0" indent="0" algn="ctr">
              <a:buNone/>
            </a:pPr>
            <a:r>
              <a:rPr lang="en-US" sz="2000" i="1" dirty="0" err="1"/>
              <a:t>p</a:t>
            </a:r>
            <a:r>
              <a:rPr lang="en-US" sz="2000" i="1" dirty="0" err="1" smtClean="0"/>
              <a:t>amela.dyson@ocdem.ox.ac.uk</a:t>
            </a:r>
            <a:endParaRPr lang="en-US" sz="2000" i="1" dirty="0"/>
          </a:p>
        </p:txBody>
      </p:sp>
    </p:spTree>
    <p:extLst>
      <p:ext uri="{BB962C8B-B14F-4D97-AF65-F5344CB8AC3E}">
        <p14:creationId xmlns:p14="http://schemas.microsoft.com/office/powerpoint/2010/main" val="2595362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Hyperglycaemia</a:t>
            </a:r>
            <a:r>
              <a:rPr lang="en-US" dirty="0" smtClean="0"/>
              <a:t>  management: NICE</a:t>
            </a:r>
            <a:r>
              <a:rPr lang="en-US" baseline="30000" dirty="0"/>
              <a:t>5</a:t>
            </a:r>
          </a:p>
        </p:txBody>
      </p:sp>
      <p:pic>
        <p:nvPicPr>
          <p:cNvPr id="4" name="Content Placeholder 3" descr="Unknow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081" r="4807" b="27105"/>
          <a:stretch/>
        </p:blipFill>
        <p:spPr>
          <a:xfrm>
            <a:off x="261083" y="1283302"/>
            <a:ext cx="8734460" cy="4806983"/>
          </a:xfrm>
        </p:spPr>
      </p:pic>
    </p:spTree>
    <p:extLst>
      <p:ext uri="{BB962C8B-B14F-4D97-AF65-F5344CB8AC3E}">
        <p14:creationId xmlns:p14="http://schemas.microsoft.com/office/powerpoint/2010/main" val="896438329"/>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Relapse prevention</a:t>
            </a:r>
            <a:endParaRPr lang="en-US" dirty="0"/>
          </a:p>
        </p:txBody>
      </p:sp>
      <p:sp>
        <p:nvSpPr>
          <p:cNvPr id="3" name="Content Placeholder 2"/>
          <p:cNvSpPr>
            <a:spLocks noGrp="1"/>
          </p:cNvSpPr>
          <p:nvPr>
            <p:ph idx="1"/>
          </p:nvPr>
        </p:nvSpPr>
        <p:spPr/>
        <p:txBody>
          <a:bodyPr/>
          <a:lstStyle/>
          <a:p>
            <a:pPr>
              <a:lnSpc>
                <a:spcPct val="90000"/>
              </a:lnSpc>
              <a:buFontTx/>
              <a:buChar char="•"/>
            </a:pPr>
            <a:r>
              <a:rPr lang="en-US" dirty="0"/>
              <a:t>Relapses are part of the cycle of change</a:t>
            </a:r>
          </a:p>
          <a:p>
            <a:pPr>
              <a:lnSpc>
                <a:spcPct val="90000"/>
              </a:lnSpc>
              <a:buFontTx/>
              <a:buChar char="•"/>
            </a:pPr>
            <a:r>
              <a:rPr lang="en-US" dirty="0"/>
              <a:t>Usual causes are unanticipated problems and boredom</a:t>
            </a:r>
          </a:p>
          <a:p>
            <a:pPr>
              <a:lnSpc>
                <a:spcPct val="90000"/>
              </a:lnSpc>
              <a:buFontTx/>
              <a:buChar char="•"/>
            </a:pPr>
            <a:r>
              <a:rPr lang="en-US" dirty="0"/>
              <a:t>It is useful to identify high-risk situations</a:t>
            </a:r>
          </a:p>
          <a:p>
            <a:pPr>
              <a:lnSpc>
                <a:spcPct val="90000"/>
              </a:lnSpc>
              <a:buFontTx/>
              <a:buChar char="•"/>
            </a:pPr>
            <a:r>
              <a:rPr lang="en-US" dirty="0"/>
              <a:t>Encourage active problem-</a:t>
            </a:r>
            <a:r>
              <a:rPr lang="en-US" dirty="0" smtClean="0"/>
              <a:t>solving using POST</a:t>
            </a:r>
            <a:endParaRPr lang="en-US" dirty="0"/>
          </a:p>
          <a:p>
            <a:endParaRPr lang="en-US" dirty="0"/>
          </a:p>
        </p:txBody>
      </p:sp>
    </p:spTree>
    <p:extLst>
      <p:ext uri="{BB962C8B-B14F-4D97-AF65-F5344CB8AC3E}">
        <p14:creationId xmlns:p14="http://schemas.microsoft.com/office/powerpoint/2010/main" val="6066140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9144000" cy="925512"/>
          </a:xfrm>
        </p:spPr>
        <p:txBody>
          <a:bodyPr>
            <a:normAutofit/>
          </a:bodyPr>
          <a:lstStyle/>
          <a:p>
            <a:r>
              <a:rPr lang="en-US" dirty="0" smtClean="0"/>
              <a:t>Overview of </a:t>
            </a:r>
            <a:r>
              <a:rPr lang="en-US" dirty="0" err="1" smtClean="0"/>
              <a:t>hyperglycaemia</a:t>
            </a:r>
            <a:r>
              <a:rPr lang="en-US" dirty="0" smtClean="0"/>
              <a:t> management </a:t>
            </a:r>
            <a:endParaRPr lang="en-US" dirty="0"/>
          </a:p>
        </p:txBody>
      </p:sp>
      <p:sp>
        <p:nvSpPr>
          <p:cNvPr id="5" name="TextBox 4"/>
          <p:cNvSpPr txBox="1"/>
          <p:nvPr/>
        </p:nvSpPr>
        <p:spPr>
          <a:xfrm>
            <a:off x="3282469" y="1286484"/>
            <a:ext cx="2152479" cy="646331"/>
          </a:xfrm>
          <a:prstGeom prst="rect">
            <a:avLst/>
          </a:prstGeom>
          <a:noFill/>
          <a:ln w="25400">
            <a:solidFill>
              <a:srgbClr val="000090"/>
            </a:solidFill>
          </a:ln>
        </p:spPr>
        <p:txBody>
          <a:bodyPr wrap="square" rtlCol="0">
            <a:spAutoFit/>
          </a:bodyPr>
          <a:lstStyle/>
          <a:p>
            <a:pPr algn="ctr"/>
            <a:r>
              <a:rPr lang="en-US" dirty="0" err="1" smtClean="0">
                <a:solidFill>
                  <a:srgbClr val="000090"/>
                </a:solidFill>
                <a:latin typeface="Arial Rounded MT Bold"/>
                <a:cs typeface="Arial Rounded MT Bold"/>
              </a:rPr>
              <a:t>Monotherapy</a:t>
            </a:r>
            <a:r>
              <a:rPr lang="en-US" dirty="0" smtClean="0">
                <a:solidFill>
                  <a:srgbClr val="000090"/>
                </a:solidFill>
                <a:latin typeface="Arial Rounded MT Bold"/>
                <a:cs typeface="Arial Rounded MT Bold"/>
              </a:rPr>
              <a:t>:</a:t>
            </a:r>
          </a:p>
          <a:p>
            <a:pPr algn="ctr"/>
            <a:r>
              <a:rPr lang="en-US" dirty="0" smtClean="0">
                <a:solidFill>
                  <a:srgbClr val="000090"/>
                </a:solidFill>
                <a:latin typeface="Arial Rounded MT Bold"/>
                <a:cs typeface="Arial Rounded MT Bold"/>
              </a:rPr>
              <a:t>Metformin</a:t>
            </a:r>
            <a:endParaRPr lang="en-US" dirty="0">
              <a:solidFill>
                <a:srgbClr val="000090"/>
              </a:solidFill>
              <a:latin typeface="Arial Rounded MT Bold"/>
              <a:cs typeface="Arial Rounded MT Bold"/>
            </a:endParaRPr>
          </a:p>
        </p:txBody>
      </p:sp>
      <p:sp>
        <p:nvSpPr>
          <p:cNvPr id="6" name="TextBox 5"/>
          <p:cNvSpPr txBox="1"/>
          <p:nvPr/>
        </p:nvSpPr>
        <p:spPr>
          <a:xfrm>
            <a:off x="3282469" y="2494141"/>
            <a:ext cx="2152479" cy="923330"/>
          </a:xfrm>
          <a:prstGeom prst="rect">
            <a:avLst/>
          </a:prstGeom>
          <a:noFill/>
          <a:ln w="25400">
            <a:solidFill>
              <a:srgbClr val="000090"/>
            </a:solidFill>
          </a:ln>
        </p:spPr>
        <p:txBody>
          <a:bodyPr wrap="square" rtlCol="0">
            <a:spAutoFit/>
          </a:bodyPr>
          <a:lstStyle/>
          <a:p>
            <a:pPr algn="ctr"/>
            <a:r>
              <a:rPr lang="en-US" dirty="0" smtClean="0">
                <a:solidFill>
                  <a:srgbClr val="000090"/>
                </a:solidFill>
                <a:latin typeface="Arial Rounded MT Bold"/>
                <a:cs typeface="Arial Rounded MT Bold"/>
              </a:rPr>
              <a:t>Dual therapy:</a:t>
            </a:r>
          </a:p>
          <a:p>
            <a:pPr algn="ctr"/>
            <a:r>
              <a:rPr lang="en-US" dirty="0" smtClean="0">
                <a:solidFill>
                  <a:srgbClr val="000090"/>
                </a:solidFill>
                <a:latin typeface="Arial Rounded MT Bold"/>
                <a:cs typeface="Arial Rounded MT Bold"/>
              </a:rPr>
              <a:t>Metformin</a:t>
            </a:r>
          </a:p>
          <a:p>
            <a:pPr algn="ctr"/>
            <a:r>
              <a:rPr lang="en-US" dirty="0" smtClean="0">
                <a:solidFill>
                  <a:srgbClr val="000090"/>
                </a:solidFill>
                <a:latin typeface="Arial Rounded MT Bold"/>
                <a:cs typeface="Arial Rounded MT Bold"/>
              </a:rPr>
              <a:t> + 2</a:t>
            </a:r>
            <a:r>
              <a:rPr lang="en-US" baseline="30000" dirty="0" smtClean="0">
                <a:solidFill>
                  <a:srgbClr val="000090"/>
                </a:solidFill>
                <a:latin typeface="Arial Rounded MT Bold"/>
                <a:cs typeface="Arial Rounded MT Bold"/>
              </a:rPr>
              <a:t>nd</a:t>
            </a:r>
            <a:r>
              <a:rPr lang="en-US" dirty="0" smtClean="0">
                <a:solidFill>
                  <a:srgbClr val="000090"/>
                </a:solidFill>
                <a:latin typeface="Arial Rounded MT Bold"/>
                <a:cs typeface="Arial Rounded MT Bold"/>
              </a:rPr>
              <a:t> oral agent</a:t>
            </a:r>
            <a:endParaRPr lang="en-US" dirty="0">
              <a:solidFill>
                <a:srgbClr val="000090"/>
              </a:solidFill>
              <a:latin typeface="Arial Rounded MT Bold"/>
              <a:cs typeface="Arial Rounded MT Bold"/>
            </a:endParaRPr>
          </a:p>
        </p:txBody>
      </p:sp>
      <p:sp>
        <p:nvSpPr>
          <p:cNvPr id="8" name="TextBox 7"/>
          <p:cNvSpPr txBox="1"/>
          <p:nvPr/>
        </p:nvSpPr>
        <p:spPr>
          <a:xfrm>
            <a:off x="3282469" y="3995678"/>
            <a:ext cx="2152479" cy="1200329"/>
          </a:xfrm>
          <a:prstGeom prst="rect">
            <a:avLst/>
          </a:prstGeom>
          <a:noFill/>
          <a:ln w="25400">
            <a:solidFill>
              <a:srgbClr val="000090"/>
            </a:solidFill>
          </a:ln>
        </p:spPr>
        <p:txBody>
          <a:bodyPr wrap="square" rtlCol="0">
            <a:spAutoFit/>
          </a:bodyPr>
          <a:lstStyle/>
          <a:p>
            <a:pPr algn="ctr"/>
            <a:r>
              <a:rPr lang="en-US" dirty="0" smtClean="0">
                <a:solidFill>
                  <a:srgbClr val="000090"/>
                </a:solidFill>
                <a:latin typeface="Arial Rounded MT Bold"/>
                <a:cs typeface="Arial Rounded MT Bold"/>
              </a:rPr>
              <a:t>Triple therapy:</a:t>
            </a:r>
          </a:p>
          <a:p>
            <a:pPr algn="ctr"/>
            <a:r>
              <a:rPr lang="en-US" dirty="0" smtClean="0">
                <a:solidFill>
                  <a:srgbClr val="000090"/>
                </a:solidFill>
                <a:latin typeface="Arial Rounded MT Bold"/>
                <a:cs typeface="Arial Rounded MT Bold"/>
              </a:rPr>
              <a:t>Metformin </a:t>
            </a:r>
          </a:p>
          <a:p>
            <a:pPr algn="ctr"/>
            <a:r>
              <a:rPr lang="en-US" dirty="0" smtClean="0">
                <a:solidFill>
                  <a:srgbClr val="000090"/>
                </a:solidFill>
                <a:latin typeface="Arial Rounded MT Bold"/>
                <a:cs typeface="Arial Rounded MT Bold"/>
              </a:rPr>
              <a:t>+</a:t>
            </a:r>
            <a:r>
              <a:rPr lang="en-US" dirty="0">
                <a:solidFill>
                  <a:srgbClr val="000090"/>
                </a:solidFill>
                <a:latin typeface="Arial Rounded MT Bold"/>
                <a:cs typeface="Arial Rounded MT Bold"/>
              </a:rPr>
              <a:t> </a:t>
            </a:r>
            <a:r>
              <a:rPr lang="en-US" dirty="0" smtClean="0">
                <a:solidFill>
                  <a:srgbClr val="000090"/>
                </a:solidFill>
                <a:latin typeface="Arial Rounded MT Bold"/>
                <a:cs typeface="Arial Rounded MT Bold"/>
              </a:rPr>
              <a:t>2</a:t>
            </a:r>
            <a:r>
              <a:rPr lang="en-US" baseline="30000" dirty="0" smtClean="0">
                <a:solidFill>
                  <a:srgbClr val="000090"/>
                </a:solidFill>
                <a:latin typeface="Arial Rounded MT Bold"/>
                <a:cs typeface="Arial Rounded MT Bold"/>
              </a:rPr>
              <a:t>nd</a:t>
            </a:r>
            <a:r>
              <a:rPr lang="en-US" dirty="0" smtClean="0">
                <a:solidFill>
                  <a:srgbClr val="000090"/>
                </a:solidFill>
                <a:latin typeface="Arial Rounded MT Bold"/>
                <a:cs typeface="Arial Rounded MT Bold"/>
              </a:rPr>
              <a:t> oral agent </a:t>
            </a:r>
          </a:p>
          <a:p>
            <a:pPr algn="ctr"/>
            <a:r>
              <a:rPr lang="en-US" dirty="0" smtClean="0">
                <a:solidFill>
                  <a:srgbClr val="000090"/>
                </a:solidFill>
                <a:latin typeface="Arial Rounded MT Bold"/>
                <a:cs typeface="Arial Rounded MT Bold"/>
              </a:rPr>
              <a:t>+ 3</a:t>
            </a:r>
            <a:r>
              <a:rPr lang="en-US" baseline="30000" dirty="0" smtClean="0">
                <a:solidFill>
                  <a:srgbClr val="000090"/>
                </a:solidFill>
                <a:latin typeface="Arial Rounded MT Bold"/>
                <a:cs typeface="Arial Rounded MT Bold"/>
              </a:rPr>
              <a:t>rd</a:t>
            </a:r>
            <a:r>
              <a:rPr lang="en-US" dirty="0" smtClean="0">
                <a:solidFill>
                  <a:srgbClr val="000090"/>
                </a:solidFill>
                <a:latin typeface="Arial Rounded MT Bold"/>
                <a:cs typeface="Arial Rounded MT Bold"/>
              </a:rPr>
              <a:t> oral agent</a:t>
            </a:r>
          </a:p>
        </p:txBody>
      </p:sp>
      <p:sp>
        <p:nvSpPr>
          <p:cNvPr id="12" name="Chevron 11"/>
          <p:cNvSpPr/>
          <p:nvPr/>
        </p:nvSpPr>
        <p:spPr>
          <a:xfrm rot="5400000">
            <a:off x="-442543" y="3176741"/>
            <a:ext cx="4899458" cy="1409872"/>
          </a:xfrm>
          <a:prstGeom prst="chevron">
            <a:avLst/>
          </a:prstGeom>
          <a:solidFill>
            <a:schemeClr val="tx2">
              <a:lumMod val="40000"/>
              <a:lumOff val="60000"/>
            </a:schemeClr>
          </a:solidFill>
          <a:ln w="254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1431397" y="3356606"/>
            <a:ext cx="1115547" cy="923330"/>
          </a:xfrm>
          <a:prstGeom prst="rect">
            <a:avLst/>
          </a:prstGeom>
          <a:noFill/>
        </p:spPr>
        <p:txBody>
          <a:bodyPr wrap="none" rtlCol="0">
            <a:spAutoFit/>
          </a:bodyPr>
          <a:lstStyle/>
          <a:p>
            <a:pPr algn="ctr"/>
            <a:r>
              <a:rPr lang="en-US" dirty="0" smtClean="0">
                <a:solidFill>
                  <a:srgbClr val="000090"/>
                </a:solidFill>
                <a:latin typeface="Arial Rounded MT Bold"/>
                <a:cs typeface="Arial Rounded MT Bold"/>
              </a:rPr>
              <a:t>Diet and</a:t>
            </a:r>
          </a:p>
          <a:p>
            <a:pPr algn="ctr"/>
            <a:r>
              <a:rPr lang="en-US" dirty="0">
                <a:solidFill>
                  <a:srgbClr val="000090"/>
                </a:solidFill>
                <a:latin typeface="Arial Rounded MT Bold"/>
                <a:cs typeface="Arial Rounded MT Bold"/>
              </a:rPr>
              <a:t>p</a:t>
            </a:r>
            <a:r>
              <a:rPr lang="en-US" dirty="0" smtClean="0">
                <a:solidFill>
                  <a:srgbClr val="000090"/>
                </a:solidFill>
                <a:latin typeface="Arial Rounded MT Bold"/>
                <a:cs typeface="Arial Rounded MT Bold"/>
              </a:rPr>
              <a:t>hysical</a:t>
            </a:r>
          </a:p>
          <a:p>
            <a:pPr algn="ctr"/>
            <a:r>
              <a:rPr lang="en-US" dirty="0" smtClean="0">
                <a:solidFill>
                  <a:srgbClr val="000090"/>
                </a:solidFill>
                <a:latin typeface="Arial Rounded MT Bold"/>
                <a:cs typeface="Arial Rounded MT Bold"/>
              </a:rPr>
              <a:t>activity</a:t>
            </a:r>
            <a:endParaRPr lang="en-US" dirty="0">
              <a:solidFill>
                <a:srgbClr val="000090"/>
              </a:solidFill>
              <a:latin typeface="Arial Rounded MT Bold"/>
              <a:cs typeface="Arial Rounded MT Bold"/>
            </a:endParaRPr>
          </a:p>
        </p:txBody>
      </p:sp>
      <p:sp>
        <p:nvSpPr>
          <p:cNvPr id="15" name="TextBox 14"/>
          <p:cNvSpPr txBox="1"/>
          <p:nvPr/>
        </p:nvSpPr>
        <p:spPr>
          <a:xfrm>
            <a:off x="3282469" y="5758817"/>
            <a:ext cx="2152479" cy="369332"/>
          </a:xfrm>
          <a:prstGeom prst="rect">
            <a:avLst/>
          </a:prstGeom>
          <a:noFill/>
          <a:ln w="25400">
            <a:solidFill>
              <a:srgbClr val="000090"/>
            </a:solidFill>
          </a:ln>
        </p:spPr>
        <p:txBody>
          <a:bodyPr wrap="square" rtlCol="0">
            <a:spAutoFit/>
          </a:bodyPr>
          <a:lstStyle/>
          <a:p>
            <a:pPr algn="ctr"/>
            <a:r>
              <a:rPr lang="en-US" dirty="0" smtClean="0">
                <a:solidFill>
                  <a:srgbClr val="000090"/>
                </a:solidFill>
                <a:latin typeface="Arial Rounded MT Bold"/>
                <a:cs typeface="Arial Rounded MT Bold"/>
              </a:rPr>
              <a:t>Insulin</a:t>
            </a:r>
            <a:endParaRPr lang="en-US" dirty="0">
              <a:solidFill>
                <a:srgbClr val="000090"/>
              </a:solidFill>
              <a:latin typeface="Arial Rounded MT Bold"/>
              <a:cs typeface="Arial Rounded MT Bold"/>
            </a:endParaRPr>
          </a:p>
        </p:txBody>
      </p:sp>
      <p:cxnSp>
        <p:nvCxnSpPr>
          <p:cNvPr id="17" name="Straight Arrow Connector 16"/>
          <p:cNvCxnSpPr>
            <a:stCxn id="5" idx="2"/>
            <a:endCxn id="6" idx="0"/>
          </p:cNvCxnSpPr>
          <p:nvPr/>
        </p:nvCxnSpPr>
        <p:spPr>
          <a:xfrm>
            <a:off x="4358709" y="1932815"/>
            <a:ext cx="0" cy="561326"/>
          </a:xfrm>
          <a:prstGeom prst="straightConnector1">
            <a:avLst/>
          </a:prstGeom>
          <a:ln w="38100">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360374" y="5207558"/>
            <a:ext cx="0" cy="558378"/>
          </a:xfrm>
          <a:prstGeom prst="straightConnector1">
            <a:avLst/>
          </a:prstGeom>
          <a:ln w="38100">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358709" y="3427595"/>
            <a:ext cx="0" cy="558378"/>
          </a:xfrm>
          <a:prstGeom prst="straightConnector1">
            <a:avLst/>
          </a:prstGeom>
          <a:ln w="38100">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136230" y="3837652"/>
            <a:ext cx="2152479" cy="646331"/>
          </a:xfrm>
          <a:prstGeom prst="rect">
            <a:avLst/>
          </a:prstGeom>
          <a:noFill/>
          <a:ln w="25400">
            <a:solidFill>
              <a:srgbClr val="000090"/>
            </a:solidFill>
          </a:ln>
        </p:spPr>
        <p:txBody>
          <a:bodyPr wrap="square" rtlCol="0">
            <a:spAutoFit/>
          </a:bodyPr>
          <a:lstStyle/>
          <a:p>
            <a:pPr algn="ctr"/>
            <a:r>
              <a:rPr lang="en-US" dirty="0" smtClean="0">
                <a:solidFill>
                  <a:srgbClr val="000090"/>
                </a:solidFill>
                <a:latin typeface="Arial Rounded MT Bold"/>
                <a:cs typeface="Arial Rounded MT Bold"/>
              </a:rPr>
              <a:t>GLP-1 </a:t>
            </a:r>
            <a:r>
              <a:rPr lang="en-US" dirty="0" err="1" smtClean="0">
                <a:solidFill>
                  <a:srgbClr val="000090"/>
                </a:solidFill>
                <a:latin typeface="Arial Rounded MT Bold"/>
                <a:cs typeface="Arial Rounded MT Bold"/>
              </a:rPr>
              <a:t>mimetics</a:t>
            </a:r>
            <a:r>
              <a:rPr lang="en-US" dirty="0" smtClean="0">
                <a:solidFill>
                  <a:srgbClr val="000090"/>
                </a:solidFill>
                <a:latin typeface="Arial Rounded MT Bold"/>
                <a:cs typeface="Arial Rounded MT Bold"/>
              </a:rPr>
              <a:t> may be added</a:t>
            </a:r>
            <a:endParaRPr lang="en-US" dirty="0">
              <a:solidFill>
                <a:srgbClr val="000090"/>
              </a:solidFill>
              <a:latin typeface="Arial Rounded MT Bold"/>
              <a:cs typeface="Arial Rounded MT Bold"/>
            </a:endParaRPr>
          </a:p>
        </p:txBody>
      </p:sp>
      <p:sp>
        <p:nvSpPr>
          <p:cNvPr id="16" name="TextBox 15"/>
          <p:cNvSpPr txBox="1"/>
          <p:nvPr/>
        </p:nvSpPr>
        <p:spPr>
          <a:xfrm>
            <a:off x="6136230" y="4874013"/>
            <a:ext cx="2152479" cy="923330"/>
          </a:xfrm>
          <a:prstGeom prst="rect">
            <a:avLst/>
          </a:prstGeom>
          <a:noFill/>
          <a:ln w="25400">
            <a:solidFill>
              <a:srgbClr val="000090"/>
            </a:solidFill>
          </a:ln>
        </p:spPr>
        <p:txBody>
          <a:bodyPr wrap="square" rtlCol="0">
            <a:spAutoFit/>
          </a:bodyPr>
          <a:lstStyle/>
          <a:p>
            <a:pPr algn="ctr"/>
            <a:r>
              <a:rPr lang="en-US" dirty="0" smtClean="0">
                <a:solidFill>
                  <a:srgbClr val="000090"/>
                </a:solidFill>
                <a:latin typeface="Arial Rounded MT Bold"/>
                <a:cs typeface="Arial Rounded MT Bold"/>
              </a:rPr>
              <a:t>Begin with single dose of long-acting insulin</a:t>
            </a:r>
          </a:p>
        </p:txBody>
      </p:sp>
      <p:cxnSp>
        <p:nvCxnSpPr>
          <p:cNvPr id="4" name="Straight Arrow Connector 3"/>
          <p:cNvCxnSpPr>
            <a:stCxn id="14" idx="1"/>
          </p:cNvCxnSpPr>
          <p:nvPr/>
        </p:nvCxnSpPr>
        <p:spPr>
          <a:xfrm flipH="1">
            <a:off x="5434948" y="4160818"/>
            <a:ext cx="701282" cy="477547"/>
          </a:xfrm>
          <a:prstGeom prst="straightConnector1">
            <a:avLst/>
          </a:prstGeom>
          <a:ln w="38100">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6" idx="1"/>
            <a:endCxn id="15" idx="3"/>
          </p:cNvCxnSpPr>
          <p:nvPr/>
        </p:nvCxnSpPr>
        <p:spPr>
          <a:xfrm flipH="1">
            <a:off x="5434948" y="5335678"/>
            <a:ext cx="701282" cy="607805"/>
          </a:xfrm>
          <a:prstGeom prst="straightConnector1">
            <a:avLst/>
          </a:prstGeom>
          <a:ln w="38100">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629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‘Ideal’ type 2 diabetes medication</a:t>
            </a:r>
            <a:endParaRPr lang="en-US" dirty="0"/>
          </a:p>
        </p:txBody>
      </p:sp>
      <p:sp>
        <p:nvSpPr>
          <p:cNvPr id="3" name="Content Placeholder 2"/>
          <p:cNvSpPr>
            <a:spLocks noGrp="1"/>
          </p:cNvSpPr>
          <p:nvPr>
            <p:ph idx="1"/>
          </p:nvPr>
        </p:nvSpPr>
        <p:spPr>
          <a:xfrm>
            <a:off x="457200" y="1320800"/>
            <a:ext cx="8229600" cy="4866640"/>
          </a:xfrm>
        </p:spPr>
        <p:txBody>
          <a:bodyPr>
            <a:normAutofit lnSpcReduction="10000"/>
          </a:bodyPr>
          <a:lstStyle/>
          <a:p>
            <a:pPr marL="0" indent="0">
              <a:buNone/>
            </a:pPr>
            <a:r>
              <a:rPr lang="en-GB" dirty="0" smtClean="0">
                <a:latin typeface="+mj-lt"/>
              </a:rPr>
              <a:t>The ideal type 2 diabetes medication should:</a:t>
            </a:r>
          </a:p>
          <a:p>
            <a:pPr marL="0" indent="0">
              <a:buNone/>
            </a:pPr>
            <a:endParaRPr lang="en-GB" sz="900" dirty="0" smtClean="0">
              <a:latin typeface="+mj-lt"/>
            </a:endParaRPr>
          </a:p>
          <a:p>
            <a:r>
              <a:rPr lang="en-GB" sz="2600" dirty="0" smtClean="0">
                <a:latin typeface="+mj-lt"/>
              </a:rPr>
              <a:t>Increase insulin secretion</a:t>
            </a:r>
            <a:endParaRPr lang="en-GB" sz="2600" dirty="0">
              <a:latin typeface="+mj-lt"/>
            </a:endParaRPr>
          </a:p>
          <a:p>
            <a:r>
              <a:rPr lang="en-GB" sz="2600" dirty="0">
                <a:latin typeface="+mj-lt"/>
              </a:rPr>
              <a:t>Increase insulin </a:t>
            </a:r>
            <a:r>
              <a:rPr lang="en-GB" sz="2600" dirty="0" smtClean="0">
                <a:latin typeface="+mj-lt"/>
              </a:rPr>
              <a:t>sensitivity</a:t>
            </a:r>
          </a:p>
          <a:p>
            <a:r>
              <a:rPr lang="en-GB" sz="2600" dirty="0" smtClean="0">
                <a:latin typeface="+mj-lt"/>
              </a:rPr>
              <a:t>Reduce hepatic glucose production</a:t>
            </a:r>
          </a:p>
          <a:p>
            <a:r>
              <a:rPr lang="en-GB" sz="2600" dirty="0" smtClean="0">
                <a:latin typeface="+mj-lt"/>
              </a:rPr>
              <a:t>Reduce risk of cardiovascular disease</a:t>
            </a:r>
            <a:endParaRPr lang="en-GB" sz="2600" dirty="0">
              <a:latin typeface="+mj-lt"/>
            </a:endParaRPr>
          </a:p>
          <a:p>
            <a:r>
              <a:rPr lang="en-GB" sz="2600" dirty="0" smtClean="0">
                <a:latin typeface="+mj-lt"/>
              </a:rPr>
              <a:t>Have no side effects, especially hypoglycaemia</a:t>
            </a:r>
            <a:endParaRPr lang="en-GB" sz="2600" dirty="0">
              <a:latin typeface="+mj-lt"/>
            </a:endParaRPr>
          </a:p>
          <a:p>
            <a:r>
              <a:rPr lang="en-GB" sz="2600" dirty="0" smtClean="0">
                <a:latin typeface="+mj-lt"/>
              </a:rPr>
              <a:t>Be weight/neutral or promote weight loss </a:t>
            </a:r>
            <a:endParaRPr lang="en-GB" sz="2600" dirty="0">
              <a:latin typeface="+mj-lt"/>
            </a:endParaRPr>
          </a:p>
          <a:p>
            <a:r>
              <a:rPr lang="en-GB" sz="2600" dirty="0" smtClean="0">
                <a:latin typeface="+mj-lt"/>
              </a:rPr>
              <a:t>Require no </a:t>
            </a:r>
            <a:r>
              <a:rPr lang="en-GB" sz="2600" dirty="0">
                <a:latin typeface="+mj-lt"/>
              </a:rPr>
              <a:t>extra monitoring (blood </a:t>
            </a:r>
            <a:r>
              <a:rPr lang="en-GB" sz="2600" dirty="0" smtClean="0">
                <a:latin typeface="+mj-lt"/>
              </a:rPr>
              <a:t>tests/liver function) </a:t>
            </a:r>
          </a:p>
          <a:p>
            <a:r>
              <a:rPr lang="en-GB" sz="2600" dirty="0" smtClean="0">
                <a:latin typeface="+mj-lt"/>
              </a:rPr>
              <a:t>Be </a:t>
            </a:r>
            <a:r>
              <a:rPr lang="en-GB" sz="2600" dirty="0">
                <a:latin typeface="+mj-lt"/>
              </a:rPr>
              <a:t>e</a:t>
            </a:r>
            <a:r>
              <a:rPr lang="en-GB" sz="2600" dirty="0" smtClean="0">
                <a:latin typeface="+mj-lt"/>
              </a:rPr>
              <a:t>asy to take</a:t>
            </a:r>
          </a:p>
          <a:p>
            <a:r>
              <a:rPr lang="en-GB" sz="2600" dirty="0" smtClean="0">
                <a:latin typeface="+mj-lt"/>
              </a:rPr>
              <a:t>Fit </a:t>
            </a:r>
            <a:r>
              <a:rPr lang="en-GB" sz="2600" dirty="0">
                <a:latin typeface="+mj-lt"/>
              </a:rPr>
              <a:t>in with </a:t>
            </a:r>
            <a:r>
              <a:rPr lang="en-GB" sz="2600" dirty="0" smtClean="0">
                <a:latin typeface="+mj-lt"/>
              </a:rPr>
              <a:t>life/maintain quality of life</a:t>
            </a:r>
            <a:endParaRPr lang="en-GB" sz="2600" dirty="0">
              <a:latin typeface="+mj-lt"/>
            </a:endParaRPr>
          </a:p>
          <a:p>
            <a:endParaRPr lang="en-US" dirty="0"/>
          </a:p>
        </p:txBody>
      </p:sp>
      <p:sp>
        <p:nvSpPr>
          <p:cNvPr id="4" name="Rectangle 3"/>
          <p:cNvSpPr/>
          <p:nvPr/>
        </p:nvSpPr>
        <p:spPr>
          <a:xfrm>
            <a:off x="430493" y="1969422"/>
            <a:ext cx="6822955" cy="257208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059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of diabetes medication</a:t>
            </a:r>
            <a:endParaRPr lang="en-US" dirty="0"/>
          </a:p>
        </p:txBody>
      </p:sp>
      <p:sp>
        <p:nvSpPr>
          <p:cNvPr id="3" name="Rectangle 2"/>
          <p:cNvSpPr/>
          <p:nvPr/>
        </p:nvSpPr>
        <p:spPr>
          <a:xfrm>
            <a:off x="860992" y="1362386"/>
            <a:ext cx="3389919" cy="1384995"/>
          </a:xfrm>
          <a:prstGeom prst="rect">
            <a:avLst/>
          </a:prstGeom>
          <a:solidFill>
            <a:schemeClr val="bg1">
              <a:lumMod val="9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Rounded MT Bold"/>
                <a:cs typeface="Arial Rounded MT Bold"/>
              </a:rPr>
              <a:t>Increases insulin secretion</a:t>
            </a:r>
          </a:p>
          <a:p>
            <a:pPr algn="ctr"/>
            <a:endParaRPr lang="en-US" sz="1000" dirty="0">
              <a:solidFill>
                <a:schemeClr val="tx1"/>
              </a:solidFill>
              <a:latin typeface="Arial Rounded MT Bold"/>
              <a:cs typeface="Arial Rounded MT Bold"/>
            </a:endParaRPr>
          </a:p>
          <a:p>
            <a:pPr algn="ctr"/>
            <a:r>
              <a:rPr lang="en-US" sz="1600" dirty="0" smtClean="0">
                <a:solidFill>
                  <a:schemeClr val="tx1"/>
                </a:solidFill>
                <a:latin typeface="Arial Rounded MT Bold"/>
                <a:cs typeface="Arial Rounded MT Bold"/>
              </a:rPr>
              <a:t>Sulfonylureas</a:t>
            </a:r>
          </a:p>
          <a:p>
            <a:pPr algn="ctr"/>
            <a:r>
              <a:rPr lang="en-US" sz="1600" dirty="0" smtClean="0">
                <a:solidFill>
                  <a:schemeClr val="tx1"/>
                </a:solidFill>
                <a:latin typeface="Arial Rounded MT Bold"/>
                <a:cs typeface="Arial Rounded MT Bold"/>
              </a:rPr>
              <a:t>GLP-1 </a:t>
            </a:r>
            <a:r>
              <a:rPr lang="en-US" sz="1600" dirty="0" err="1" smtClean="0">
                <a:solidFill>
                  <a:schemeClr val="tx1"/>
                </a:solidFill>
                <a:latin typeface="Arial Rounded MT Bold"/>
                <a:cs typeface="Arial Rounded MT Bold"/>
              </a:rPr>
              <a:t>mimetics</a:t>
            </a:r>
            <a:endParaRPr lang="en-US" sz="1600" dirty="0" smtClean="0">
              <a:solidFill>
                <a:schemeClr val="tx1"/>
              </a:solidFill>
              <a:latin typeface="Arial Rounded MT Bold"/>
              <a:cs typeface="Arial Rounded MT Bold"/>
            </a:endParaRPr>
          </a:p>
          <a:p>
            <a:pPr algn="ctr"/>
            <a:r>
              <a:rPr lang="en-US" sz="1600" dirty="0" smtClean="0">
                <a:solidFill>
                  <a:schemeClr val="tx1"/>
                </a:solidFill>
                <a:latin typeface="Arial Rounded MT Bold"/>
                <a:cs typeface="Arial Rounded MT Bold"/>
              </a:rPr>
              <a:t>DPP-4 inhibitors</a:t>
            </a:r>
            <a:endParaRPr lang="en-US" sz="1600" dirty="0">
              <a:solidFill>
                <a:schemeClr val="tx1"/>
              </a:solidFill>
              <a:latin typeface="Arial Rounded MT Bold"/>
              <a:cs typeface="Arial Rounded MT Bold"/>
            </a:endParaRPr>
          </a:p>
        </p:txBody>
      </p:sp>
      <p:sp>
        <p:nvSpPr>
          <p:cNvPr id="4" name="Rectangle 3"/>
          <p:cNvSpPr/>
          <p:nvPr/>
        </p:nvSpPr>
        <p:spPr>
          <a:xfrm>
            <a:off x="860992" y="3093584"/>
            <a:ext cx="3389919" cy="1384995"/>
          </a:xfrm>
          <a:prstGeom prst="rect">
            <a:avLst/>
          </a:prstGeom>
          <a:solidFill>
            <a:schemeClr val="accent3">
              <a:lumMod val="20000"/>
              <a:lumOff val="80000"/>
            </a:schemeClr>
          </a:solidFill>
          <a:ln w="381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8000"/>
                </a:solidFill>
                <a:latin typeface="Arial Rounded MT Bold"/>
                <a:cs typeface="Arial Rounded MT Bold"/>
              </a:rPr>
              <a:t>Reduces hepatic glucose</a:t>
            </a:r>
          </a:p>
          <a:p>
            <a:pPr algn="ctr"/>
            <a:endParaRPr lang="en-US" sz="1000" dirty="0">
              <a:solidFill>
                <a:srgbClr val="008000"/>
              </a:solidFill>
              <a:latin typeface="Arial Rounded MT Bold"/>
              <a:cs typeface="Arial Rounded MT Bold"/>
            </a:endParaRPr>
          </a:p>
          <a:p>
            <a:pPr algn="ctr"/>
            <a:r>
              <a:rPr lang="en-US" sz="1600" dirty="0" smtClean="0">
                <a:solidFill>
                  <a:srgbClr val="008000"/>
                </a:solidFill>
                <a:latin typeface="Arial Rounded MT Bold"/>
                <a:cs typeface="Arial Rounded MT Bold"/>
              </a:rPr>
              <a:t>Metformin</a:t>
            </a:r>
          </a:p>
          <a:p>
            <a:pPr algn="ctr"/>
            <a:r>
              <a:rPr lang="en-US" sz="1600" dirty="0" smtClean="0">
                <a:solidFill>
                  <a:srgbClr val="008000"/>
                </a:solidFill>
                <a:latin typeface="Arial Rounded MT Bold"/>
                <a:cs typeface="Arial Rounded MT Bold"/>
              </a:rPr>
              <a:t>GLP-1 </a:t>
            </a:r>
            <a:r>
              <a:rPr lang="en-US" sz="1600" dirty="0" err="1" smtClean="0">
                <a:solidFill>
                  <a:srgbClr val="008000"/>
                </a:solidFill>
                <a:latin typeface="Arial Rounded MT Bold"/>
                <a:cs typeface="Arial Rounded MT Bold"/>
              </a:rPr>
              <a:t>mimetics</a:t>
            </a:r>
            <a:endParaRPr lang="en-US" sz="1600" dirty="0" smtClean="0">
              <a:solidFill>
                <a:srgbClr val="008000"/>
              </a:solidFill>
              <a:latin typeface="Arial Rounded MT Bold"/>
              <a:cs typeface="Arial Rounded MT Bold"/>
            </a:endParaRPr>
          </a:p>
          <a:p>
            <a:pPr algn="ctr"/>
            <a:r>
              <a:rPr lang="en-US" sz="1600" dirty="0" smtClean="0">
                <a:solidFill>
                  <a:srgbClr val="008000"/>
                </a:solidFill>
                <a:latin typeface="Arial Rounded MT Bold"/>
                <a:cs typeface="Arial Rounded MT Bold"/>
              </a:rPr>
              <a:t>DPP-4 inhibitors</a:t>
            </a:r>
            <a:endParaRPr lang="en-US" sz="1600" dirty="0">
              <a:solidFill>
                <a:srgbClr val="008000"/>
              </a:solidFill>
              <a:latin typeface="Arial Rounded MT Bold"/>
              <a:cs typeface="Arial Rounded MT Bold"/>
            </a:endParaRPr>
          </a:p>
        </p:txBody>
      </p:sp>
      <p:sp>
        <p:nvSpPr>
          <p:cNvPr id="5" name="Rectangle 4"/>
          <p:cNvSpPr/>
          <p:nvPr/>
        </p:nvSpPr>
        <p:spPr>
          <a:xfrm>
            <a:off x="5124701" y="1362386"/>
            <a:ext cx="3345303" cy="1384995"/>
          </a:xfrm>
          <a:prstGeom prst="rect">
            <a:avLst/>
          </a:prstGeom>
          <a:solidFill>
            <a:schemeClr val="accent2">
              <a:lumMod val="20000"/>
              <a:lumOff val="80000"/>
            </a:schemeClr>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latin typeface="Arial Rounded MT Bold"/>
                <a:cs typeface="Arial Rounded MT Bold"/>
              </a:rPr>
              <a:t>Increases insulin sensitivity</a:t>
            </a:r>
          </a:p>
          <a:p>
            <a:pPr algn="ctr"/>
            <a:endParaRPr lang="en-US" sz="1000" dirty="0">
              <a:solidFill>
                <a:schemeClr val="accent2"/>
              </a:solidFill>
              <a:latin typeface="Arial Rounded MT Bold"/>
              <a:cs typeface="Arial Rounded MT Bold"/>
            </a:endParaRPr>
          </a:p>
          <a:p>
            <a:pPr algn="ctr"/>
            <a:r>
              <a:rPr lang="en-US" sz="1600" dirty="0" smtClean="0">
                <a:solidFill>
                  <a:schemeClr val="accent2"/>
                </a:solidFill>
                <a:latin typeface="Arial Rounded MT Bold"/>
                <a:cs typeface="Arial Rounded MT Bold"/>
              </a:rPr>
              <a:t>Metformin</a:t>
            </a:r>
          </a:p>
          <a:p>
            <a:pPr algn="ctr"/>
            <a:r>
              <a:rPr lang="en-US" sz="1600" dirty="0" err="1" smtClean="0">
                <a:solidFill>
                  <a:schemeClr val="accent2"/>
                </a:solidFill>
                <a:latin typeface="Arial Rounded MT Bold"/>
                <a:cs typeface="Arial Rounded MT Bold"/>
              </a:rPr>
              <a:t>Glitazones</a:t>
            </a:r>
            <a:endParaRPr lang="en-US" sz="1600" dirty="0" smtClean="0">
              <a:solidFill>
                <a:schemeClr val="accent2"/>
              </a:solidFill>
              <a:latin typeface="Arial Rounded MT Bold"/>
              <a:cs typeface="Arial Rounded MT Bold"/>
            </a:endParaRPr>
          </a:p>
          <a:p>
            <a:pPr algn="ctr"/>
            <a:endParaRPr lang="en-US" sz="1600" dirty="0">
              <a:solidFill>
                <a:schemeClr val="accent2"/>
              </a:solidFill>
              <a:latin typeface="Arial Rounded MT Bold"/>
              <a:cs typeface="Arial Rounded MT Bold"/>
            </a:endParaRPr>
          </a:p>
        </p:txBody>
      </p:sp>
      <p:sp>
        <p:nvSpPr>
          <p:cNvPr id="6" name="Rectangle 5"/>
          <p:cNvSpPr/>
          <p:nvPr/>
        </p:nvSpPr>
        <p:spPr>
          <a:xfrm>
            <a:off x="860992" y="4852969"/>
            <a:ext cx="3389919" cy="1384995"/>
          </a:xfrm>
          <a:prstGeom prst="rect">
            <a:avLst/>
          </a:prstGeom>
          <a:solidFill>
            <a:schemeClr val="accent6">
              <a:lumMod val="20000"/>
              <a:lumOff val="80000"/>
            </a:schemeClr>
          </a:solid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6600"/>
              </a:solidFill>
              <a:latin typeface="Arial Rounded MT Bold"/>
              <a:cs typeface="Arial Rounded MT Bold"/>
            </a:endParaRPr>
          </a:p>
          <a:p>
            <a:pPr algn="ctr"/>
            <a:r>
              <a:rPr lang="en-US" dirty="0" smtClean="0">
                <a:solidFill>
                  <a:srgbClr val="FF6600"/>
                </a:solidFill>
                <a:latin typeface="Arial Rounded MT Bold"/>
                <a:cs typeface="Arial Rounded MT Bold"/>
              </a:rPr>
              <a:t>Inhibits renal glucose reabsorption</a:t>
            </a:r>
          </a:p>
          <a:p>
            <a:pPr algn="ctr"/>
            <a:endParaRPr lang="en-US" sz="1000" dirty="0">
              <a:solidFill>
                <a:srgbClr val="FF6600"/>
              </a:solidFill>
              <a:latin typeface="Arial Rounded MT Bold"/>
              <a:cs typeface="Arial Rounded MT Bold"/>
            </a:endParaRPr>
          </a:p>
          <a:p>
            <a:pPr algn="ctr"/>
            <a:r>
              <a:rPr lang="en-US" sz="1600" dirty="0" smtClean="0">
                <a:solidFill>
                  <a:srgbClr val="FF6600"/>
                </a:solidFill>
                <a:latin typeface="Arial Rounded MT Bold"/>
                <a:cs typeface="Arial Rounded MT Bold"/>
              </a:rPr>
              <a:t>SGLT-2 </a:t>
            </a:r>
          </a:p>
          <a:p>
            <a:pPr algn="ctr"/>
            <a:endParaRPr lang="en-US" sz="1600" dirty="0">
              <a:solidFill>
                <a:srgbClr val="FF6600"/>
              </a:solidFill>
              <a:latin typeface="Arial Rounded MT Bold"/>
              <a:cs typeface="Arial Rounded MT Bold"/>
            </a:endParaRPr>
          </a:p>
          <a:p>
            <a:pPr algn="ctr"/>
            <a:endParaRPr lang="en-US" sz="1600" dirty="0">
              <a:solidFill>
                <a:srgbClr val="FF6600"/>
              </a:solidFill>
              <a:latin typeface="Arial Rounded MT Bold"/>
              <a:cs typeface="Arial Rounded MT Bold"/>
            </a:endParaRPr>
          </a:p>
        </p:txBody>
      </p:sp>
      <p:sp>
        <p:nvSpPr>
          <p:cNvPr id="7" name="Rectangle 6"/>
          <p:cNvSpPr/>
          <p:nvPr/>
        </p:nvSpPr>
        <p:spPr>
          <a:xfrm>
            <a:off x="5124702" y="4852969"/>
            <a:ext cx="3345302" cy="1384995"/>
          </a:xfrm>
          <a:prstGeom prst="rect">
            <a:avLst/>
          </a:prstGeom>
          <a:solidFill>
            <a:schemeClr val="tx2">
              <a:lumMod val="20000"/>
              <a:lumOff val="80000"/>
            </a:schemeClr>
          </a:solid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0000FF"/>
              </a:solidFill>
              <a:latin typeface="Arial Rounded MT Bold"/>
              <a:cs typeface="Arial Rounded MT Bold"/>
            </a:endParaRPr>
          </a:p>
          <a:p>
            <a:pPr algn="ctr"/>
            <a:r>
              <a:rPr lang="en-US" dirty="0" smtClean="0">
                <a:solidFill>
                  <a:srgbClr val="0000FF"/>
                </a:solidFill>
                <a:latin typeface="Arial Rounded MT Bold"/>
                <a:cs typeface="Arial Rounded MT Bold"/>
              </a:rPr>
              <a:t>Insulin replacement</a:t>
            </a:r>
          </a:p>
          <a:p>
            <a:pPr algn="ctr"/>
            <a:endParaRPr lang="en-US" sz="1000" dirty="0">
              <a:solidFill>
                <a:srgbClr val="0000FF"/>
              </a:solidFill>
              <a:latin typeface="Arial Rounded MT Bold"/>
              <a:cs typeface="Arial Rounded MT Bold"/>
            </a:endParaRPr>
          </a:p>
          <a:p>
            <a:pPr algn="ctr"/>
            <a:r>
              <a:rPr lang="en-US" sz="1600" dirty="0" smtClean="0">
                <a:solidFill>
                  <a:srgbClr val="0000FF"/>
                </a:solidFill>
                <a:latin typeface="Arial Rounded MT Bold"/>
                <a:cs typeface="Arial Rounded MT Bold"/>
              </a:rPr>
              <a:t>Insulin</a:t>
            </a:r>
          </a:p>
          <a:p>
            <a:pPr algn="ctr"/>
            <a:endParaRPr lang="en-US" sz="1600" dirty="0">
              <a:solidFill>
                <a:srgbClr val="0000FF"/>
              </a:solidFill>
              <a:latin typeface="Arial Rounded MT Bold"/>
              <a:cs typeface="Arial Rounded MT Bold"/>
            </a:endParaRPr>
          </a:p>
          <a:p>
            <a:pPr algn="ctr"/>
            <a:endParaRPr lang="en-US" sz="1600" dirty="0">
              <a:solidFill>
                <a:srgbClr val="0000FF"/>
              </a:solidFill>
              <a:latin typeface="Arial Rounded MT Bold"/>
              <a:cs typeface="Arial Rounded MT Bold"/>
            </a:endParaRPr>
          </a:p>
        </p:txBody>
      </p:sp>
      <p:sp>
        <p:nvSpPr>
          <p:cNvPr id="8" name="Rectangle 7"/>
          <p:cNvSpPr/>
          <p:nvPr/>
        </p:nvSpPr>
        <p:spPr>
          <a:xfrm>
            <a:off x="5124702" y="3093584"/>
            <a:ext cx="3345302" cy="1384995"/>
          </a:xfrm>
          <a:prstGeom prst="rect">
            <a:avLst/>
          </a:prstGeom>
          <a:solidFill>
            <a:schemeClr val="accent4">
              <a:lumMod val="20000"/>
              <a:lumOff val="80000"/>
            </a:schemeClr>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solidFill>
                <a:latin typeface="Arial Rounded MT Bold"/>
                <a:cs typeface="Arial Rounded MT Bold"/>
              </a:rPr>
              <a:t>Reduces appetite</a:t>
            </a:r>
          </a:p>
          <a:p>
            <a:pPr algn="ctr"/>
            <a:endParaRPr lang="en-US" sz="1000" dirty="0">
              <a:solidFill>
                <a:schemeClr val="accent4"/>
              </a:solidFill>
              <a:latin typeface="Arial Rounded MT Bold"/>
              <a:cs typeface="Arial Rounded MT Bold"/>
            </a:endParaRPr>
          </a:p>
          <a:p>
            <a:pPr algn="ctr"/>
            <a:r>
              <a:rPr lang="en-US" sz="1600" dirty="0" smtClean="0">
                <a:solidFill>
                  <a:schemeClr val="accent4"/>
                </a:solidFill>
                <a:latin typeface="Arial Rounded MT Bold"/>
                <a:cs typeface="Arial Rounded MT Bold"/>
              </a:rPr>
              <a:t>GLP-1 </a:t>
            </a:r>
            <a:r>
              <a:rPr lang="en-US" sz="1600" dirty="0" err="1" smtClean="0">
                <a:solidFill>
                  <a:schemeClr val="accent4"/>
                </a:solidFill>
                <a:latin typeface="Arial Rounded MT Bold"/>
                <a:cs typeface="Arial Rounded MT Bold"/>
              </a:rPr>
              <a:t>mimetics</a:t>
            </a:r>
            <a:endParaRPr lang="en-US" sz="1600" dirty="0" smtClean="0">
              <a:solidFill>
                <a:schemeClr val="accent4"/>
              </a:solidFill>
              <a:latin typeface="Arial Rounded MT Bold"/>
              <a:cs typeface="Arial Rounded MT Bold"/>
            </a:endParaRPr>
          </a:p>
          <a:p>
            <a:pPr algn="ctr"/>
            <a:r>
              <a:rPr lang="en-US" sz="1600" dirty="0" smtClean="0">
                <a:solidFill>
                  <a:schemeClr val="accent4"/>
                </a:solidFill>
                <a:latin typeface="Arial Rounded MT Bold"/>
                <a:cs typeface="Arial Rounded MT Bold"/>
              </a:rPr>
              <a:t>Metformin?</a:t>
            </a:r>
          </a:p>
          <a:p>
            <a:pPr algn="ctr"/>
            <a:endParaRPr lang="en-US" sz="1600" dirty="0" smtClean="0">
              <a:solidFill>
                <a:schemeClr val="accent4"/>
              </a:solidFill>
              <a:latin typeface="Arial Rounded MT Bold"/>
              <a:cs typeface="Arial Rounded MT Bold"/>
            </a:endParaRPr>
          </a:p>
        </p:txBody>
      </p:sp>
    </p:spTree>
    <p:extLst>
      <p:ext uri="{BB962C8B-B14F-4D97-AF65-F5344CB8AC3E}">
        <p14:creationId xmlns:p14="http://schemas.microsoft.com/office/powerpoint/2010/main" val="142057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Biguanide</a:t>
            </a:r>
            <a:r>
              <a:rPr lang="en-US" dirty="0" smtClean="0"/>
              <a:t> (Metformin)</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950869793"/>
              </p:ext>
            </p:extLst>
          </p:nvPr>
        </p:nvGraphicFramePr>
        <p:xfrm>
          <a:off x="457199" y="1984148"/>
          <a:ext cx="3215217" cy="3474828"/>
        </p:xfrm>
        <a:graphic>
          <a:graphicData uri="http://schemas.openxmlformats.org/drawingml/2006/table">
            <a:tbl>
              <a:tblPr firstRow="1" bandRow="1">
                <a:tableStyleId>{2D5ABB26-0587-4C30-8999-92F81FD0307C}</a:tableStyleId>
              </a:tblPr>
              <a:tblGrid>
                <a:gridCol w="2627067"/>
                <a:gridCol w="588150"/>
              </a:tblGrid>
              <a:tr h="370840">
                <a:tc>
                  <a:txBody>
                    <a:bodyPr/>
                    <a:lstStyle/>
                    <a:p>
                      <a:r>
                        <a:rPr lang="en-GB" sz="2000" dirty="0" smtClean="0">
                          <a:solidFill>
                            <a:srgbClr val="000090"/>
                          </a:solidFill>
                        </a:rPr>
                        <a:t>Increases</a:t>
                      </a:r>
                      <a:r>
                        <a:rPr lang="en-GB" sz="2000" baseline="0" dirty="0" smtClean="0">
                          <a:solidFill>
                            <a:srgbClr val="000090"/>
                          </a:solidFill>
                        </a:rPr>
                        <a:t> insulin secretion</a:t>
                      </a:r>
                      <a:endParaRPr lang="en-GB" sz="2000" b="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Increases</a:t>
                      </a:r>
                      <a:r>
                        <a:rPr lang="en-GB" sz="2000" baseline="0" dirty="0" smtClean="0">
                          <a:solidFill>
                            <a:srgbClr val="000090"/>
                          </a:solidFill>
                        </a:rPr>
                        <a:t> insulin sensitivity</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Reduces liver</a:t>
                      </a:r>
                      <a:r>
                        <a:rPr lang="en-GB" sz="2000" baseline="0" dirty="0" smtClean="0">
                          <a:solidFill>
                            <a:srgbClr val="000090"/>
                          </a:solidFill>
                        </a:rPr>
                        <a:t> glucose output</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baseline="0" dirty="0" smtClean="0">
                          <a:solidFill>
                            <a:srgbClr val="000090"/>
                          </a:solidFill>
                        </a:rPr>
                        <a:t>Weight neutral</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Does not cause</a:t>
                      </a:r>
                      <a:r>
                        <a:rPr lang="en-GB" sz="2000" baseline="0" dirty="0" smtClean="0">
                          <a:solidFill>
                            <a:srgbClr val="000090"/>
                          </a:solidFill>
                        </a:rPr>
                        <a:t> hypos</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err="1" smtClean="0">
                          <a:solidFill>
                            <a:srgbClr val="000090"/>
                          </a:solidFill>
                        </a:rPr>
                        <a:t>Cardio</a:t>
                      </a:r>
                      <a:r>
                        <a:rPr lang="en-GB" sz="2000" baseline="0" dirty="0" err="1" smtClean="0">
                          <a:solidFill>
                            <a:srgbClr val="000090"/>
                          </a:solidFill>
                        </a:rPr>
                        <a:t>protective</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bl>
          </a:graphicData>
        </a:graphic>
      </p:graphicFrame>
      <p:sp>
        <p:nvSpPr>
          <p:cNvPr id="9" name="Content Placeholder 8"/>
          <p:cNvSpPr>
            <a:spLocks noGrp="1"/>
          </p:cNvSpPr>
          <p:nvPr>
            <p:ph sz="half" idx="2"/>
          </p:nvPr>
        </p:nvSpPr>
        <p:spPr>
          <a:xfrm>
            <a:off x="3968744" y="1645492"/>
            <a:ext cx="4897967" cy="4613914"/>
          </a:xfrm>
        </p:spPr>
        <p:txBody>
          <a:bodyPr>
            <a:noAutofit/>
          </a:bodyPr>
          <a:lstStyle/>
          <a:p>
            <a:pPr marL="0" indent="0">
              <a:buFont typeface="Arial" pitchFamily="34" charset="0"/>
              <a:buNone/>
              <a:defRPr/>
            </a:pPr>
            <a:r>
              <a:rPr lang="en-GB" sz="2200" b="1" dirty="0">
                <a:latin typeface="+mj-lt"/>
                <a:cs typeface="Arial" panose="020B0604020202020204" pitchFamily="34" charset="0"/>
              </a:rPr>
              <a:t>Dosing:</a:t>
            </a:r>
            <a:r>
              <a:rPr lang="en-GB" sz="2200" dirty="0">
                <a:latin typeface="+mj-lt"/>
                <a:cs typeface="Arial" panose="020B0604020202020204" pitchFamily="34" charset="0"/>
              </a:rPr>
              <a:t> </a:t>
            </a:r>
            <a:r>
              <a:rPr lang="en-GB" sz="2200" dirty="0" smtClean="0">
                <a:latin typeface="+mj-lt"/>
                <a:cs typeface="Arial" panose="020B0604020202020204" pitchFamily="34" charset="0"/>
              </a:rPr>
              <a:t>tablets taken </a:t>
            </a:r>
            <a:r>
              <a:rPr lang="en-GB" sz="2200" dirty="0">
                <a:latin typeface="+mj-lt"/>
                <a:cs typeface="Arial" panose="020B0604020202020204" pitchFamily="34" charset="0"/>
              </a:rPr>
              <a:t>with or after food</a:t>
            </a:r>
          </a:p>
          <a:p>
            <a:pPr marL="0" indent="0">
              <a:buFont typeface="Arial" pitchFamily="34" charset="0"/>
              <a:buNone/>
              <a:defRPr/>
            </a:pPr>
            <a:endParaRPr lang="en-GB" sz="800" dirty="0">
              <a:latin typeface="+mj-lt"/>
              <a:cs typeface="Arial" panose="020B0604020202020204" pitchFamily="34" charset="0"/>
            </a:endParaRPr>
          </a:p>
          <a:p>
            <a:pPr marL="0" indent="0">
              <a:buFont typeface="Arial" pitchFamily="34" charset="0"/>
              <a:buNone/>
              <a:defRPr/>
            </a:pPr>
            <a:r>
              <a:rPr lang="en-GB" sz="2200" b="1" dirty="0">
                <a:latin typeface="+mj-lt"/>
                <a:cs typeface="Arial" panose="020B0604020202020204" pitchFamily="34" charset="0"/>
              </a:rPr>
              <a:t>Most common side effects: </a:t>
            </a:r>
            <a:r>
              <a:rPr lang="en-GB" sz="2200" dirty="0">
                <a:latin typeface="+mj-lt"/>
                <a:cs typeface="Arial" panose="020B0604020202020204" pitchFamily="34" charset="0"/>
              </a:rPr>
              <a:t>mainly GI</a:t>
            </a:r>
          </a:p>
          <a:p>
            <a:pPr marL="0" indent="0">
              <a:buFont typeface="Arial" pitchFamily="34" charset="0"/>
              <a:buNone/>
              <a:defRPr/>
            </a:pPr>
            <a:endParaRPr lang="en-GB" sz="800" dirty="0">
              <a:latin typeface="+mj-lt"/>
              <a:cs typeface="Arial" panose="020B0604020202020204" pitchFamily="34" charset="0"/>
            </a:endParaRPr>
          </a:p>
          <a:p>
            <a:pPr marL="0" indent="0">
              <a:buFont typeface="Arial" pitchFamily="34" charset="0"/>
              <a:buNone/>
              <a:defRPr/>
            </a:pPr>
            <a:r>
              <a:rPr lang="en-GB" sz="2200" b="1" dirty="0">
                <a:latin typeface="+mj-lt"/>
                <a:cs typeface="Arial" panose="020B0604020202020204" pitchFamily="34" charset="0"/>
              </a:rPr>
              <a:t>Monitor:</a:t>
            </a:r>
            <a:r>
              <a:rPr lang="en-GB" sz="2200" dirty="0">
                <a:latin typeface="+mj-lt"/>
                <a:cs typeface="Arial" panose="020B0604020202020204" pitchFamily="34" charset="0"/>
              </a:rPr>
              <a:t> renal/liver function </a:t>
            </a:r>
          </a:p>
          <a:p>
            <a:pPr marL="0" indent="0">
              <a:buFont typeface="Arial" pitchFamily="34" charset="0"/>
              <a:buNone/>
              <a:defRPr/>
            </a:pPr>
            <a:endParaRPr lang="en-GB" sz="800" dirty="0">
              <a:latin typeface="+mj-lt"/>
              <a:cs typeface="Arial" panose="020B0604020202020204" pitchFamily="34" charset="0"/>
            </a:endParaRPr>
          </a:p>
          <a:p>
            <a:pPr marL="0" indent="0">
              <a:buFont typeface="Arial" pitchFamily="34" charset="0"/>
              <a:buNone/>
              <a:defRPr/>
            </a:pPr>
            <a:r>
              <a:rPr lang="en-GB" sz="2200" b="1" dirty="0">
                <a:latin typeface="+mj-lt"/>
                <a:cs typeface="Arial" panose="020B0604020202020204" pitchFamily="34" charset="0"/>
              </a:rPr>
              <a:t>Caution:</a:t>
            </a:r>
            <a:r>
              <a:rPr lang="en-GB" sz="2200" dirty="0">
                <a:latin typeface="+mj-lt"/>
                <a:cs typeface="Arial" panose="020B0604020202020204" pitchFamily="34" charset="0"/>
              </a:rPr>
              <a:t> </a:t>
            </a:r>
            <a:r>
              <a:rPr lang="en-GB" sz="2200" dirty="0" err="1">
                <a:latin typeface="+mj-lt"/>
                <a:cs typeface="Arial" panose="020B0604020202020204" pitchFamily="34" charset="0"/>
              </a:rPr>
              <a:t>eGFR</a:t>
            </a:r>
            <a:r>
              <a:rPr lang="en-GB" sz="2200" dirty="0">
                <a:latin typeface="+mj-lt"/>
                <a:cs typeface="Arial" panose="020B0604020202020204" pitchFamily="34" charset="0"/>
              </a:rPr>
              <a:t> &lt; 50ml/min</a:t>
            </a:r>
          </a:p>
          <a:p>
            <a:pPr marL="0" indent="0">
              <a:buFont typeface="Arial" pitchFamily="34" charset="0"/>
              <a:buNone/>
              <a:defRPr/>
            </a:pPr>
            <a:r>
              <a:rPr lang="en-GB" sz="2200" b="1" dirty="0">
                <a:latin typeface="+mj-lt"/>
                <a:cs typeface="Arial" panose="020B0604020202020204" pitchFamily="34" charset="0"/>
              </a:rPr>
              <a:t>Stop:</a:t>
            </a:r>
            <a:r>
              <a:rPr lang="en-GB" sz="2200" dirty="0">
                <a:latin typeface="+mj-lt"/>
                <a:cs typeface="Arial" panose="020B0604020202020204" pitchFamily="34" charset="0"/>
              </a:rPr>
              <a:t> </a:t>
            </a:r>
            <a:r>
              <a:rPr lang="en-GB" sz="2200" dirty="0" err="1">
                <a:latin typeface="+mj-lt"/>
                <a:cs typeface="Arial" panose="020B0604020202020204" pitchFamily="34" charset="0"/>
              </a:rPr>
              <a:t>eGFR</a:t>
            </a:r>
            <a:r>
              <a:rPr lang="en-GB" sz="2200" dirty="0">
                <a:latin typeface="+mj-lt"/>
                <a:cs typeface="Arial" panose="020B0604020202020204" pitchFamily="34" charset="0"/>
              </a:rPr>
              <a:t> &lt; 30ml/min</a:t>
            </a:r>
          </a:p>
          <a:p>
            <a:pPr marL="0" indent="0">
              <a:buFont typeface="Arial" pitchFamily="34" charset="0"/>
              <a:buNone/>
              <a:defRPr/>
            </a:pPr>
            <a:endParaRPr lang="en-GB" sz="800" dirty="0">
              <a:latin typeface="+mj-lt"/>
              <a:cs typeface="Arial" panose="020B0604020202020204" pitchFamily="34" charset="0"/>
            </a:endParaRPr>
          </a:p>
          <a:p>
            <a:pPr marL="0" indent="0">
              <a:spcBef>
                <a:spcPts val="0"/>
              </a:spcBef>
              <a:buFont typeface="Arial" pitchFamily="34" charset="0"/>
              <a:buNone/>
              <a:defRPr/>
            </a:pPr>
            <a:r>
              <a:rPr lang="en-GB" sz="2200" b="1" dirty="0">
                <a:latin typeface="+mj-lt"/>
                <a:cs typeface="Arial" panose="020B0604020202020204" pitchFamily="34" charset="0"/>
              </a:rPr>
              <a:t>Usual maximum dose: </a:t>
            </a:r>
            <a:r>
              <a:rPr lang="en-GB" sz="2200" dirty="0">
                <a:latin typeface="+mj-lt"/>
                <a:cs typeface="Arial" panose="020B0604020202020204" pitchFamily="34" charset="0"/>
              </a:rPr>
              <a:t>2g/</a:t>
            </a:r>
            <a:r>
              <a:rPr lang="en-GB" sz="2200" dirty="0" smtClean="0">
                <a:latin typeface="+mj-lt"/>
                <a:cs typeface="Arial" panose="020B0604020202020204" pitchFamily="34" charset="0"/>
              </a:rPr>
              <a:t>day</a:t>
            </a:r>
            <a:endParaRPr lang="en-GB" sz="2200" dirty="0">
              <a:latin typeface="+mj-lt"/>
              <a:cs typeface="Arial" panose="020B0604020202020204" pitchFamily="34" charset="0"/>
            </a:endParaRPr>
          </a:p>
          <a:p>
            <a:pPr marL="0" indent="0">
              <a:buFont typeface="Arial" pitchFamily="34" charset="0"/>
              <a:buNone/>
              <a:defRPr/>
            </a:pPr>
            <a:endParaRPr lang="en-GB" sz="800" dirty="0">
              <a:latin typeface="+mj-lt"/>
              <a:cs typeface="Arial" panose="020B0604020202020204" pitchFamily="34" charset="0"/>
            </a:endParaRPr>
          </a:p>
          <a:p>
            <a:pPr marL="0" indent="0">
              <a:spcBef>
                <a:spcPts val="0"/>
              </a:spcBef>
              <a:buFont typeface="Arial" pitchFamily="34" charset="0"/>
              <a:buNone/>
              <a:defRPr/>
            </a:pPr>
            <a:r>
              <a:rPr lang="en-GB" sz="2200" b="1" dirty="0">
                <a:latin typeface="+mj-lt"/>
                <a:cs typeface="Arial" panose="020B0604020202020204" pitchFamily="34" charset="0"/>
              </a:rPr>
              <a:t>Additional: </a:t>
            </a:r>
            <a:endParaRPr lang="en-GB" sz="2200" b="1" dirty="0" smtClean="0">
              <a:latin typeface="+mj-lt"/>
              <a:cs typeface="Arial" panose="020B0604020202020204" pitchFamily="34" charset="0"/>
            </a:endParaRPr>
          </a:p>
          <a:p>
            <a:pPr>
              <a:spcBef>
                <a:spcPts val="0"/>
              </a:spcBef>
              <a:defRPr/>
            </a:pPr>
            <a:r>
              <a:rPr lang="en-GB" sz="2200" dirty="0" smtClean="0">
                <a:latin typeface="+mj-lt"/>
                <a:cs typeface="Arial" panose="020B0604020202020204" pitchFamily="34" charset="0"/>
              </a:rPr>
              <a:t>Associated with B12 deficiency</a:t>
            </a:r>
          </a:p>
          <a:p>
            <a:pPr>
              <a:spcBef>
                <a:spcPts val="0"/>
              </a:spcBef>
              <a:defRPr/>
            </a:pPr>
            <a:r>
              <a:rPr lang="en-GB" sz="2200" dirty="0" smtClean="0">
                <a:latin typeface="+mj-lt"/>
                <a:cs typeface="Arial" panose="020B0604020202020204" pitchFamily="34" charset="0"/>
              </a:rPr>
              <a:t>Safe in pregnancy</a:t>
            </a:r>
          </a:p>
          <a:p>
            <a:pPr>
              <a:spcBef>
                <a:spcPts val="0"/>
              </a:spcBef>
              <a:defRPr/>
            </a:pPr>
            <a:r>
              <a:rPr lang="en-GB" sz="2200" dirty="0" smtClean="0">
                <a:latin typeface="+mj-lt"/>
                <a:cs typeface="Arial" panose="020B0604020202020204" pitchFamily="34" charset="0"/>
              </a:rPr>
              <a:t>Available as slow release formulation</a:t>
            </a:r>
          </a:p>
        </p:txBody>
      </p:sp>
      <p:sp>
        <p:nvSpPr>
          <p:cNvPr id="3" name="TextBox 2"/>
          <p:cNvSpPr txBox="1"/>
          <p:nvPr/>
        </p:nvSpPr>
        <p:spPr>
          <a:xfrm>
            <a:off x="223520" y="1148080"/>
            <a:ext cx="8829040" cy="430887"/>
          </a:xfrm>
          <a:prstGeom prst="rect">
            <a:avLst/>
          </a:prstGeom>
          <a:noFill/>
        </p:spPr>
        <p:txBody>
          <a:bodyPr wrap="square" rtlCol="0">
            <a:spAutoFit/>
          </a:bodyPr>
          <a:lstStyle/>
          <a:p>
            <a:r>
              <a:rPr lang="en-US" sz="2200" dirty="0" smtClean="0">
                <a:solidFill>
                  <a:srgbClr val="000090"/>
                </a:solidFill>
              </a:rPr>
              <a:t>Recommended as first line therapy: reduces HbA1c by 13 </a:t>
            </a:r>
            <a:r>
              <a:rPr lang="en-US" sz="2200" dirty="0" err="1" smtClean="0">
                <a:solidFill>
                  <a:srgbClr val="000090"/>
                </a:solidFill>
              </a:rPr>
              <a:t>mmol</a:t>
            </a:r>
            <a:r>
              <a:rPr lang="en-US" sz="2200" dirty="0" smtClean="0">
                <a:solidFill>
                  <a:srgbClr val="000090"/>
                </a:solidFill>
              </a:rPr>
              <a:t>/</a:t>
            </a:r>
            <a:r>
              <a:rPr lang="en-US" sz="2200" dirty="0" err="1" smtClean="0">
                <a:solidFill>
                  <a:srgbClr val="000090"/>
                </a:solidFill>
              </a:rPr>
              <a:t>mol</a:t>
            </a:r>
            <a:r>
              <a:rPr lang="en-US" sz="2200" dirty="0" smtClean="0">
                <a:solidFill>
                  <a:srgbClr val="000090"/>
                </a:solidFill>
              </a:rPr>
              <a:t> (1.1%)</a:t>
            </a:r>
            <a:endParaRPr lang="en-US" sz="2200" dirty="0">
              <a:solidFill>
                <a:srgbClr val="000090"/>
              </a:solidFill>
            </a:endParaRPr>
          </a:p>
        </p:txBody>
      </p:sp>
    </p:spTree>
    <p:extLst>
      <p:ext uri="{BB962C8B-B14F-4D97-AF65-F5344CB8AC3E}">
        <p14:creationId xmlns:p14="http://schemas.microsoft.com/office/powerpoint/2010/main" val="1794797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Biguanide</a:t>
            </a:r>
            <a:r>
              <a:rPr lang="en-US" dirty="0" smtClean="0"/>
              <a:t> (Metformin)</a:t>
            </a:r>
            <a:endParaRPr lang="en-US" dirty="0"/>
          </a:p>
        </p:txBody>
      </p:sp>
      <p:sp>
        <p:nvSpPr>
          <p:cNvPr id="5" name="Content Placeholder 4"/>
          <p:cNvSpPr>
            <a:spLocks noGrp="1"/>
          </p:cNvSpPr>
          <p:nvPr>
            <p:ph sz="half" idx="1"/>
          </p:nvPr>
        </p:nvSpPr>
        <p:spPr>
          <a:xfrm>
            <a:off x="457200" y="1529338"/>
            <a:ext cx="8083550" cy="4525963"/>
          </a:xfrm>
        </p:spPr>
        <p:txBody>
          <a:bodyPr>
            <a:normAutofit/>
          </a:bodyPr>
          <a:lstStyle/>
          <a:p>
            <a:pPr marL="0" indent="0">
              <a:buNone/>
            </a:pPr>
            <a:r>
              <a:rPr lang="en-US" b="1" dirty="0" smtClean="0"/>
              <a:t>LACTIC ACIDOSIS</a:t>
            </a:r>
          </a:p>
          <a:p>
            <a:pPr marL="0" indent="0">
              <a:buNone/>
            </a:pPr>
            <a:endParaRPr lang="en-US" sz="500" b="1" dirty="0" smtClean="0"/>
          </a:p>
          <a:p>
            <a:r>
              <a:rPr lang="en-US" sz="2600" dirty="0" smtClean="0"/>
              <a:t>Very rare complication associated</a:t>
            </a:r>
          </a:p>
          <a:p>
            <a:pPr marL="360363" indent="0">
              <a:buNone/>
            </a:pPr>
            <a:r>
              <a:rPr lang="en-US" sz="2600" dirty="0"/>
              <a:t>w</a:t>
            </a:r>
            <a:r>
              <a:rPr lang="en-US" sz="2600" dirty="0" smtClean="0"/>
              <a:t>ith metformin use</a:t>
            </a:r>
          </a:p>
          <a:p>
            <a:r>
              <a:rPr lang="en-US" sz="2600" dirty="0" smtClean="0"/>
              <a:t>Arises when lactic acid builds up in  the</a:t>
            </a:r>
          </a:p>
          <a:p>
            <a:pPr marL="360363" indent="0">
              <a:buNone/>
            </a:pPr>
            <a:r>
              <a:rPr lang="en-US" sz="2600" dirty="0" smtClean="0"/>
              <a:t>bloodstream faster than it can be removed </a:t>
            </a:r>
          </a:p>
          <a:p>
            <a:r>
              <a:rPr lang="en-US" sz="2600" dirty="0" smtClean="0"/>
              <a:t>Risk is increased with </a:t>
            </a:r>
          </a:p>
          <a:p>
            <a:pPr lvl="1"/>
            <a:r>
              <a:rPr lang="en-US" sz="2200" dirty="0" smtClean="0">
                <a:solidFill>
                  <a:srgbClr val="000090"/>
                </a:solidFill>
              </a:rPr>
              <a:t>kidney, respiratory and heart failure</a:t>
            </a:r>
          </a:p>
          <a:p>
            <a:pPr lvl="1"/>
            <a:r>
              <a:rPr lang="en-US" sz="2200" dirty="0" smtClean="0">
                <a:solidFill>
                  <a:srgbClr val="000090"/>
                </a:solidFill>
              </a:rPr>
              <a:t>dehydration</a:t>
            </a:r>
          </a:p>
        </p:txBody>
      </p:sp>
      <p:pic>
        <p:nvPicPr>
          <p:cNvPr id="7" name="Picture 2" descr="http://www.clipartpal.com/_thumbs/pd/education/caution.pn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78" r="-943"/>
          <a:stretch/>
        </p:blipFill>
        <p:spPr bwMode="auto">
          <a:xfrm>
            <a:off x="6339183" y="1314101"/>
            <a:ext cx="2146300" cy="216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9570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dirty="0" smtClean="0"/>
              <a:t>Sulfonylureas: regular</a:t>
            </a:r>
            <a:endParaRPr lang="en-US" dirty="0"/>
          </a:p>
        </p:txBody>
      </p:sp>
      <p:graphicFrame>
        <p:nvGraphicFramePr>
          <p:cNvPr id="3" name="Content Placeholder 9"/>
          <p:cNvGraphicFramePr>
            <a:graphicFrameLocks/>
          </p:cNvGraphicFramePr>
          <p:nvPr>
            <p:extLst>
              <p:ext uri="{D42A27DB-BD31-4B8C-83A1-F6EECF244321}">
                <p14:modId xmlns:p14="http://schemas.microsoft.com/office/powerpoint/2010/main" val="660587612"/>
              </p:ext>
            </p:extLst>
          </p:nvPr>
        </p:nvGraphicFramePr>
        <p:xfrm>
          <a:off x="457199" y="2065428"/>
          <a:ext cx="3215217" cy="3474828"/>
        </p:xfrm>
        <a:graphic>
          <a:graphicData uri="http://schemas.openxmlformats.org/drawingml/2006/table">
            <a:tbl>
              <a:tblPr firstRow="1" bandRow="1">
                <a:tableStyleId>{2D5ABB26-0587-4C30-8999-92F81FD0307C}</a:tableStyleId>
              </a:tblPr>
              <a:tblGrid>
                <a:gridCol w="2627067"/>
                <a:gridCol w="588150"/>
              </a:tblGrid>
              <a:tr h="370840">
                <a:tc>
                  <a:txBody>
                    <a:bodyPr/>
                    <a:lstStyle/>
                    <a:p>
                      <a:r>
                        <a:rPr lang="en-GB" sz="2000" dirty="0" smtClean="0">
                          <a:solidFill>
                            <a:srgbClr val="000090"/>
                          </a:solidFill>
                        </a:rPr>
                        <a:t>Increases</a:t>
                      </a:r>
                      <a:r>
                        <a:rPr lang="en-GB" sz="2000" baseline="0" dirty="0" smtClean="0">
                          <a:solidFill>
                            <a:srgbClr val="000090"/>
                          </a:solidFill>
                        </a:rPr>
                        <a:t> insulin secretion</a:t>
                      </a:r>
                      <a:endParaRPr lang="en-GB" sz="2000" b="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Increases</a:t>
                      </a:r>
                      <a:r>
                        <a:rPr lang="en-GB" sz="2000" baseline="0" dirty="0" smtClean="0">
                          <a:solidFill>
                            <a:srgbClr val="000090"/>
                          </a:solidFill>
                        </a:rPr>
                        <a:t> insulin sensitivity</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Reduces</a:t>
                      </a:r>
                      <a:r>
                        <a:rPr lang="en-GB" sz="2000" baseline="0" dirty="0" smtClean="0">
                          <a:solidFill>
                            <a:srgbClr val="000090"/>
                          </a:solidFill>
                        </a:rPr>
                        <a:t> hepatic glucose output</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rgbClr val="000090"/>
                          </a:solidFill>
                          <a:latin typeface="Zapf Dingbats"/>
                          <a:ea typeface="Zapf Dingbats"/>
                          <a:cs typeface="Zapf Dingbats"/>
                          <a:sym typeface="Zapf Dingbats"/>
                        </a:rPr>
                        <a:t>✗</a:t>
                      </a:r>
                      <a:endParaRPr lang="en-GB" sz="24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Weight</a:t>
                      </a:r>
                      <a:r>
                        <a:rPr lang="en-GB" sz="2000" baseline="0" dirty="0" smtClean="0">
                          <a:solidFill>
                            <a:srgbClr val="000090"/>
                          </a:solidFill>
                        </a:rPr>
                        <a:t> loss/neutral</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rgbClr val="000090"/>
                          </a:solidFill>
                          <a:latin typeface="Zapf Dingbats"/>
                          <a:ea typeface="Zapf Dingbats"/>
                          <a:cs typeface="Zapf Dingbats"/>
                          <a:sym typeface="Zapf Dingbats"/>
                        </a:rPr>
                        <a:t>✗</a:t>
                      </a:r>
                      <a:endParaRPr lang="en-GB" sz="24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Does not cause</a:t>
                      </a:r>
                      <a:r>
                        <a:rPr lang="en-GB" sz="2000" baseline="0" dirty="0" smtClean="0">
                          <a:solidFill>
                            <a:srgbClr val="000090"/>
                          </a:solidFill>
                        </a:rPr>
                        <a:t> hypos</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err="1" smtClean="0">
                          <a:solidFill>
                            <a:srgbClr val="000090"/>
                          </a:solidFill>
                        </a:rPr>
                        <a:t>Cardio</a:t>
                      </a:r>
                      <a:r>
                        <a:rPr lang="en-GB" sz="2000" baseline="0" dirty="0" err="1" smtClean="0">
                          <a:solidFill>
                            <a:srgbClr val="000090"/>
                          </a:solidFill>
                        </a:rPr>
                        <a:t>protective</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sp>
        <p:nvSpPr>
          <p:cNvPr id="4" name="Content Placeholder 8"/>
          <p:cNvSpPr txBox="1">
            <a:spLocks/>
          </p:cNvSpPr>
          <p:nvPr/>
        </p:nvSpPr>
        <p:spPr>
          <a:xfrm>
            <a:off x="3936995" y="1744554"/>
            <a:ext cx="4897967" cy="4663551"/>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r>
              <a:rPr lang="en-GB" sz="2200" b="1" dirty="0" smtClean="0">
                <a:latin typeface="+mj-lt"/>
                <a:cs typeface="Arial" panose="020B0604020202020204" pitchFamily="34" charset="0"/>
              </a:rPr>
              <a:t>Dosing:</a:t>
            </a:r>
            <a:r>
              <a:rPr lang="en-GB" sz="2200" dirty="0" smtClean="0">
                <a:latin typeface="+mj-lt"/>
                <a:cs typeface="Arial" panose="020B0604020202020204" pitchFamily="34" charset="0"/>
              </a:rPr>
              <a:t> tablets taken before food</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Most common side effects: </a:t>
            </a:r>
            <a:r>
              <a:rPr lang="en-GB" sz="2200" dirty="0" smtClean="0">
                <a:latin typeface="+mj-lt"/>
                <a:cs typeface="Arial" panose="020B0604020202020204" pitchFamily="34" charset="0"/>
              </a:rPr>
              <a:t>GI (mild), hypoglycaemia, weight gain (mean 3kg)</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Monitor:</a:t>
            </a:r>
            <a:r>
              <a:rPr lang="en-GB" sz="2200" dirty="0" smtClean="0">
                <a:latin typeface="+mj-lt"/>
                <a:cs typeface="Arial" panose="020B0604020202020204" pitchFamily="34" charset="0"/>
              </a:rPr>
              <a:t> renal/liver function </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Caution:</a:t>
            </a:r>
            <a:r>
              <a:rPr lang="en-GB" sz="2200" dirty="0" smtClean="0">
                <a:latin typeface="+mj-lt"/>
                <a:cs typeface="Arial" panose="020B0604020202020204" pitchFamily="34" charset="0"/>
              </a:rPr>
              <a:t> in elderly (increased risk of hypoglycaemia)</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Usual maximum dose: </a:t>
            </a:r>
            <a:r>
              <a:rPr lang="en-GB" sz="2200" dirty="0" smtClean="0">
                <a:latin typeface="+mj-lt"/>
                <a:cs typeface="Arial" panose="020B0604020202020204" pitchFamily="34" charset="0"/>
              </a:rPr>
              <a:t>160mg </a:t>
            </a:r>
            <a:r>
              <a:rPr lang="en-GB" sz="2200" dirty="0" err="1" smtClean="0">
                <a:latin typeface="+mj-lt"/>
                <a:cs typeface="Arial" panose="020B0604020202020204" pitchFamily="34" charset="0"/>
              </a:rPr>
              <a:t>bd</a:t>
            </a:r>
            <a:endParaRPr lang="en-GB" sz="2200" dirty="0" smtClean="0">
              <a:latin typeface="+mj-lt"/>
              <a:cs typeface="Arial" panose="020B0604020202020204" pitchFamily="34" charset="0"/>
            </a:endParaRP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Additional: </a:t>
            </a:r>
            <a:r>
              <a:rPr lang="en-GB" sz="2200" dirty="0" smtClean="0">
                <a:latin typeface="+mj-lt"/>
                <a:cs typeface="Arial" panose="020B0604020202020204" pitchFamily="34" charset="0"/>
              </a:rPr>
              <a:t>Modified release version available, but not normally recommended</a:t>
            </a:r>
            <a:endParaRPr lang="en-US" sz="2200" dirty="0">
              <a:latin typeface="+mj-lt"/>
            </a:endParaRPr>
          </a:p>
        </p:txBody>
      </p:sp>
      <p:sp>
        <p:nvSpPr>
          <p:cNvPr id="5" name="TextBox 4"/>
          <p:cNvSpPr txBox="1"/>
          <p:nvPr/>
        </p:nvSpPr>
        <p:spPr>
          <a:xfrm>
            <a:off x="294640" y="1148080"/>
            <a:ext cx="8676640" cy="430887"/>
          </a:xfrm>
          <a:prstGeom prst="rect">
            <a:avLst/>
          </a:prstGeom>
          <a:noFill/>
        </p:spPr>
        <p:txBody>
          <a:bodyPr wrap="square" rtlCol="0">
            <a:spAutoFit/>
          </a:bodyPr>
          <a:lstStyle/>
          <a:p>
            <a:r>
              <a:rPr lang="en-US" sz="2200" dirty="0" smtClean="0">
                <a:solidFill>
                  <a:srgbClr val="000090"/>
                </a:solidFill>
              </a:rPr>
              <a:t>The ‘….ides’ e.g. </a:t>
            </a:r>
            <a:r>
              <a:rPr lang="en-US" sz="2200" dirty="0" err="1" smtClean="0">
                <a:solidFill>
                  <a:srgbClr val="000090"/>
                </a:solidFill>
              </a:rPr>
              <a:t>gliclazide</a:t>
            </a:r>
            <a:r>
              <a:rPr lang="en-US" sz="2200" dirty="0" smtClean="0">
                <a:solidFill>
                  <a:srgbClr val="000090"/>
                </a:solidFill>
              </a:rPr>
              <a:t>. Reduce HbA1c by 17 </a:t>
            </a:r>
            <a:r>
              <a:rPr lang="en-US" sz="2200" dirty="0" err="1" smtClean="0">
                <a:solidFill>
                  <a:srgbClr val="000090"/>
                </a:solidFill>
              </a:rPr>
              <a:t>mmol</a:t>
            </a:r>
            <a:r>
              <a:rPr lang="en-US" sz="2200" dirty="0" smtClean="0">
                <a:solidFill>
                  <a:srgbClr val="000090"/>
                </a:solidFill>
              </a:rPr>
              <a:t>/</a:t>
            </a:r>
            <a:r>
              <a:rPr lang="en-US" sz="2200" dirty="0" err="1" smtClean="0">
                <a:solidFill>
                  <a:srgbClr val="000090"/>
                </a:solidFill>
              </a:rPr>
              <a:t>mol</a:t>
            </a:r>
            <a:r>
              <a:rPr lang="en-US" sz="2200" dirty="0" smtClean="0">
                <a:solidFill>
                  <a:srgbClr val="000090"/>
                </a:solidFill>
              </a:rPr>
              <a:t> (1.5%)</a:t>
            </a:r>
            <a:endParaRPr lang="en-US" sz="2200" dirty="0">
              <a:solidFill>
                <a:srgbClr val="000090"/>
              </a:solidFill>
            </a:endParaRPr>
          </a:p>
        </p:txBody>
      </p:sp>
    </p:spTree>
    <p:extLst>
      <p:ext uri="{BB962C8B-B14F-4D97-AF65-F5344CB8AC3E}">
        <p14:creationId xmlns:p14="http://schemas.microsoft.com/office/powerpoint/2010/main" val="1701130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93040"/>
            <a:ext cx="9144000" cy="787006"/>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sz="3800" dirty="0" smtClean="0"/>
              <a:t>Sulfonylureas: prandial glucose regulators</a:t>
            </a:r>
            <a:endParaRPr lang="en-US" sz="3800" dirty="0"/>
          </a:p>
        </p:txBody>
      </p:sp>
      <p:graphicFrame>
        <p:nvGraphicFramePr>
          <p:cNvPr id="3" name="Content Placeholder 9"/>
          <p:cNvGraphicFramePr>
            <a:graphicFrameLocks/>
          </p:cNvGraphicFramePr>
          <p:nvPr>
            <p:extLst>
              <p:ext uri="{D42A27DB-BD31-4B8C-83A1-F6EECF244321}">
                <p14:modId xmlns:p14="http://schemas.microsoft.com/office/powerpoint/2010/main" val="1943511394"/>
              </p:ext>
            </p:extLst>
          </p:nvPr>
        </p:nvGraphicFramePr>
        <p:xfrm>
          <a:off x="457199" y="2102839"/>
          <a:ext cx="3215217" cy="3474828"/>
        </p:xfrm>
        <a:graphic>
          <a:graphicData uri="http://schemas.openxmlformats.org/drawingml/2006/table">
            <a:tbl>
              <a:tblPr firstRow="1" bandRow="1">
                <a:tableStyleId>{2D5ABB26-0587-4C30-8999-92F81FD0307C}</a:tableStyleId>
              </a:tblPr>
              <a:tblGrid>
                <a:gridCol w="2627067"/>
                <a:gridCol w="588150"/>
              </a:tblGrid>
              <a:tr h="370840">
                <a:tc>
                  <a:txBody>
                    <a:bodyPr/>
                    <a:lstStyle/>
                    <a:p>
                      <a:r>
                        <a:rPr lang="en-GB" sz="2000" dirty="0" smtClean="0">
                          <a:solidFill>
                            <a:srgbClr val="000090"/>
                          </a:solidFill>
                        </a:rPr>
                        <a:t>Increases</a:t>
                      </a:r>
                      <a:r>
                        <a:rPr lang="en-GB" sz="2000" baseline="0" dirty="0" smtClean="0">
                          <a:solidFill>
                            <a:srgbClr val="000090"/>
                          </a:solidFill>
                        </a:rPr>
                        <a:t> insulin secretion</a:t>
                      </a:r>
                      <a:endParaRPr lang="en-GB" sz="2000" b="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Increases</a:t>
                      </a:r>
                      <a:r>
                        <a:rPr lang="en-GB" sz="2000" baseline="0" dirty="0" smtClean="0">
                          <a:solidFill>
                            <a:srgbClr val="000090"/>
                          </a:solidFill>
                        </a:rPr>
                        <a:t> insulin sensitivity</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Reduces hepatic glucose</a:t>
                      </a:r>
                      <a:r>
                        <a:rPr lang="en-GB" sz="2000" baseline="0" dirty="0" smtClean="0">
                          <a:solidFill>
                            <a:srgbClr val="000090"/>
                          </a:solidFill>
                        </a:rPr>
                        <a:t> output</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Weight</a:t>
                      </a:r>
                      <a:r>
                        <a:rPr lang="en-GB" sz="2000" baseline="0" dirty="0" smtClean="0">
                          <a:solidFill>
                            <a:srgbClr val="000090"/>
                          </a:solidFill>
                        </a:rPr>
                        <a:t> loss/neutral</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rgbClr val="000090"/>
                          </a:solidFill>
                          <a:latin typeface="Zapf Dingbats"/>
                          <a:ea typeface="Zapf Dingbats"/>
                          <a:cs typeface="Zapf Dingbats"/>
                          <a:sym typeface="Zapf Dingbats"/>
                        </a:rPr>
                        <a:t>✓</a:t>
                      </a:r>
                      <a:endParaRPr lang="en-GB" sz="24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Does not cause</a:t>
                      </a:r>
                      <a:r>
                        <a:rPr lang="en-GB" sz="2000" baseline="0" dirty="0" smtClean="0">
                          <a:solidFill>
                            <a:srgbClr val="000090"/>
                          </a:solidFill>
                        </a:rPr>
                        <a:t> hypos</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err="1" smtClean="0">
                          <a:solidFill>
                            <a:srgbClr val="000090"/>
                          </a:solidFill>
                        </a:rPr>
                        <a:t>Cardio</a:t>
                      </a:r>
                      <a:r>
                        <a:rPr lang="en-GB" sz="2000" baseline="0" dirty="0" err="1" smtClean="0">
                          <a:solidFill>
                            <a:srgbClr val="000090"/>
                          </a:solidFill>
                        </a:rPr>
                        <a:t>protective</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sp>
        <p:nvSpPr>
          <p:cNvPr id="4" name="Content Placeholder 8"/>
          <p:cNvSpPr txBox="1">
            <a:spLocks/>
          </p:cNvSpPr>
          <p:nvPr/>
        </p:nvSpPr>
        <p:spPr>
          <a:xfrm>
            <a:off x="3979327" y="1689093"/>
            <a:ext cx="4897967" cy="4663551"/>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r>
              <a:rPr lang="en-GB" sz="2200" b="1" dirty="0" smtClean="0">
                <a:latin typeface="+mj-lt"/>
                <a:cs typeface="Arial" panose="020B0604020202020204" pitchFamily="34" charset="0"/>
              </a:rPr>
              <a:t>Dosing:</a:t>
            </a:r>
            <a:r>
              <a:rPr lang="en-GB" sz="2200" dirty="0" smtClean="0">
                <a:latin typeface="+mj-lt"/>
                <a:cs typeface="Arial" panose="020B0604020202020204" pitchFamily="34" charset="0"/>
              </a:rPr>
              <a:t> tablets taken before main meals</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Most common side effects: </a:t>
            </a:r>
            <a:r>
              <a:rPr lang="en-GB" sz="2200" dirty="0" smtClean="0">
                <a:latin typeface="+mj-lt"/>
                <a:cs typeface="Arial" panose="020B0604020202020204" pitchFamily="34" charset="0"/>
              </a:rPr>
              <a:t>GI (mild), hypoglycaemia</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Monitor:</a:t>
            </a:r>
            <a:r>
              <a:rPr lang="en-GB" sz="2200" dirty="0" smtClean="0">
                <a:latin typeface="+mj-lt"/>
                <a:cs typeface="Arial" panose="020B0604020202020204" pitchFamily="34" charset="0"/>
              </a:rPr>
              <a:t> renal/liver function </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Caution:</a:t>
            </a:r>
            <a:r>
              <a:rPr lang="en-GB" sz="2200" dirty="0" smtClean="0">
                <a:latin typeface="+mj-lt"/>
                <a:cs typeface="Arial" panose="020B0604020202020204" pitchFamily="34" charset="0"/>
              </a:rPr>
              <a:t> in elderly over 75 years</a:t>
            </a:r>
          </a:p>
          <a:p>
            <a:pPr marL="0" indent="0">
              <a:buFont typeface="Arial" pitchFamily="34" charset="0"/>
              <a:buNone/>
              <a:defRPr/>
            </a:pPr>
            <a:endParaRPr lang="en-GB" sz="1000" dirty="0" smtClean="0">
              <a:latin typeface="+mj-lt"/>
              <a:cs typeface="Arial" panose="020B0604020202020204" pitchFamily="34" charset="0"/>
            </a:endParaRPr>
          </a:p>
          <a:p>
            <a:pPr marL="0" indent="0">
              <a:spcBef>
                <a:spcPts val="0"/>
              </a:spcBef>
              <a:buFont typeface="Arial" pitchFamily="34" charset="0"/>
              <a:buNone/>
              <a:defRPr/>
            </a:pPr>
            <a:r>
              <a:rPr lang="en-GB" sz="2200" b="1" dirty="0" smtClean="0">
                <a:latin typeface="+mj-lt"/>
                <a:cs typeface="Arial" panose="020B0604020202020204" pitchFamily="34" charset="0"/>
              </a:rPr>
              <a:t>Usual maximum dose: </a:t>
            </a:r>
            <a:r>
              <a:rPr lang="en-GB" sz="2200" dirty="0" smtClean="0">
                <a:latin typeface="+mj-lt"/>
                <a:cs typeface="Arial" panose="020B0604020202020204" pitchFamily="34" charset="0"/>
              </a:rPr>
              <a:t>16mg daily in </a:t>
            </a:r>
          </a:p>
          <a:p>
            <a:pPr marL="0" indent="0">
              <a:spcBef>
                <a:spcPts val="0"/>
              </a:spcBef>
              <a:buFont typeface="Arial" pitchFamily="34" charset="0"/>
              <a:buNone/>
              <a:defRPr/>
            </a:pPr>
            <a:r>
              <a:rPr lang="en-GB" sz="2200" dirty="0" smtClean="0">
                <a:latin typeface="+mj-lt"/>
                <a:cs typeface="Arial" panose="020B0604020202020204" pitchFamily="34" charset="0"/>
              </a:rPr>
              <a:t>4mg doses </a:t>
            </a:r>
          </a:p>
          <a:p>
            <a:pPr marL="0" indent="0">
              <a:buFont typeface="Arial" pitchFamily="34" charset="0"/>
              <a:buNone/>
              <a:defRPr/>
            </a:pPr>
            <a:endParaRPr lang="en-GB" sz="1000" dirty="0" smtClean="0">
              <a:latin typeface="+mj-lt"/>
              <a:cs typeface="Arial" panose="020B0604020202020204" pitchFamily="34" charset="0"/>
            </a:endParaRPr>
          </a:p>
          <a:p>
            <a:pPr marL="0" indent="0">
              <a:spcBef>
                <a:spcPts val="0"/>
              </a:spcBef>
              <a:buFont typeface="Arial" pitchFamily="34" charset="0"/>
              <a:buNone/>
              <a:defRPr/>
            </a:pPr>
            <a:r>
              <a:rPr lang="en-GB" sz="2200" b="1" dirty="0" smtClean="0">
                <a:latin typeface="+mj-lt"/>
                <a:cs typeface="Arial" panose="020B0604020202020204" pitchFamily="34" charset="0"/>
              </a:rPr>
              <a:t>Additional: </a:t>
            </a:r>
            <a:r>
              <a:rPr lang="en-GB" sz="2200" dirty="0" smtClean="0">
                <a:latin typeface="+mj-lt"/>
                <a:cs typeface="Arial" panose="020B0604020202020204" pitchFamily="34" charset="0"/>
              </a:rPr>
              <a:t>only licensed for </a:t>
            </a:r>
            <a:r>
              <a:rPr lang="en-GB" sz="2200" dirty="0" err="1" smtClean="0">
                <a:latin typeface="+mj-lt"/>
                <a:cs typeface="Arial" panose="020B0604020202020204" pitchFamily="34" charset="0"/>
              </a:rPr>
              <a:t>monotherapy</a:t>
            </a:r>
            <a:r>
              <a:rPr lang="en-GB" sz="2200" dirty="0" smtClean="0">
                <a:latin typeface="+mj-lt"/>
                <a:cs typeface="Arial" panose="020B0604020202020204" pitchFamily="34" charset="0"/>
              </a:rPr>
              <a:t> or with Metformin</a:t>
            </a:r>
            <a:endParaRPr lang="en-US" sz="2200" dirty="0">
              <a:latin typeface="+mj-lt"/>
            </a:endParaRPr>
          </a:p>
        </p:txBody>
      </p:sp>
      <p:sp>
        <p:nvSpPr>
          <p:cNvPr id="5" name="TextBox 4"/>
          <p:cNvSpPr txBox="1"/>
          <p:nvPr/>
        </p:nvSpPr>
        <p:spPr>
          <a:xfrm>
            <a:off x="289560" y="1183376"/>
            <a:ext cx="8735447" cy="430887"/>
          </a:xfrm>
          <a:prstGeom prst="rect">
            <a:avLst/>
          </a:prstGeom>
          <a:noFill/>
        </p:spPr>
        <p:txBody>
          <a:bodyPr wrap="none" rtlCol="0">
            <a:spAutoFit/>
          </a:bodyPr>
          <a:lstStyle/>
          <a:p>
            <a:r>
              <a:rPr lang="en-US" sz="2200" dirty="0" smtClean="0">
                <a:solidFill>
                  <a:srgbClr val="000090"/>
                </a:solidFill>
              </a:rPr>
              <a:t>The ‘</a:t>
            </a:r>
            <a:r>
              <a:rPr lang="en-US" sz="2200" dirty="0" err="1" smtClean="0">
                <a:solidFill>
                  <a:srgbClr val="000090"/>
                </a:solidFill>
              </a:rPr>
              <a:t>glinides</a:t>
            </a:r>
            <a:r>
              <a:rPr lang="en-US" sz="2200" dirty="0" smtClean="0">
                <a:solidFill>
                  <a:srgbClr val="000090"/>
                </a:solidFill>
              </a:rPr>
              <a:t>’ e.g. </a:t>
            </a:r>
            <a:r>
              <a:rPr lang="en-US" sz="2200" dirty="0" err="1" smtClean="0">
                <a:solidFill>
                  <a:srgbClr val="000090"/>
                </a:solidFill>
              </a:rPr>
              <a:t>rapaglinide</a:t>
            </a:r>
            <a:r>
              <a:rPr lang="en-US" sz="2200" dirty="0" smtClean="0">
                <a:solidFill>
                  <a:srgbClr val="000090"/>
                </a:solidFill>
              </a:rPr>
              <a:t>. Reduce HbA1c by 6-15 </a:t>
            </a:r>
            <a:r>
              <a:rPr lang="en-US" sz="2200" dirty="0" err="1" smtClean="0">
                <a:solidFill>
                  <a:srgbClr val="000090"/>
                </a:solidFill>
              </a:rPr>
              <a:t>mmol</a:t>
            </a:r>
            <a:r>
              <a:rPr lang="en-US" sz="2200" dirty="0" smtClean="0">
                <a:solidFill>
                  <a:srgbClr val="000090"/>
                </a:solidFill>
              </a:rPr>
              <a:t>/</a:t>
            </a:r>
            <a:r>
              <a:rPr lang="en-US" sz="2200" dirty="0" err="1" smtClean="0">
                <a:solidFill>
                  <a:srgbClr val="000090"/>
                </a:solidFill>
              </a:rPr>
              <a:t>mol</a:t>
            </a:r>
            <a:r>
              <a:rPr lang="en-US" sz="2200" dirty="0" smtClean="0">
                <a:solidFill>
                  <a:srgbClr val="000090"/>
                </a:solidFill>
              </a:rPr>
              <a:t> (0.5-1.3%) </a:t>
            </a:r>
            <a:endParaRPr lang="en-US" sz="2200" dirty="0">
              <a:solidFill>
                <a:srgbClr val="000090"/>
              </a:solidFill>
            </a:endParaRPr>
          </a:p>
        </p:txBody>
      </p:sp>
    </p:spTree>
    <p:extLst>
      <p:ext uri="{BB962C8B-B14F-4D97-AF65-F5344CB8AC3E}">
        <p14:creationId xmlns:p14="http://schemas.microsoft.com/office/powerpoint/2010/main" val="2811487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Sulphonylureas</a:t>
            </a:r>
            <a:endParaRPr lang="en-US" dirty="0"/>
          </a:p>
        </p:txBody>
      </p:sp>
      <p:sp>
        <p:nvSpPr>
          <p:cNvPr id="3" name="Content Placeholder 2"/>
          <p:cNvSpPr>
            <a:spLocks noGrp="1"/>
          </p:cNvSpPr>
          <p:nvPr>
            <p:ph idx="1"/>
          </p:nvPr>
        </p:nvSpPr>
        <p:spPr>
          <a:xfrm>
            <a:off x="457200" y="1108471"/>
            <a:ext cx="8028283" cy="5047315"/>
          </a:xfrm>
        </p:spPr>
        <p:txBody>
          <a:bodyPr/>
          <a:lstStyle/>
          <a:p>
            <a:pPr marL="0" indent="0">
              <a:buNone/>
            </a:pPr>
            <a:r>
              <a:rPr lang="en-US" b="1" dirty="0" smtClean="0"/>
              <a:t>HYPOGLYCAEMIA</a:t>
            </a:r>
          </a:p>
          <a:p>
            <a:pPr marL="0" indent="0">
              <a:buNone/>
            </a:pPr>
            <a:endParaRPr lang="en-US" sz="500" b="1" dirty="0" smtClean="0"/>
          </a:p>
          <a:p>
            <a:r>
              <a:rPr lang="en-US" sz="2600" dirty="0" smtClean="0"/>
              <a:t>Annual prevalence of severe</a:t>
            </a:r>
          </a:p>
          <a:p>
            <a:pPr marL="355600" indent="0">
              <a:buNone/>
            </a:pPr>
            <a:r>
              <a:rPr lang="en-US" sz="2600" dirty="0" err="1"/>
              <a:t>h</a:t>
            </a:r>
            <a:r>
              <a:rPr lang="en-US" sz="2600" dirty="0" err="1" smtClean="0"/>
              <a:t>ypoglycaemia</a:t>
            </a:r>
            <a:r>
              <a:rPr lang="en-US" sz="2600" dirty="0" smtClean="0"/>
              <a:t> associated with</a:t>
            </a:r>
          </a:p>
          <a:p>
            <a:pPr marL="355600" indent="0">
              <a:buNone/>
            </a:pPr>
            <a:r>
              <a:rPr lang="en-US" sz="2600" dirty="0" err="1"/>
              <a:t>s</a:t>
            </a:r>
            <a:r>
              <a:rPr lang="en-US" sz="2600" dirty="0" err="1" smtClean="0"/>
              <a:t>ulphonylurea</a:t>
            </a:r>
            <a:r>
              <a:rPr lang="en-US" sz="2600" dirty="0" smtClean="0"/>
              <a:t> therapy is 7%</a:t>
            </a:r>
            <a:r>
              <a:rPr lang="en-US" sz="2600" baseline="30000" dirty="0"/>
              <a:t>6</a:t>
            </a:r>
            <a:endParaRPr lang="en-US" sz="2600" baseline="30000" dirty="0" smtClean="0"/>
          </a:p>
          <a:p>
            <a:pPr marL="355600" indent="-269875"/>
            <a:r>
              <a:rPr lang="en-US" sz="2600" dirty="0" smtClean="0"/>
              <a:t>Use of </a:t>
            </a:r>
            <a:r>
              <a:rPr lang="en-US" sz="2600" dirty="0" err="1" smtClean="0"/>
              <a:t>sulphonylureas</a:t>
            </a:r>
            <a:r>
              <a:rPr lang="en-US" sz="2600" dirty="0" smtClean="0"/>
              <a:t> increases the risk of </a:t>
            </a:r>
            <a:r>
              <a:rPr lang="en-US" sz="2600" dirty="0" err="1" smtClean="0"/>
              <a:t>hypoglycaemia</a:t>
            </a:r>
            <a:r>
              <a:rPr lang="en-US" sz="2600" dirty="0" smtClean="0"/>
              <a:t> by 3.73</a:t>
            </a:r>
            <a:r>
              <a:rPr lang="en-US" sz="2600" baseline="30000" dirty="0"/>
              <a:t>7</a:t>
            </a:r>
            <a:endParaRPr lang="en-US" sz="2600" baseline="30000" dirty="0" smtClean="0"/>
          </a:p>
          <a:p>
            <a:pPr marL="355600" indent="-269875"/>
            <a:r>
              <a:rPr lang="en-US" sz="2600" dirty="0" smtClean="0"/>
              <a:t>Risk factors include:</a:t>
            </a:r>
          </a:p>
          <a:p>
            <a:pPr marL="755650" lvl="1" indent="-269875"/>
            <a:r>
              <a:rPr lang="en-US" sz="2200" dirty="0">
                <a:solidFill>
                  <a:srgbClr val="000090"/>
                </a:solidFill>
              </a:rPr>
              <a:t>L</a:t>
            </a:r>
            <a:r>
              <a:rPr lang="en-US" sz="2200" dirty="0" smtClean="0">
                <a:solidFill>
                  <a:srgbClr val="000090"/>
                </a:solidFill>
              </a:rPr>
              <a:t>ength of treatment</a:t>
            </a:r>
          </a:p>
          <a:p>
            <a:pPr marL="755650" lvl="1" indent="-269875"/>
            <a:r>
              <a:rPr lang="en-US" sz="2200" dirty="0" smtClean="0">
                <a:solidFill>
                  <a:srgbClr val="000090"/>
                </a:solidFill>
              </a:rPr>
              <a:t>Age over 60 years</a:t>
            </a:r>
          </a:p>
          <a:p>
            <a:pPr marL="755650" lvl="1" indent="-269875"/>
            <a:r>
              <a:rPr lang="en-US" sz="2200" dirty="0" smtClean="0">
                <a:solidFill>
                  <a:srgbClr val="000090"/>
                </a:solidFill>
              </a:rPr>
              <a:t>Strict </a:t>
            </a:r>
            <a:r>
              <a:rPr lang="en-US" sz="2200" dirty="0" err="1" smtClean="0">
                <a:solidFill>
                  <a:srgbClr val="000090"/>
                </a:solidFill>
              </a:rPr>
              <a:t>glycaemic</a:t>
            </a:r>
            <a:r>
              <a:rPr lang="en-US" sz="2200" dirty="0" smtClean="0">
                <a:solidFill>
                  <a:srgbClr val="000090"/>
                </a:solidFill>
              </a:rPr>
              <a:t> control</a:t>
            </a:r>
          </a:p>
          <a:p>
            <a:pPr marL="755650" lvl="1" indent="-269875"/>
            <a:r>
              <a:rPr lang="en-US" sz="2200" dirty="0" smtClean="0">
                <a:solidFill>
                  <a:srgbClr val="000090"/>
                </a:solidFill>
              </a:rPr>
              <a:t>Renal impairment</a:t>
            </a:r>
          </a:p>
          <a:p>
            <a:pPr marL="755650" lvl="1" indent="-269875"/>
            <a:endParaRPr lang="en-US" sz="2400" dirty="0" smtClean="0">
              <a:solidFill>
                <a:srgbClr val="000090"/>
              </a:solidFill>
            </a:endParaRPr>
          </a:p>
          <a:p>
            <a:pPr marL="85725" indent="0">
              <a:buNone/>
            </a:pPr>
            <a:endParaRPr lang="en-US" dirty="0" smtClean="0"/>
          </a:p>
          <a:p>
            <a:pPr marL="355600" indent="0">
              <a:buNone/>
            </a:pPr>
            <a:endParaRPr lang="en-US" dirty="0" smtClean="0"/>
          </a:p>
          <a:p>
            <a:pPr marL="355600" indent="0">
              <a:buNone/>
            </a:pPr>
            <a:endParaRPr lang="en-US" baseline="30000" dirty="0"/>
          </a:p>
          <a:p>
            <a:pPr marL="355600" indent="0">
              <a:buNone/>
            </a:pPr>
            <a:endParaRPr lang="en-US" baseline="30000" dirty="0" smtClean="0"/>
          </a:p>
          <a:p>
            <a:pPr marL="355600" indent="0">
              <a:buNone/>
            </a:pPr>
            <a:endParaRPr lang="en-US" dirty="0" smtClean="0"/>
          </a:p>
          <a:p>
            <a:endParaRPr lang="en-US" dirty="0" smtClean="0"/>
          </a:p>
        </p:txBody>
      </p:sp>
      <p:pic>
        <p:nvPicPr>
          <p:cNvPr id="8" name="Picture 2" descr="http://www.clipartpal.com/_thumbs/pd/education/cau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78" r="-943"/>
          <a:stretch/>
        </p:blipFill>
        <p:spPr bwMode="auto">
          <a:xfrm>
            <a:off x="6188503" y="1098861"/>
            <a:ext cx="2146300" cy="216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5732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27000"/>
            <a:ext cx="8229600" cy="853046"/>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dirty="0" err="1" smtClean="0"/>
              <a:t>Thiazolidinediones</a:t>
            </a:r>
            <a:r>
              <a:rPr lang="en-US" dirty="0" smtClean="0"/>
              <a:t>: TZDs</a:t>
            </a:r>
            <a:endParaRPr lang="en-US" dirty="0"/>
          </a:p>
        </p:txBody>
      </p:sp>
      <p:graphicFrame>
        <p:nvGraphicFramePr>
          <p:cNvPr id="8" name="Content Placeholder 9"/>
          <p:cNvGraphicFramePr>
            <a:graphicFrameLocks/>
          </p:cNvGraphicFramePr>
          <p:nvPr>
            <p:extLst>
              <p:ext uri="{D42A27DB-BD31-4B8C-83A1-F6EECF244321}">
                <p14:modId xmlns:p14="http://schemas.microsoft.com/office/powerpoint/2010/main" val="4214029524"/>
              </p:ext>
            </p:extLst>
          </p:nvPr>
        </p:nvGraphicFramePr>
        <p:xfrm>
          <a:off x="457199" y="2017346"/>
          <a:ext cx="3215217" cy="3718668"/>
        </p:xfrm>
        <a:graphic>
          <a:graphicData uri="http://schemas.openxmlformats.org/drawingml/2006/table">
            <a:tbl>
              <a:tblPr firstRow="1" bandRow="1">
                <a:tableStyleId>{2D5ABB26-0587-4C30-8999-92F81FD0307C}</a:tableStyleId>
              </a:tblPr>
              <a:tblGrid>
                <a:gridCol w="2627067"/>
                <a:gridCol w="588150"/>
              </a:tblGrid>
              <a:tr h="370840">
                <a:tc>
                  <a:txBody>
                    <a:bodyPr/>
                    <a:lstStyle/>
                    <a:p>
                      <a:r>
                        <a:rPr lang="en-GB" sz="2000" dirty="0" smtClean="0">
                          <a:solidFill>
                            <a:srgbClr val="000090"/>
                          </a:solidFill>
                        </a:rPr>
                        <a:t>Increases</a:t>
                      </a:r>
                      <a:r>
                        <a:rPr lang="en-GB" sz="2000" baseline="0" dirty="0" smtClean="0">
                          <a:solidFill>
                            <a:srgbClr val="000090"/>
                          </a:solidFill>
                        </a:rPr>
                        <a:t> insulin secretion</a:t>
                      </a:r>
                      <a:endParaRPr lang="en-GB" sz="2000" b="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Increases</a:t>
                      </a:r>
                      <a:r>
                        <a:rPr lang="en-GB" sz="2000" baseline="0" dirty="0" smtClean="0">
                          <a:solidFill>
                            <a:srgbClr val="000090"/>
                          </a:solidFill>
                        </a:rPr>
                        <a:t> insulin sensitivity</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solidFill>
                            <a:srgbClr val="000090"/>
                          </a:solidFill>
                        </a:rPr>
                        <a:t>Reduces liver</a:t>
                      </a:r>
                      <a:r>
                        <a:rPr lang="en-GB" sz="2000" baseline="0" dirty="0" smtClean="0">
                          <a:solidFill>
                            <a:srgbClr val="000090"/>
                          </a:solidFill>
                        </a:rPr>
                        <a:t> glucose output</a:t>
                      </a:r>
                      <a:endParaRPr lang="en-GB" sz="20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chemeClr val="tx2">
                              <a:lumMod val="60000"/>
                              <a:lumOff val="40000"/>
                            </a:schemeClr>
                          </a:solidFill>
                          <a:latin typeface="Zapf Dingbats"/>
                          <a:ea typeface="Zapf Dingbats"/>
                          <a:cs typeface="Zapf Dingbats"/>
                          <a:sym typeface="Zapf Dingbats"/>
                        </a:rPr>
                        <a:t>✓</a:t>
                      </a:r>
                      <a:endParaRPr lang="en-GB" sz="2400" dirty="0" smtClean="0">
                        <a:solidFill>
                          <a:schemeClr val="tx2">
                            <a:lumMod val="60000"/>
                            <a:lumOff val="40000"/>
                          </a:schemeClr>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Weight</a:t>
                      </a:r>
                      <a:r>
                        <a:rPr lang="en-GB" sz="2000" baseline="0" dirty="0" smtClean="0">
                          <a:solidFill>
                            <a:srgbClr val="000090"/>
                          </a:solidFill>
                        </a:rPr>
                        <a:t> loss/neutral</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0090"/>
                          </a:solidFill>
                          <a:latin typeface="Zapf Dingbats"/>
                          <a:ea typeface="Zapf Dingbats"/>
                          <a:cs typeface="Zapf Dingbats"/>
                          <a:sym typeface="Zapf Dingbats"/>
                        </a:rPr>
                        <a:t>✗</a:t>
                      </a:r>
                      <a:endParaRPr lang="en-US" sz="24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solidFill>
                            <a:srgbClr val="000090"/>
                          </a:solidFill>
                        </a:rPr>
                        <a:t>Does not cause</a:t>
                      </a:r>
                      <a:r>
                        <a:rPr lang="en-GB" sz="2000" baseline="0" dirty="0" smtClean="0">
                          <a:solidFill>
                            <a:srgbClr val="000090"/>
                          </a:solidFill>
                        </a:rPr>
                        <a:t> hypos</a:t>
                      </a:r>
                      <a:endParaRPr lang="en-GB" sz="2000" dirty="0" smtClean="0">
                        <a:solidFill>
                          <a:srgbClr val="000090"/>
                        </a:solidFill>
                      </a:endParaRPr>
                    </a:p>
                    <a:p>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err="1" smtClean="0">
                          <a:solidFill>
                            <a:srgbClr val="000090"/>
                          </a:solidFill>
                        </a:rPr>
                        <a:t>Cardio</a:t>
                      </a:r>
                      <a:r>
                        <a:rPr lang="en-GB" sz="2000" baseline="0" dirty="0" err="1" smtClean="0">
                          <a:solidFill>
                            <a:srgbClr val="000090"/>
                          </a:solidFill>
                        </a:rPr>
                        <a:t>protective</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bl>
          </a:graphicData>
        </a:graphic>
      </p:graphicFrame>
      <p:sp>
        <p:nvSpPr>
          <p:cNvPr id="9" name="Content Placeholder 8"/>
          <p:cNvSpPr txBox="1">
            <a:spLocks/>
          </p:cNvSpPr>
          <p:nvPr/>
        </p:nvSpPr>
        <p:spPr>
          <a:xfrm>
            <a:off x="3979327" y="1819492"/>
            <a:ext cx="4897967" cy="4325534"/>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r>
              <a:rPr lang="en-GB" sz="2200" b="1" dirty="0" smtClean="0">
                <a:latin typeface="+mj-lt"/>
                <a:cs typeface="Arial" panose="020B0604020202020204" pitchFamily="34" charset="0"/>
              </a:rPr>
              <a:t>Dosing:</a:t>
            </a:r>
            <a:r>
              <a:rPr lang="en-GB" sz="2200" dirty="0" smtClean="0">
                <a:latin typeface="+mj-lt"/>
                <a:cs typeface="Arial" panose="020B0604020202020204" pitchFamily="34" charset="0"/>
              </a:rPr>
              <a:t> tablets taken once daily with or without food</a:t>
            </a:r>
            <a:endParaRPr lang="en-GB" sz="2200" dirty="0" smtClean="0">
              <a:solidFill>
                <a:srgbClr val="FF0000"/>
              </a:solidFill>
              <a:latin typeface="+mj-lt"/>
              <a:cs typeface="Arial" panose="020B0604020202020204" pitchFamily="34" charset="0"/>
            </a:endParaRP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Most common side effects: </a:t>
            </a:r>
            <a:r>
              <a:rPr lang="en-GB" sz="2200" dirty="0" smtClean="0">
                <a:latin typeface="+mj-lt"/>
                <a:cs typeface="Arial" panose="020B0604020202020204" pitchFamily="34" charset="0"/>
              </a:rPr>
              <a:t>GI, fluid retention, weight gain (~3kg)</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Monitor:</a:t>
            </a:r>
            <a:r>
              <a:rPr lang="en-GB" sz="2200" dirty="0" smtClean="0">
                <a:latin typeface="+mj-lt"/>
                <a:cs typeface="Arial" panose="020B0604020202020204" pitchFamily="34" charset="0"/>
              </a:rPr>
              <a:t> liver function </a:t>
            </a:r>
          </a:p>
          <a:p>
            <a:pPr marL="0" indent="0">
              <a:buFont typeface="Arial" pitchFamily="34" charset="0"/>
              <a:buNone/>
              <a:defRPr/>
            </a:pPr>
            <a:endParaRPr lang="en-GB" sz="1000" dirty="0" smtClean="0">
              <a:latin typeface="+mj-lt"/>
              <a:cs typeface="Arial" panose="020B0604020202020204" pitchFamily="34" charset="0"/>
            </a:endParaRPr>
          </a:p>
          <a:p>
            <a:pPr marL="0" indent="0">
              <a:spcBef>
                <a:spcPts val="0"/>
              </a:spcBef>
              <a:buFont typeface="Arial" pitchFamily="34" charset="0"/>
              <a:buNone/>
              <a:defRPr/>
            </a:pPr>
            <a:r>
              <a:rPr lang="en-GB" sz="2200" b="1" dirty="0" smtClean="0">
                <a:latin typeface="+mj-lt"/>
                <a:cs typeface="Arial" panose="020B0604020202020204" pitchFamily="34" charset="0"/>
              </a:rPr>
              <a:t>Usual maximum dose: </a:t>
            </a:r>
            <a:r>
              <a:rPr lang="en-GB" sz="2200" dirty="0" smtClean="0">
                <a:latin typeface="+mj-lt"/>
                <a:cs typeface="Arial" panose="020B0604020202020204" pitchFamily="34" charset="0"/>
              </a:rPr>
              <a:t>45mg daily</a:t>
            </a:r>
          </a:p>
          <a:p>
            <a:pPr marL="0" indent="0">
              <a:buFont typeface="Arial" pitchFamily="34" charset="0"/>
              <a:buNone/>
              <a:defRPr/>
            </a:pPr>
            <a:endParaRPr lang="en-GB" sz="1000" dirty="0" smtClean="0">
              <a:latin typeface="+mj-lt"/>
              <a:cs typeface="Arial" panose="020B0604020202020204" pitchFamily="34" charset="0"/>
            </a:endParaRPr>
          </a:p>
          <a:p>
            <a:pPr marL="0" indent="0">
              <a:spcBef>
                <a:spcPts val="0"/>
              </a:spcBef>
              <a:buFont typeface="Arial" pitchFamily="34" charset="0"/>
              <a:buNone/>
              <a:defRPr/>
            </a:pPr>
            <a:r>
              <a:rPr lang="en-GB" sz="2200" b="1" dirty="0" smtClean="0">
                <a:latin typeface="+mj-lt"/>
                <a:cs typeface="Arial" panose="020B0604020202020204" pitchFamily="34" charset="0"/>
              </a:rPr>
              <a:t>Additional: </a:t>
            </a:r>
          </a:p>
          <a:p>
            <a:pPr>
              <a:spcBef>
                <a:spcPts val="0"/>
              </a:spcBef>
              <a:defRPr/>
            </a:pPr>
            <a:r>
              <a:rPr lang="en-GB" sz="2200" dirty="0" smtClean="0">
                <a:latin typeface="+mj-lt"/>
                <a:cs typeface="Arial" panose="020B0604020202020204" pitchFamily="34" charset="0"/>
              </a:rPr>
              <a:t>Slow onset (up to 6 months)</a:t>
            </a:r>
          </a:p>
          <a:p>
            <a:pPr>
              <a:spcBef>
                <a:spcPts val="0"/>
              </a:spcBef>
              <a:defRPr/>
            </a:pPr>
            <a:r>
              <a:rPr lang="en-GB" sz="2200" dirty="0" smtClean="0">
                <a:latin typeface="+mj-lt"/>
                <a:cs typeface="Arial" panose="020B0604020202020204" pitchFamily="34" charset="0"/>
              </a:rPr>
              <a:t>Reduces liver fat</a:t>
            </a:r>
          </a:p>
          <a:p>
            <a:pPr>
              <a:spcBef>
                <a:spcPts val="0"/>
              </a:spcBef>
              <a:defRPr/>
            </a:pPr>
            <a:r>
              <a:rPr lang="en-GB" sz="2200" dirty="0" smtClean="0">
                <a:latin typeface="+mj-lt"/>
                <a:cs typeface="Arial" panose="020B0604020202020204" pitchFamily="34" charset="0"/>
              </a:rPr>
              <a:t>Can be used with insulin</a:t>
            </a:r>
          </a:p>
        </p:txBody>
      </p:sp>
      <p:sp>
        <p:nvSpPr>
          <p:cNvPr id="2" name="TextBox 1"/>
          <p:cNvSpPr txBox="1"/>
          <p:nvPr/>
        </p:nvSpPr>
        <p:spPr>
          <a:xfrm>
            <a:off x="457200" y="1232972"/>
            <a:ext cx="8229600" cy="430887"/>
          </a:xfrm>
          <a:prstGeom prst="rect">
            <a:avLst/>
          </a:prstGeom>
          <a:noFill/>
        </p:spPr>
        <p:txBody>
          <a:bodyPr wrap="square" rtlCol="0">
            <a:spAutoFit/>
          </a:bodyPr>
          <a:lstStyle/>
          <a:p>
            <a:r>
              <a:rPr lang="en-US" sz="2200" dirty="0" smtClean="0">
                <a:solidFill>
                  <a:srgbClr val="000090"/>
                </a:solidFill>
              </a:rPr>
              <a:t>The ‘</a:t>
            </a:r>
            <a:r>
              <a:rPr lang="en-US" sz="2200" dirty="0" err="1" smtClean="0">
                <a:solidFill>
                  <a:srgbClr val="000090"/>
                </a:solidFill>
              </a:rPr>
              <a:t>glitazone’s</a:t>
            </a:r>
            <a:r>
              <a:rPr lang="en-US" sz="2200" dirty="0" smtClean="0">
                <a:solidFill>
                  <a:srgbClr val="000090"/>
                </a:solidFill>
              </a:rPr>
              <a:t> e.g. pioglitazone. Reduce HbA1c by 11mmol/</a:t>
            </a:r>
            <a:r>
              <a:rPr lang="en-US" sz="2200" dirty="0" err="1" smtClean="0">
                <a:solidFill>
                  <a:srgbClr val="000090"/>
                </a:solidFill>
              </a:rPr>
              <a:t>mol</a:t>
            </a:r>
            <a:r>
              <a:rPr lang="en-US" sz="2200" dirty="0" smtClean="0">
                <a:solidFill>
                  <a:srgbClr val="000090"/>
                </a:solidFill>
              </a:rPr>
              <a:t> (1%)  </a:t>
            </a:r>
            <a:endParaRPr lang="en-US" sz="2200" dirty="0">
              <a:solidFill>
                <a:srgbClr val="000090"/>
              </a:solidFill>
            </a:endParaRPr>
          </a:p>
        </p:txBody>
      </p:sp>
    </p:spTree>
    <p:extLst>
      <p:ext uri="{BB962C8B-B14F-4D97-AF65-F5344CB8AC3E}">
        <p14:creationId xmlns:p14="http://schemas.microsoft.com/office/powerpoint/2010/main" val="630951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Diabetes Competencies: Aims</a:t>
            </a:r>
            <a:endParaRPr lang="en-US" dirty="0"/>
          </a:p>
        </p:txBody>
      </p:sp>
      <p:sp>
        <p:nvSpPr>
          <p:cNvPr id="5" name="Content Placeholder 4"/>
          <p:cNvSpPr>
            <a:spLocks noGrp="1"/>
          </p:cNvSpPr>
          <p:nvPr>
            <p:ph idx="1"/>
          </p:nvPr>
        </p:nvSpPr>
        <p:spPr>
          <a:xfrm>
            <a:off x="457200" y="2166936"/>
            <a:ext cx="8229600" cy="2062968"/>
          </a:xfrm>
        </p:spPr>
        <p:txBody>
          <a:bodyPr/>
          <a:lstStyle/>
          <a:p>
            <a:pPr marL="0" indent="0" algn="ctr">
              <a:buNone/>
            </a:pPr>
            <a:r>
              <a:rPr lang="en-US" dirty="0"/>
              <a:t>To provide training for non-diabetes specialist dietitians to ensure they meet the relevant competencies for their employment band</a:t>
            </a:r>
          </a:p>
          <a:p>
            <a:endParaRPr lang="en-US" dirty="0"/>
          </a:p>
        </p:txBody>
      </p:sp>
    </p:spTree>
    <p:extLst>
      <p:ext uri="{BB962C8B-B14F-4D97-AF65-F5344CB8AC3E}">
        <p14:creationId xmlns:p14="http://schemas.microsoft.com/office/powerpoint/2010/main" val="41199080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a:t>Thiazolidinediones</a:t>
            </a:r>
            <a:r>
              <a:rPr lang="en-US" dirty="0"/>
              <a:t>: TZDs (Pioglitazone)</a:t>
            </a:r>
          </a:p>
        </p:txBody>
      </p:sp>
      <p:sp>
        <p:nvSpPr>
          <p:cNvPr id="10" name="Content Placeholder 9"/>
          <p:cNvSpPr>
            <a:spLocks noGrp="1"/>
          </p:cNvSpPr>
          <p:nvPr>
            <p:ph idx="1"/>
          </p:nvPr>
        </p:nvSpPr>
        <p:spPr>
          <a:xfrm>
            <a:off x="457200" y="1671711"/>
            <a:ext cx="7948231" cy="3598790"/>
          </a:xfrm>
        </p:spPr>
        <p:txBody>
          <a:bodyPr>
            <a:normAutofit/>
          </a:bodyPr>
          <a:lstStyle/>
          <a:p>
            <a:r>
              <a:rPr lang="en-GB" dirty="0" smtClean="0">
                <a:cs typeface="Segoe UI" charset="0"/>
              </a:rPr>
              <a:t>Should be used with caution in </a:t>
            </a:r>
          </a:p>
          <a:p>
            <a:pPr marL="355600" indent="0">
              <a:buNone/>
            </a:pPr>
            <a:r>
              <a:rPr lang="en-GB" dirty="0" smtClean="0">
                <a:cs typeface="Segoe UI" charset="0"/>
              </a:rPr>
              <a:t>those with heart failure </a:t>
            </a:r>
          </a:p>
          <a:p>
            <a:r>
              <a:rPr lang="en-GB" dirty="0" smtClean="0">
                <a:cs typeface="Segoe UI" charset="0"/>
              </a:rPr>
              <a:t>Increased risk of </a:t>
            </a:r>
            <a:r>
              <a:rPr lang="en-GB" dirty="0">
                <a:cs typeface="Segoe UI" charset="0"/>
              </a:rPr>
              <a:t>l</a:t>
            </a:r>
            <a:r>
              <a:rPr lang="en-GB" dirty="0" smtClean="0">
                <a:cs typeface="Segoe UI" charset="0"/>
              </a:rPr>
              <a:t>ong </a:t>
            </a:r>
            <a:r>
              <a:rPr lang="en-GB" dirty="0">
                <a:cs typeface="Segoe UI" charset="0"/>
              </a:rPr>
              <a:t>bone  </a:t>
            </a:r>
            <a:r>
              <a:rPr lang="en-GB" dirty="0" smtClean="0">
                <a:cs typeface="Segoe UI" charset="0"/>
              </a:rPr>
              <a:t>fracture</a:t>
            </a:r>
          </a:p>
          <a:p>
            <a:pPr marL="355600" indent="0">
              <a:buNone/>
            </a:pPr>
            <a:r>
              <a:rPr lang="en-GB" dirty="0" smtClean="0">
                <a:cs typeface="Segoe UI" charset="0"/>
              </a:rPr>
              <a:t>in postmenopausal </a:t>
            </a:r>
            <a:r>
              <a:rPr lang="en-GB" dirty="0">
                <a:cs typeface="Segoe UI" charset="0"/>
              </a:rPr>
              <a:t>women</a:t>
            </a:r>
          </a:p>
          <a:p>
            <a:r>
              <a:rPr lang="en-GB" dirty="0">
                <a:cs typeface="Segoe UI" charset="0"/>
              </a:rPr>
              <a:t>Small increased risk of bladder </a:t>
            </a:r>
            <a:r>
              <a:rPr lang="en-GB" dirty="0" smtClean="0">
                <a:cs typeface="Segoe UI" charset="0"/>
              </a:rPr>
              <a:t>cancer</a:t>
            </a:r>
            <a:r>
              <a:rPr lang="en-GB" baseline="30000" dirty="0" smtClean="0">
                <a:cs typeface="Segoe UI" charset="0"/>
              </a:rPr>
              <a:t>8</a:t>
            </a:r>
            <a:endParaRPr lang="en-GB" baseline="30000" dirty="0">
              <a:cs typeface="Segoe UI" charset="0"/>
            </a:endParaRPr>
          </a:p>
          <a:p>
            <a:endParaRPr lang="en-US" dirty="0">
              <a:solidFill>
                <a:srgbClr val="FF0000"/>
              </a:solidFill>
            </a:endParaRPr>
          </a:p>
        </p:txBody>
      </p:sp>
      <p:pic>
        <p:nvPicPr>
          <p:cNvPr id="5" name="Picture 2" descr="http://www.clipartpal.com/_thumbs/pd/education/cau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2419" r="-400"/>
          <a:stretch/>
        </p:blipFill>
        <p:spPr bwMode="auto">
          <a:xfrm>
            <a:off x="6229301" y="1340889"/>
            <a:ext cx="1799166" cy="178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4036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6858"/>
            <a:ext cx="8953500" cy="925520"/>
          </a:xfrm>
        </p:spPr>
        <p:txBody>
          <a:bodyPr>
            <a:normAutofit/>
          </a:bodyPr>
          <a:lstStyle/>
          <a:p>
            <a:r>
              <a:rPr lang="en-US" dirty="0" err="1" smtClean="0"/>
              <a:t>Incretin</a:t>
            </a:r>
            <a:r>
              <a:rPr lang="en-US" dirty="0" smtClean="0"/>
              <a:t>-based therapies (GI hormones)</a:t>
            </a:r>
            <a:endParaRPr lang="en-US" dirty="0"/>
          </a:p>
        </p:txBody>
      </p:sp>
      <p:pic>
        <p:nvPicPr>
          <p:cNvPr id="7" name="Picture 6" descr="untitled.png"/>
          <p:cNvPicPr>
            <a:picLocks noChangeAspect="1"/>
          </p:cNvPicPr>
          <p:nvPr/>
        </p:nvPicPr>
        <p:blipFill rotWithShape="1">
          <a:blip r:embed="rId2">
            <a:extLst>
              <a:ext uri="{28A0092B-C50C-407E-A947-70E740481C1C}">
                <a14:useLocalDpi xmlns:a14="http://schemas.microsoft.com/office/drawing/2010/main" val="0"/>
              </a:ext>
            </a:extLst>
          </a:blip>
          <a:srcRect l="2084" t="19197" r="1250" b="5185"/>
          <a:stretch/>
        </p:blipFill>
        <p:spPr>
          <a:xfrm>
            <a:off x="190500" y="1151466"/>
            <a:ext cx="8839200" cy="5185833"/>
          </a:xfrm>
          <a:prstGeom prst="rect">
            <a:avLst/>
          </a:prstGeom>
        </p:spPr>
      </p:pic>
    </p:spTree>
    <p:extLst>
      <p:ext uri="{BB962C8B-B14F-4D97-AF65-F5344CB8AC3E}">
        <p14:creationId xmlns:p14="http://schemas.microsoft.com/office/powerpoint/2010/main" val="682897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dirty="0" smtClean="0"/>
              <a:t>GLP-1 </a:t>
            </a:r>
            <a:r>
              <a:rPr lang="en-US" dirty="0" err="1" smtClean="0"/>
              <a:t>mimetics</a:t>
            </a:r>
            <a:endParaRPr lang="en-US" dirty="0"/>
          </a:p>
        </p:txBody>
      </p:sp>
      <p:graphicFrame>
        <p:nvGraphicFramePr>
          <p:cNvPr id="3" name="Content Placeholder 9"/>
          <p:cNvGraphicFramePr>
            <a:graphicFrameLocks/>
          </p:cNvGraphicFramePr>
          <p:nvPr>
            <p:extLst>
              <p:ext uri="{D42A27DB-BD31-4B8C-83A1-F6EECF244321}">
                <p14:modId xmlns:p14="http://schemas.microsoft.com/office/powerpoint/2010/main" val="1883233471"/>
              </p:ext>
            </p:extLst>
          </p:nvPr>
        </p:nvGraphicFramePr>
        <p:xfrm>
          <a:off x="457199" y="2232276"/>
          <a:ext cx="3374214" cy="3474828"/>
        </p:xfrm>
        <a:graphic>
          <a:graphicData uri="http://schemas.openxmlformats.org/drawingml/2006/table">
            <a:tbl>
              <a:tblPr firstRow="1" bandRow="1">
                <a:tableStyleId>{2D5ABB26-0587-4C30-8999-92F81FD0307C}</a:tableStyleId>
              </a:tblPr>
              <a:tblGrid>
                <a:gridCol w="2756979"/>
                <a:gridCol w="617235"/>
              </a:tblGrid>
              <a:tr h="370840">
                <a:tc>
                  <a:txBody>
                    <a:bodyPr/>
                    <a:lstStyle/>
                    <a:p>
                      <a:r>
                        <a:rPr lang="en-GB" sz="2000" dirty="0" smtClean="0">
                          <a:solidFill>
                            <a:srgbClr val="000090"/>
                          </a:solidFill>
                        </a:rPr>
                        <a:t>Increases</a:t>
                      </a:r>
                      <a:r>
                        <a:rPr lang="en-GB" sz="2000" baseline="0" dirty="0" smtClean="0">
                          <a:solidFill>
                            <a:srgbClr val="000090"/>
                          </a:solidFill>
                        </a:rPr>
                        <a:t> insulin secretion</a:t>
                      </a:r>
                      <a:endParaRPr lang="en-GB" sz="2000" b="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Increases</a:t>
                      </a:r>
                      <a:r>
                        <a:rPr lang="en-GB" sz="2000" baseline="0" dirty="0" smtClean="0">
                          <a:solidFill>
                            <a:srgbClr val="000090"/>
                          </a:solidFill>
                        </a:rPr>
                        <a:t> insulin sensitivity</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rgbClr val="000090"/>
                          </a:solidFill>
                          <a:latin typeface="Zapf Dingbats"/>
                          <a:ea typeface="Zapf Dingbats"/>
                          <a:cs typeface="Zapf Dingbats"/>
                          <a:sym typeface="Zapf Dingbats"/>
                        </a:rPr>
                        <a:t>✓</a:t>
                      </a:r>
                      <a:endParaRPr lang="en-GB" sz="24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Reduces liver</a:t>
                      </a:r>
                      <a:r>
                        <a:rPr lang="en-GB" sz="2000" baseline="0" dirty="0" smtClean="0">
                          <a:solidFill>
                            <a:srgbClr val="000090"/>
                          </a:solidFill>
                        </a:rPr>
                        <a:t> glucose output</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Weight loss</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rgbClr val="000090"/>
                          </a:solidFill>
                          <a:latin typeface="Zapf Dingbats"/>
                          <a:ea typeface="Zapf Dingbats"/>
                          <a:cs typeface="Zapf Dingbats"/>
                          <a:sym typeface="Zapf Dingbats"/>
                        </a:rPr>
                        <a:t>✓</a:t>
                      </a:r>
                      <a:endParaRPr lang="en-GB" sz="24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Does not cause</a:t>
                      </a:r>
                      <a:r>
                        <a:rPr lang="en-GB" sz="2000" baseline="0" dirty="0" smtClean="0">
                          <a:solidFill>
                            <a:srgbClr val="000090"/>
                          </a:solidFill>
                        </a:rPr>
                        <a:t> hypos</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Cardioprotective</a:t>
                      </a:r>
                      <a:r>
                        <a:rPr lang="en-GB" sz="2000" baseline="30000" dirty="0" smtClean="0">
                          <a:solidFill>
                            <a:srgbClr val="000090"/>
                          </a:solidFill>
                        </a:rPr>
                        <a:t>9</a:t>
                      </a:r>
                      <a:endParaRPr lang="en-GB" sz="2000" baseline="30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b="1" dirty="0" smtClean="0">
                          <a:solidFill>
                            <a:srgbClr val="000090"/>
                          </a:solidFill>
                        </a:rPr>
                        <a:t>?</a:t>
                      </a:r>
                      <a:endParaRPr lang="en-GB" sz="2400" b="0" baseline="30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sp>
        <p:nvSpPr>
          <p:cNvPr id="4" name="Content Placeholder 8"/>
          <p:cNvSpPr txBox="1">
            <a:spLocks/>
          </p:cNvSpPr>
          <p:nvPr/>
        </p:nvSpPr>
        <p:spPr>
          <a:xfrm>
            <a:off x="3936995" y="2129057"/>
            <a:ext cx="4897967" cy="3757684"/>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r>
              <a:rPr lang="en-GB" sz="2200" b="1" dirty="0" smtClean="0">
                <a:latin typeface="+mj-lt"/>
                <a:cs typeface="Arial" panose="020B0604020202020204" pitchFamily="34" charset="0"/>
              </a:rPr>
              <a:t>Dosing:</a:t>
            </a:r>
            <a:r>
              <a:rPr lang="en-GB" sz="2200" dirty="0" smtClean="0">
                <a:latin typeface="+mj-lt"/>
                <a:cs typeface="Arial" panose="020B0604020202020204" pitchFamily="34" charset="0"/>
              </a:rPr>
              <a:t> injectable therapies with</a:t>
            </a:r>
            <a:r>
              <a:rPr lang="en-GB" sz="2200" dirty="0">
                <a:latin typeface="+mj-lt"/>
                <a:cs typeface="Arial" panose="020B0604020202020204" pitchFamily="34" charset="0"/>
              </a:rPr>
              <a:t> </a:t>
            </a:r>
            <a:r>
              <a:rPr lang="en-GB" sz="2200" dirty="0" smtClean="0">
                <a:latin typeface="+mj-lt"/>
                <a:cs typeface="Arial" panose="020B0604020202020204" pitchFamily="34" charset="0"/>
              </a:rPr>
              <a:t>options including once or twice daily and once weekly</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Most common side effects: </a:t>
            </a:r>
            <a:r>
              <a:rPr lang="en-GB" sz="2200" dirty="0" smtClean="0">
                <a:latin typeface="+mj-lt"/>
                <a:cs typeface="Arial" panose="020B0604020202020204" pitchFamily="34" charset="0"/>
              </a:rPr>
              <a:t>GI, nausea, vomiting</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Monitor:</a:t>
            </a:r>
            <a:r>
              <a:rPr lang="en-GB" sz="2200" dirty="0" smtClean="0">
                <a:latin typeface="+mj-lt"/>
                <a:cs typeface="Arial" panose="020B0604020202020204" pitchFamily="34" charset="0"/>
              </a:rPr>
              <a:t> renal/liver function </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Additional: </a:t>
            </a:r>
            <a:r>
              <a:rPr lang="en-GB" sz="2200" dirty="0" smtClean="0">
                <a:latin typeface="+mj-lt"/>
                <a:cs typeface="Arial" panose="020B0604020202020204" pitchFamily="34" charset="0"/>
              </a:rPr>
              <a:t>offers realistic chance of weight loss</a:t>
            </a:r>
            <a:endParaRPr lang="en-US" sz="2200" dirty="0">
              <a:latin typeface="+mj-lt"/>
            </a:endParaRPr>
          </a:p>
        </p:txBody>
      </p:sp>
      <p:sp>
        <p:nvSpPr>
          <p:cNvPr id="5" name="TextBox 4"/>
          <p:cNvSpPr txBox="1"/>
          <p:nvPr/>
        </p:nvSpPr>
        <p:spPr>
          <a:xfrm>
            <a:off x="457200" y="1145330"/>
            <a:ext cx="8377762" cy="769441"/>
          </a:xfrm>
          <a:prstGeom prst="rect">
            <a:avLst/>
          </a:prstGeom>
          <a:noFill/>
        </p:spPr>
        <p:txBody>
          <a:bodyPr wrap="square" rtlCol="0">
            <a:spAutoFit/>
          </a:bodyPr>
          <a:lstStyle/>
          <a:p>
            <a:r>
              <a:rPr lang="en-US" sz="2200" dirty="0" err="1" smtClean="0">
                <a:solidFill>
                  <a:srgbClr val="000090"/>
                </a:solidFill>
              </a:rPr>
              <a:t>Lixisenatide</a:t>
            </a:r>
            <a:r>
              <a:rPr lang="en-US" sz="2200" dirty="0" smtClean="0">
                <a:solidFill>
                  <a:srgbClr val="000090"/>
                </a:solidFill>
              </a:rPr>
              <a:t>*, </a:t>
            </a:r>
            <a:r>
              <a:rPr lang="en-US" sz="2200" dirty="0" err="1" smtClean="0">
                <a:solidFill>
                  <a:srgbClr val="000090"/>
                </a:solidFill>
              </a:rPr>
              <a:t>Exenatide</a:t>
            </a:r>
            <a:r>
              <a:rPr lang="en-US" sz="2200" dirty="0">
                <a:solidFill>
                  <a:srgbClr val="000090"/>
                </a:solidFill>
              </a:rPr>
              <a:t>*</a:t>
            </a:r>
            <a:r>
              <a:rPr lang="en-US" sz="2200" dirty="0" smtClean="0">
                <a:solidFill>
                  <a:srgbClr val="000090"/>
                </a:solidFill>
              </a:rPr>
              <a:t>, </a:t>
            </a:r>
            <a:r>
              <a:rPr lang="en-US" sz="2200" dirty="0" err="1" smtClean="0">
                <a:solidFill>
                  <a:srgbClr val="000090"/>
                </a:solidFill>
              </a:rPr>
              <a:t>Liraglutide</a:t>
            </a:r>
            <a:r>
              <a:rPr lang="en-US" sz="2200" dirty="0" smtClean="0">
                <a:solidFill>
                  <a:srgbClr val="000090"/>
                </a:solidFill>
              </a:rPr>
              <a:t>.  *First line treatments locally</a:t>
            </a:r>
          </a:p>
          <a:p>
            <a:r>
              <a:rPr lang="en-US" sz="2200" dirty="0" smtClean="0">
                <a:solidFill>
                  <a:srgbClr val="000090"/>
                </a:solidFill>
              </a:rPr>
              <a:t>Reduce HbA1c by 11 </a:t>
            </a:r>
            <a:r>
              <a:rPr lang="en-US" sz="2200" dirty="0" err="1" smtClean="0">
                <a:solidFill>
                  <a:srgbClr val="000090"/>
                </a:solidFill>
              </a:rPr>
              <a:t>mol</a:t>
            </a:r>
            <a:r>
              <a:rPr lang="en-US" sz="2200" dirty="0" smtClean="0">
                <a:solidFill>
                  <a:srgbClr val="000090"/>
                </a:solidFill>
              </a:rPr>
              <a:t>/</a:t>
            </a:r>
            <a:r>
              <a:rPr lang="en-US" sz="2200" dirty="0" err="1" smtClean="0">
                <a:solidFill>
                  <a:srgbClr val="000090"/>
                </a:solidFill>
              </a:rPr>
              <a:t>mol</a:t>
            </a:r>
            <a:r>
              <a:rPr lang="en-US" sz="2200" dirty="0" smtClean="0">
                <a:solidFill>
                  <a:srgbClr val="000090"/>
                </a:solidFill>
              </a:rPr>
              <a:t> (1.0%)</a:t>
            </a:r>
            <a:endParaRPr lang="en-US" sz="2200" dirty="0">
              <a:solidFill>
                <a:srgbClr val="000090"/>
              </a:solidFill>
            </a:endParaRPr>
          </a:p>
        </p:txBody>
      </p:sp>
    </p:spTree>
    <p:extLst>
      <p:ext uri="{BB962C8B-B14F-4D97-AF65-F5344CB8AC3E}">
        <p14:creationId xmlns:p14="http://schemas.microsoft.com/office/powerpoint/2010/main" val="534532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GLP-1 </a:t>
            </a:r>
            <a:r>
              <a:rPr lang="en-US" dirty="0" err="1" smtClean="0"/>
              <a:t>mimetics</a:t>
            </a:r>
            <a:endParaRPr lang="en-US" dirty="0"/>
          </a:p>
        </p:txBody>
      </p:sp>
      <p:sp>
        <p:nvSpPr>
          <p:cNvPr id="3" name="Content Placeholder 2"/>
          <p:cNvSpPr>
            <a:spLocks noGrp="1"/>
          </p:cNvSpPr>
          <p:nvPr>
            <p:ph idx="1"/>
          </p:nvPr>
        </p:nvSpPr>
        <p:spPr/>
        <p:txBody>
          <a:bodyPr/>
          <a:lstStyle/>
          <a:p>
            <a:pPr marL="0" indent="0">
              <a:buNone/>
            </a:pPr>
            <a:r>
              <a:rPr lang="en-US" dirty="0" smtClean="0"/>
              <a:t>Daily formulations:</a:t>
            </a:r>
          </a:p>
          <a:p>
            <a:pPr marL="0" indent="0">
              <a:buNone/>
            </a:pPr>
            <a:endParaRPr lang="en-US" sz="500" dirty="0" smtClean="0"/>
          </a:p>
          <a:p>
            <a:r>
              <a:rPr lang="en-US" dirty="0" err="1" smtClean="0"/>
              <a:t>Exenatide</a:t>
            </a:r>
            <a:r>
              <a:rPr lang="en-US" dirty="0" smtClean="0"/>
              <a:t>* (</a:t>
            </a:r>
            <a:r>
              <a:rPr lang="en-US" dirty="0" err="1" smtClean="0"/>
              <a:t>Byetta</a:t>
            </a:r>
            <a:r>
              <a:rPr lang="en-US" dirty="0" smtClean="0"/>
              <a:t>): taken twice daily within 1 hour of eating</a:t>
            </a:r>
          </a:p>
          <a:p>
            <a:r>
              <a:rPr lang="en-US" dirty="0" err="1" smtClean="0"/>
              <a:t>Lixisenatide</a:t>
            </a:r>
            <a:r>
              <a:rPr lang="en-US" dirty="0" smtClean="0"/>
              <a:t>* (</a:t>
            </a:r>
            <a:r>
              <a:rPr lang="en-US" dirty="0" err="1" smtClean="0"/>
              <a:t>Lyxumia</a:t>
            </a:r>
            <a:r>
              <a:rPr lang="en-US" dirty="0" smtClean="0"/>
              <a:t>): taken once daily within I hour of eating</a:t>
            </a:r>
          </a:p>
          <a:p>
            <a:r>
              <a:rPr lang="en-US" dirty="0" err="1" smtClean="0"/>
              <a:t>Liraglutide</a:t>
            </a:r>
            <a:r>
              <a:rPr lang="en-US" dirty="0" smtClean="0"/>
              <a:t> (</a:t>
            </a:r>
            <a:r>
              <a:rPr lang="en-US" dirty="0" err="1" smtClean="0"/>
              <a:t>Victoza</a:t>
            </a:r>
            <a:r>
              <a:rPr lang="en-US" dirty="0" smtClean="0"/>
              <a:t>): taken once daily</a:t>
            </a:r>
          </a:p>
          <a:p>
            <a:pPr marL="0" indent="0"/>
            <a:endParaRPr lang="en-US" sz="500" dirty="0" smtClean="0"/>
          </a:p>
          <a:p>
            <a:pPr marL="0" indent="0">
              <a:buNone/>
            </a:pPr>
            <a:r>
              <a:rPr lang="en-US" dirty="0" smtClean="0"/>
              <a:t>Weekly formulations:</a:t>
            </a:r>
          </a:p>
          <a:p>
            <a:pPr marL="0" indent="0"/>
            <a:endParaRPr lang="en-US" sz="500" dirty="0" smtClean="0"/>
          </a:p>
          <a:p>
            <a:r>
              <a:rPr lang="en-US" dirty="0" err="1" smtClean="0"/>
              <a:t>Bydureon</a:t>
            </a:r>
            <a:r>
              <a:rPr lang="en-US" dirty="0" smtClean="0"/>
              <a:t>: once weekly form of </a:t>
            </a:r>
            <a:r>
              <a:rPr lang="en-US" dirty="0" err="1" smtClean="0"/>
              <a:t>Byetta</a:t>
            </a:r>
            <a:endParaRPr lang="en-US" dirty="0" smtClean="0"/>
          </a:p>
          <a:p>
            <a:r>
              <a:rPr lang="en-US" dirty="0" err="1" smtClean="0"/>
              <a:t>Dulaglutide</a:t>
            </a:r>
            <a:r>
              <a:rPr lang="en-US" dirty="0" smtClean="0"/>
              <a:t> (</a:t>
            </a:r>
            <a:r>
              <a:rPr lang="en-US" dirty="0" err="1" smtClean="0"/>
              <a:t>Trulicity</a:t>
            </a:r>
            <a:r>
              <a:rPr lang="en-US" dirty="0" smtClean="0"/>
              <a:t>): consultant approval only</a:t>
            </a:r>
            <a:endParaRPr lang="en-US" dirty="0"/>
          </a:p>
        </p:txBody>
      </p:sp>
    </p:spTree>
    <p:extLst>
      <p:ext uri="{BB962C8B-B14F-4D97-AF65-F5344CB8AC3E}">
        <p14:creationId xmlns:p14="http://schemas.microsoft.com/office/powerpoint/2010/main" val="30718031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GLP-1 </a:t>
            </a:r>
            <a:r>
              <a:rPr lang="en-US" dirty="0" err="1" smtClean="0"/>
              <a:t>mimetics</a:t>
            </a:r>
            <a:endParaRPr lang="en-US" dirty="0"/>
          </a:p>
        </p:txBody>
      </p:sp>
      <p:sp>
        <p:nvSpPr>
          <p:cNvPr id="3" name="Content Placeholder 2"/>
          <p:cNvSpPr>
            <a:spLocks noGrp="1"/>
          </p:cNvSpPr>
          <p:nvPr>
            <p:ph idx="1"/>
          </p:nvPr>
        </p:nvSpPr>
        <p:spPr>
          <a:xfrm>
            <a:off x="457200" y="1138791"/>
            <a:ext cx="8229600" cy="5190042"/>
          </a:xfrm>
        </p:spPr>
        <p:txBody>
          <a:bodyPr>
            <a:normAutofit fontScale="92500" lnSpcReduction="10000"/>
          </a:bodyPr>
          <a:lstStyle/>
          <a:p>
            <a:pPr>
              <a:buNone/>
            </a:pPr>
            <a:r>
              <a:rPr lang="en-US" b="1" dirty="0" smtClean="0"/>
              <a:t>NICE guidance</a:t>
            </a:r>
            <a:r>
              <a:rPr lang="en-US" baseline="30000" dirty="0"/>
              <a:t>5</a:t>
            </a:r>
            <a:endParaRPr lang="en-US" baseline="30000" dirty="0" smtClean="0"/>
          </a:p>
          <a:p>
            <a:pPr>
              <a:buNone/>
            </a:pPr>
            <a:endParaRPr lang="en-US" sz="865" baseline="30000" dirty="0" smtClean="0">
              <a:solidFill>
                <a:srgbClr val="FF0000"/>
              </a:solidFill>
            </a:endParaRPr>
          </a:p>
          <a:p>
            <a:pPr marL="0" indent="0">
              <a:buNone/>
            </a:pPr>
            <a:r>
              <a:rPr lang="en-US" sz="2811" dirty="0" smtClean="0"/>
              <a:t>If triple therapy with </a:t>
            </a:r>
            <a:r>
              <a:rPr lang="en-US" sz="2811" dirty="0" err="1" smtClean="0"/>
              <a:t>metformin</a:t>
            </a:r>
            <a:r>
              <a:rPr lang="en-US" sz="2811" dirty="0" smtClean="0"/>
              <a:t> and 2 other oral drugs (</a:t>
            </a:r>
            <a:r>
              <a:rPr lang="en-US" sz="2811" dirty="0" err="1" smtClean="0"/>
              <a:t>sulfonlyurea</a:t>
            </a:r>
            <a:r>
              <a:rPr lang="en-US" sz="2811" dirty="0" smtClean="0"/>
              <a:t>, </a:t>
            </a:r>
            <a:r>
              <a:rPr lang="en-US" sz="2811" dirty="0" err="1" smtClean="0"/>
              <a:t>pioglitazone</a:t>
            </a:r>
            <a:r>
              <a:rPr lang="en-US" sz="2811" dirty="0" smtClean="0"/>
              <a:t> and DPP-4 inhibitor) is not effective, then consider GLP-1 in those with:</a:t>
            </a:r>
          </a:p>
          <a:p>
            <a:pPr marL="400050" lvl="1" indent="0"/>
            <a:r>
              <a:rPr lang="en-US" sz="2600" dirty="0" smtClean="0">
                <a:solidFill>
                  <a:srgbClr val="000090"/>
                </a:solidFill>
              </a:rPr>
              <a:t>  BMI &gt;35kg/m</a:t>
            </a:r>
            <a:r>
              <a:rPr lang="en-US" sz="2600" baseline="30000" dirty="0" smtClean="0">
                <a:solidFill>
                  <a:srgbClr val="000090"/>
                </a:solidFill>
              </a:rPr>
              <a:t>2 </a:t>
            </a:r>
            <a:r>
              <a:rPr lang="en-US" sz="2600" dirty="0" smtClean="0">
                <a:solidFill>
                  <a:srgbClr val="000090"/>
                </a:solidFill>
              </a:rPr>
              <a:t>(adapted for BME groups) </a:t>
            </a:r>
            <a:r>
              <a:rPr lang="en-US" sz="2600" b="1" dirty="0" smtClean="0">
                <a:solidFill>
                  <a:srgbClr val="000090"/>
                </a:solidFill>
              </a:rPr>
              <a:t>and</a:t>
            </a:r>
            <a:r>
              <a:rPr lang="en-US" sz="2600" dirty="0" smtClean="0">
                <a:solidFill>
                  <a:srgbClr val="000090"/>
                </a:solidFill>
              </a:rPr>
              <a:t> specific    psychological or medical problems</a:t>
            </a:r>
          </a:p>
          <a:p>
            <a:pPr marL="400050" lvl="1" indent="0"/>
            <a:r>
              <a:rPr lang="en-US" sz="2600" dirty="0" smtClean="0">
                <a:solidFill>
                  <a:srgbClr val="000090"/>
                </a:solidFill>
              </a:rPr>
              <a:t>  BMI &lt;35kg/m</a:t>
            </a:r>
            <a:r>
              <a:rPr lang="en-US" sz="2600" baseline="30000" dirty="0" smtClean="0">
                <a:solidFill>
                  <a:srgbClr val="000090"/>
                </a:solidFill>
              </a:rPr>
              <a:t>2 </a:t>
            </a:r>
            <a:r>
              <a:rPr lang="en-US" sz="2600" b="1" dirty="0" smtClean="0">
                <a:solidFill>
                  <a:srgbClr val="000090"/>
                </a:solidFill>
              </a:rPr>
              <a:t>and</a:t>
            </a:r>
            <a:r>
              <a:rPr lang="en-US" sz="2600" dirty="0" smtClean="0">
                <a:solidFill>
                  <a:srgbClr val="000090"/>
                </a:solidFill>
              </a:rPr>
              <a:t>:</a:t>
            </a:r>
          </a:p>
          <a:p>
            <a:pPr marL="800100" lvl="2" indent="0"/>
            <a:r>
              <a:rPr lang="en-US" dirty="0" smtClean="0">
                <a:solidFill>
                  <a:srgbClr val="000090"/>
                </a:solidFill>
              </a:rPr>
              <a:t>  </a:t>
            </a:r>
            <a:r>
              <a:rPr lang="en-US" sz="2200" dirty="0" smtClean="0">
                <a:solidFill>
                  <a:srgbClr val="000090"/>
                </a:solidFill>
              </a:rPr>
              <a:t>for whom insulin therapy would have significant occupational implications </a:t>
            </a:r>
            <a:r>
              <a:rPr lang="en-US" sz="2200" b="1" dirty="0" smtClean="0">
                <a:solidFill>
                  <a:srgbClr val="000090"/>
                </a:solidFill>
              </a:rPr>
              <a:t>or</a:t>
            </a:r>
          </a:p>
          <a:p>
            <a:pPr marL="800100" lvl="2" indent="0"/>
            <a:r>
              <a:rPr lang="en-US" sz="2200" dirty="0" smtClean="0">
                <a:solidFill>
                  <a:srgbClr val="000090"/>
                </a:solidFill>
              </a:rPr>
              <a:t>  weight loss would improve obesity-related co-morbidities</a:t>
            </a:r>
          </a:p>
          <a:p>
            <a:pPr marL="0" indent="0">
              <a:buNone/>
            </a:pPr>
            <a:r>
              <a:rPr lang="en-US" dirty="0" smtClean="0"/>
              <a:t>Only continue GLP-1 mimetic therapy if there is a reduction of 11 </a:t>
            </a:r>
            <a:r>
              <a:rPr lang="en-US" dirty="0" err="1" smtClean="0"/>
              <a:t>mmol</a:t>
            </a:r>
            <a:r>
              <a:rPr lang="en-US" dirty="0" smtClean="0"/>
              <a:t>/mol (1.0%) in Hb1c </a:t>
            </a:r>
            <a:r>
              <a:rPr lang="en-US" b="1" dirty="0" smtClean="0"/>
              <a:t>and</a:t>
            </a:r>
            <a:r>
              <a:rPr lang="en-US" dirty="0" smtClean="0"/>
              <a:t> weight loss of at least 3% over 6 months   </a:t>
            </a:r>
          </a:p>
          <a:p>
            <a:pPr>
              <a:buNone/>
            </a:pPr>
            <a:endParaRPr lang="en-US" dirty="0" smtClean="0">
              <a:solidFill>
                <a:srgbClr val="FF0000"/>
              </a:solidFill>
            </a:endParaRPr>
          </a:p>
          <a:p>
            <a:pPr>
              <a:buNone/>
            </a:pPr>
            <a:endParaRPr lang="en-US" dirty="0">
              <a:solidFill>
                <a:srgbClr val="FF0000"/>
              </a:solidFill>
            </a:endParaRPr>
          </a:p>
        </p:txBody>
      </p:sp>
    </p:spTree>
    <p:extLst>
      <p:ext uri="{BB962C8B-B14F-4D97-AF65-F5344CB8AC3E}">
        <p14:creationId xmlns:p14="http://schemas.microsoft.com/office/powerpoint/2010/main" val="41630605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endParaRPr lang="en-US" dirty="0"/>
          </a:p>
        </p:txBody>
      </p:sp>
      <p:graphicFrame>
        <p:nvGraphicFramePr>
          <p:cNvPr id="6" name="Content Placeholder 9"/>
          <p:cNvGraphicFramePr>
            <a:graphicFrameLocks/>
          </p:cNvGraphicFramePr>
          <p:nvPr>
            <p:extLst>
              <p:ext uri="{D42A27DB-BD31-4B8C-83A1-F6EECF244321}">
                <p14:modId xmlns:p14="http://schemas.microsoft.com/office/powerpoint/2010/main" val="839381028"/>
              </p:ext>
            </p:extLst>
          </p:nvPr>
        </p:nvGraphicFramePr>
        <p:xfrm>
          <a:off x="457199" y="2266744"/>
          <a:ext cx="3215217" cy="3474828"/>
        </p:xfrm>
        <a:graphic>
          <a:graphicData uri="http://schemas.openxmlformats.org/drawingml/2006/table">
            <a:tbl>
              <a:tblPr firstRow="1" bandRow="1">
                <a:tableStyleId>{2D5ABB26-0587-4C30-8999-92F81FD0307C}</a:tableStyleId>
              </a:tblPr>
              <a:tblGrid>
                <a:gridCol w="2627067"/>
                <a:gridCol w="588150"/>
              </a:tblGrid>
              <a:tr h="370840">
                <a:tc>
                  <a:txBody>
                    <a:bodyPr/>
                    <a:lstStyle/>
                    <a:p>
                      <a:r>
                        <a:rPr lang="en-GB" sz="2000" dirty="0" smtClean="0">
                          <a:solidFill>
                            <a:srgbClr val="000090"/>
                          </a:solidFill>
                        </a:rPr>
                        <a:t>Increases</a:t>
                      </a:r>
                      <a:r>
                        <a:rPr lang="en-GB" sz="2000" baseline="0" dirty="0" smtClean="0">
                          <a:solidFill>
                            <a:srgbClr val="000090"/>
                          </a:solidFill>
                        </a:rPr>
                        <a:t> insulin production</a:t>
                      </a:r>
                      <a:endParaRPr lang="en-GB" sz="2000" b="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Increases</a:t>
                      </a:r>
                      <a:r>
                        <a:rPr lang="en-GB" sz="2000" baseline="0" dirty="0" smtClean="0">
                          <a:solidFill>
                            <a:srgbClr val="000090"/>
                          </a:solidFill>
                        </a:rPr>
                        <a:t> insulin sensitivity</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Reduces liver</a:t>
                      </a:r>
                      <a:r>
                        <a:rPr lang="en-GB" sz="2000" baseline="0" dirty="0" smtClean="0">
                          <a:solidFill>
                            <a:srgbClr val="000090"/>
                          </a:solidFill>
                        </a:rPr>
                        <a:t> glucose output</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Weight neutral</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rgbClr val="000090"/>
                          </a:solidFill>
                          <a:latin typeface="Zapf Dingbats"/>
                          <a:ea typeface="Zapf Dingbats"/>
                          <a:cs typeface="Zapf Dingbats"/>
                          <a:sym typeface="Zapf Dingbats"/>
                        </a:rPr>
                        <a:t>✓</a:t>
                      </a:r>
                      <a:endParaRPr lang="en-GB" sz="24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Does not cause</a:t>
                      </a:r>
                      <a:r>
                        <a:rPr lang="en-GB" sz="2000" baseline="0" dirty="0" smtClean="0">
                          <a:solidFill>
                            <a:srgbClr val="000090"/>
                          </a:solidFill>
                        </a:rPr>
                        <a:t> hypos</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err="1" smtClean="0">
                          <a:solidFill>
                            <a:srgbClr val="000090"/>
                          </a:solidFill>
                        </a:rPr>
                        <a:t>Cardioprotective</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rgbClr val="000090"/>
                          </a:solidFill>
                          <a:latin typeface="Zapf Dingbats"/>
                          <a:ea typeface="Zapf Dingbats"/>
                          <a:cs typeface="Zapf Dingbats"/>
                          <a:sym typeface="Zapf Dingbats"/>
                        </a:rPr>
                        <a:t>✗</a:t>
                      </a:r>
                      <a:endParaRPr lang="en-GB" sz="24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bl>
          </a:graphicData>
        </a:graphic>
      </p:graphicFrame>
      <p:sp>
        <p:nvSpPr>
          <p:cNvPr id="7" name="Content Placeholder 8"/>
          <p:cNvSpPr txBox="1">
            <a:spLocks/>
          </p:cNvSpPr>
          <p:nvPr/>
        </p:nvSpPr>
        <p:spPr>
          <a:xfrm>
            <a:off x="3936995" y="2169886"/>
            <a:ext cx="4897967" cy="3883853"/>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r>
              <a:rPr lang="en-GB" sz="2200" b="1" dirty="0" smtClean="0">
                <a:latin typeface="+mj-lt"/>
                <a:cs typeface="Arial" panose="020B0604020202020204" pitchFamily="34" charset="0"/>
              </a:rPr>
              <a:t>Dosing:</a:t>
            </a:r>
            <a:r>
              <a:rPr lang="en-GB" sz="2200" dirty="0" smtClean="0">
                <a:latin typeface="+mj-lt"/>
                <a:cs typeface="Arial" panose="020B0604020202020204" pitchFamily="34" charset="0"/>
              </a:rPr>
              <a:t> tablets taken with or after food</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Most common side effects: </a:t>
            </a:r>
            <a:r>
              <a:rPr lang="en-GB" sz="2200" dirty="0" smtClean="0">
                <a:latin typeface="+mj-lt"/>
                <a:cs typeface="Arial" panose="020B0604020202020204" pitchFamily="34" charset="0"/>
              </a:rPr>
              <a:t>GI, URTI, oedema</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Monitor:</a:t>
            </a:r>
            <a:r>
              <a:rPr lang="en-GB" sz="2200" dirty="0" smtClean="0">
                <a:latin typeface="+mj-lt"/>
                <a:cs typeface="Arial" panose="020B0604020202020204" pitchFamily="34" charset="0"/>
              </a:rPr>
              <a:t> renal/liver function </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Additional:</a:t>
            </a:r>
          </a:p>
          <a:p>
            <a:pPr>
              <a:defRPr/>
            </a:pPr>
            <a:r>
              <a:rPr lang="en-GB" sz="2200" dirty="0" err="1" smtClean="0">
                <a:latin typeface="+mj-lt"/>
                <a:cs typeface="Arial" panose="020B0604020202020204" pitchFamily="34" charset="0"/>
              </a:rPr>
              <a:t>Linagliptin</a:t>
            </a:r>
            <a:r>
              <a:rPr lang="en-GB" sz="2200" dirty="0" smtClean="0">
                <a:latin typeface="+mj-lt"/>
                <a:cs typeface="Arial" panose="020B0604020202020204" pitchFamily="34" charset="0"/>
              </a:rPr>
              <a:t> can be used in end stage renal failure without reducing dose</a:t>
            </a:r>
          </a:p>
          <a:p>
            <a:pPr>
              <a:defRPr/>
            </a:pPr>
            <a:r>
              <a:rPr lang="en-GB" sz="2200" dirty="0" smtClean="0">
                <a:latin typeface="+mj-lt"/>
                <a:cs typeface="Arial" panose="020B0604020202020204" pitchFamily="34" charset="0"/>
              </a:rPr>
              <a:t>Full effect seen between 3-6 months</a:t>
            </a:r>
          </a:p>
          <a:p>
            <a:pPr marL="0" indent="0">
              <a:buNone/>
              <a:defRPr/>
            </a:pPr>
            <a:r>
              <a:rPr lang="en-GB" sz="2200" dirty="0" smtClean="0">
                <a:solidFill>
                  <a:srgbClr val="800080"/>
                </a:solidFill>
                <a:latin typeface="+mj-lt"/>
                <a:cs typeface="Arial" panose="020B0604020202020204" pitchFamily="34" charset="0"/>
              </a:rPr>
              <a:t> </a:t>
            </a:r>
            <a:endParaRPr lang="en-US" sz="2200" dirty="0">
              <a:solidFill>
                <a:srgbClr val="800080"/>
              </a:solidFill>
              <a:latin typeface="+mj-lt"/>
            </a:endParaRPr>
          </a:p>
        </p:txBody>
      </p:sp>
      <p:sp>
        <p:nvSpPr>
          <p:cNvPr id="8" name="TextBox 7"/>
          <p:cNvSpPr txBox="1"/>
          <p:nvPr/>
        </p:nvSpPr>
        <p:spPr>
          <a:xfrm>
            <a:off x="0" y="1198782"/>
            <a:ext cx="9144000" cy="769441"/>
          </a:xfrm>
          <a:prstGeom prst="rect">
            <a:avLst/>
          </a:prstGeom>
          <a:noFill/>
        </p:spPr>
        <p:txBody>
          <a:bodyPr wrap="square" rtlCol="0">
            <a:spAutoFit/>
          </a:bodyPr>
          <a:lstStyle/>
          <a:p>
            <a:pPr algn="ctr"/>
            <a:r>
              <a:rPr lang="en-US" sz="2200" dirty="0" err="1" smtClean="0">
                <a:solidFill>
                  <a:srgbClr val="000090"/>
                </a:solidFill>
              </a:rPr>
              <a:t>Alogliptin</a:t>
            </a:r>
            <a:r>
              <a:rPr lang="en-US" sz="2200" dirty="0" smtClean="0">
                <a:solidFill>
                  <a:srgbClr val="000090"/>
                </a:solidFill>
              </a:rPr>
              <a:t>*, </a:t>
            </a:r>
            <a:r>
              <a:rPr lang="en-US" sz="2200" dirty="0" err="1" smtClean="0">
                <a:solidFill>
                  <a:srgbClr val="000090"/>
                </a:solidFill>
              </a:rPr>
              <a:t>Linagliptin</a:t>
            </a:r>
            <a:r>
              <a:rPr lang="en-US" sz="2200" dirty="0" smtClean="0">
                <a:solidFill>
                  <a:srgbClr val="000090"/>
                </a:solidFill>
              </a:rPr>
              <a:t>*, </a:t>
            </a:r>
            <a:r>
              <a:rPr lang="en-US" sz="2200" dirty="0" err="1" smtClean="0">
                <a:solidFill>
                  <a:srgbClr val="000090"/>
                </a:solidFill>
              </a:rPr>
              <a:t>Saxagliptin</a:t>
            </a:r>
            <a:r>
              <a:rPr lang="en-US" sz="2200" dirty="0" smtClean="0">
                <a:solidFill>
                  <a:srgbClr val="000090"/>
                </a:solidFill>
              </a:rPr>
              <a:t>, </a:t>
            </a:r>
            <a:r>
              <a:rPr lang="en-US" sz="2200" dirty="0" err="1" smtClean="0">
                <a:solidFill>
                  <a:srgbClr val="000090"/>
                </a:solidFill>
              </a:rPr>
              <a:t>Sitagliptin</a:t>
            </a:r>
            <a:r>
              <a:rPr lang="en-US" sz="2200" dirty="0" smtClean="0">
                <a:solidFill>
                  <a:srgbClr val="000090"/>
                </a:solidFill>
              </a:rPr>
              <a:t>.  *1st line treatments locally</a:t>
            </a:r>
          </a:p>
          <a:p>
            <a:r>
              <a:rPr lang="en-US" sz="2200" dirty="0" smtClean="0">
                <a:solidFill>
                  <a:srgbClr val="000090"/>
                </a:solidFill>
              </a:rPr>
              <a:t>   Reduce HbA1c by 8 </a:t>
            </a:r>
            <a:r>
              <a:rPr lang="en-US" sz="2200" dirty="0" err="1" smtClean="0">
                <a:solidFill>
                  <a:srgbClr val="000090"/>
                </a:solidFill>
              </a:rPr>
              <a:t>mmol</a:t>
            </a:r>
            <a:r>
              <a:rPr lang="en-US" sz="2200" dirty="0" smtClean="0">
                <a:solidFill>
                  <a:srgbClr val="000090"/>
                </a:solidFill>
              </a:rPr>
              <a:t>/</a:t>
            </a:r>
            <a:r>
              <a:rPr lang="en-US" sz="2200" dirty="0" err="1" smtClean="0">
                <a:solidFill>
                  <a:srgbClr val="000090"/>
                </a:solidFill>
              </a:rPr>
              <a:t>mol</a:t>
            </a:r>
            <a:r>
              <a:rPr lang="en-US" sz="2200" dirty="0" smtClean="0">
                <a:solidFill>
                  <a:srgbClr val="000090"/>
                </a:solidFill>
              </a:rPr>
              <a:t> (0.75%)</a:t>
            </a:r>
          </a:p>
        </p:txBody>
      </p:sp>
      <p:sp>
        <p:nvSpPr>
          <p:cNvPr id="9" name="Title 8"/>
          <p:cNvSpPr>
            <a:spLocks noGrp="1"/>
          </p:cNvSpPr>
          <p:nvPr>
            <p:ph type="title"/>
          </p:nvPr>
        </p:nvSpPr>
        <p:spPr/>
        <p:txBody>
          <a:bodyPr/>
          <a:lstStyle/>
          <a:p>
            <a:r>
              <a:rPr lang="en-US" dirty="0" smtClean="0"/>
              <a:t>DPP-4 inhibitors (</a:t>
            </a:r>
            <a:r>
              <a:rPr lang="en-US" dirty="0" err="1" smtClean="0"/>
              <a:t>Gliptins</a:t>
            </a:r>
            <a:r>
              <a:rPr lang="en-US" dirty="0" smtClean="0"/>
              <a:t>)</a:t>
            </a:r>
            <a:endParaRPr lang="en-US" dirty="0"/>
          </a:p>
        </p:txBody>
      </p:sp>
    </p:spTree>
    <p:extLst>
      <p:ext uri="{BB962C8B-B14F-4D97-AF65-F5344CB8AC3E}">
        <p14:creationId xmlns:p14="http://schemas.microsoft.com/office/powerpoint/2010/main" val="2613026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457200" y="96858"/>
            <a:ext cx="8229600" cy="92552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dirty="0" smtClean="0">
                <a:solidFill>
                  <a:srgbClr val="000090"/>
                </a:solidFill>
                <a:latin typeface="+mj-lt"/>
                <a:ea typeface="+mj-ea"/>
                <a:cs typeface="+mj-cs"/>
              </a:rPr>
              <a:t>GLP-1 </a:t>
            </a:r>
            <a:r>
              <a:rPr lang="en-US" sz="4000" dirty="0" err="1" smtClean="0">
                <a:solidFill>
                  <a:srgbClr val="000090"/>
                </a:solidFill>
                <a:latin typeface="+mj-lt"/>
                <a:ea typeface="+mj-ea"/>
                <a:cs typeface="+mj-cs"/>
              </a:rPr>
              <a:t>mimetics</a:t>
            </a:r>
            <a:r>
              <a:rPr lang="en-US" sz="4000" dirty="0" smtClean="0">
                <a:solidFill>
                  <a:srgbClr val="000090"/>
                </a:solidFill>
                <a:latin typeface="+mj-lt"/>
                <a:ea typeface="+mj-ea"/>
                <a:cs typeface="+mj-cs"/>
              </a:rPr>
              <a:t> and DPP-4 inhibitors</a:t>
            </a:r>
            <a:endParaRPr kumimoji="0" lang="en-US" sz="4000" b="0" i="0" u="none" strike="noStrike" kern="1200" cap="none" spc="0" normalizeH="0" baseline="0" noProof="0" dirty="0">
              <a:ln>
                <a:noFill/>
              </a:ln>
              <a:solidFill>
                <a:srgbClr val="000090"/>
              </a:solidFill>
              <a:effectLst/>
              <a:uLnTx/>
              <a:uFillTx/>
              <a:latin typeface="+mj-lt"/>
              <a:ea typeface="+mj-ea"/>
              <a:cs typeface="+mj-cs"/>
            </a:endParaRPr>
          </a:p>
        </p:txBody>
      </p:sp>
      <p:sp>
        <p:nvSpPr>
          <p:cNvPr id="4" name="Content Placeholder 9"/>
          <p:cNvSpPr txBox="1">
            <a:spLocks/>
          </p:cNvSpPr>
          <p:nvPr/>
        </p:nvSpPr>
        <p:spPr>
          <a:xfrm>
            <a:off x="457200" y="1671710"/>
            <a:ext cx="6215485" cy="439253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smtClean="0">
                <a:ln>
                  <a:noFill/>
                </a:ln>
                <a:solidFill>
                  <a:srgbClr val="000090"/>
                </a:solidFill>
                <a:effectLst/>
                <a:uLnTx/>
                <a:uFillTx/>
                <a:latin typeface="+mn-lt"/>
                <a:ea typeface="+mn-ea"/>
                <a:cs typeface="Segoe UI" charset="0"/>
              </a:rPr>
              <a:t>Monitor</a:t>
            </a:r>
            <a:r>
              <a:rPr kumimoji="0" lang="en-GB" sz="2800" b="0" i="0" u="none" strike="noStrike" kern="1200" cap="none" spc="0" normalizeH="0" noProof="0" dirty="0" smtClean="0">
                <a:ln>
                  <a:noFill/>
                </a:ln>
                <a:solidFill>
                  <a:srgbClr val="000090"/>
                </a:solidFill>
                <a:effectLst/>
                <a:uLnTx/>
                <a:uFillTx/>
                <a:latin typeface="+mn-lt"/>
                <a:ea typeface="+mn-ea"/>
                <a:cs typeface="Segoe UI" charset="0"/>
              </a:rPr>
              <a:t> </a:t>
            </a:r>
            <a:r>
              <a:rPr kumimoji="0" lang="en-GB" sz="2800" b="0" i="0" u="none" strike="noStrike" kern="1200" cap="none" spc="0" normalizeH="0" noProof="0" dirty="0" err="1" smtClean="0">
                <a:ln>
                  <a:noFill/>
                </a:ln>
                <a:solidFill>
                  <a:srgbClr val="000090"/>
                </a:solidFill>
                <a:effectLst/>
                <a:uLnTx/>
                <a:uFillTx/>
                <a:latin typeface="+mn-lt"/>
                <a:ea typeface="+mn-ea"/>
                <a:cs typeface="Segoe UI" charset="0"/>
              </a:rPr>
              <a:t>rena</a:t>
            </a:r>
            <a:r>
              <a:rPr lang="en-GB" sz="2800" dirty="0" err="1" smtClean="0">
                <a:solidFill>
                  <a:srgbClr val="000090"/>
                </a:solidFill>
                <a:cs typeface="Segoe UI" charset="0"/>
              </a:rPr>
              <a:t>l</a:t>
            </a:r>
            <a:r>
              <a:rPr lang="en-GB" sz="2800" dirty="0" smtClean="0">
                <a:solidFill>
                  <a:srgbClr val="000090"/>
                </a:solidFill>
                <a:cs typeface="Segoe UI" charset="0"/>
              </a:rPr>
              <a:t> function</a:t>
            </a:r>
            <a:endParaRPr kumimoji="0" lang="en-GB" sz="2800" b="0" i="0" u="none" strike="noStrike" kern="1200" cap="none" spc="0" normalizeH="0" baseline="0" noProof="0" dirty="0" smtClean="0">
              <a:ln>
                <a:noFill/>
              </a:ln>
              <a:solidFill>
                <a:srgbClr val="000090"/>
              </a:solidFill>
              <a:effectLst/>
              <a:uLnTx/>
              <a:uFillTx/>
              <a:cs typeface="Segoe UI"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sz="2800" dirty="0" smtClean="0">
                <a:solidFill>
                  <a:srgbClr val="000090"/>
                </a:solidFill>
                <a:cs typeface="Segoe UI" charset="0"/>
              </a:rPr>
              <a:t>Avoid in severe liver impairment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smtClean="0">
                <a:ln>
                  <a:noFill/>
                </a:ln>
                <a:solidFill>
                  <a:srgbClr val="000090"/>
                </a:solidFill>
                <a:effectLst/>
                <a:uLnTx/>
                <a:uFillTx/>
                <a:latin typeface="+mn-lt"/>
                <a:ea typeface="+mn-ea"/>
                <a:cs typeface="Segoe UI" charset="0"/>
              </a:rPr>
              <a:t>Contraindicated</a:t>
            </a:r>
            <a:r>
              <a:rPr kumimoji="0" lang="en-GB" sz="2800" b="0" i="0" u="none" strike="noStrike" kern="1200" cap="none" spc="0" normalizeH="0" noProof="0" dirty="0" smtClean="0">
                <a:ln>
                  <a:noFill/>
                </a:ln>
                <a:solidFill>
                  <a:srgbClr val="000090"/>
                </a:solidFill>
                <a:effectLst/>
                <a:uLnTx/>
                <a:uFillTx/>
                <a:latin typeface="+mn-lt"/>
                <a:ea typeface="+mn-ea"/>
                <a:cs typeface="Segoe UI" charset="0"/>
              </a:rPr>
              <a:t> in previous DKA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sz="2800" baseline="0" dirty="0" smtClean="0">
                <a:solidFill>
                  <a:srgbClr val="000090"/>
                </a:solidFill>
                <a:cs typeface="Segoe UI" charset="0"/>
              </a:rPr>
              <a:t>Stop treatment</a:t>
            </a:r>
            <a:r>
              <a:rPr lang="en-GB" sz="2800" dirty="0" smtClean="0">
                <a:solidFill>
                  <a:srgbClr val="000090"/>
                </a:solidFill>
                <a:cs typeface="Segoe UI" charset="0"/>
              </a:rPr>
              <a:t> if any symptoms of acute pancreatitis (patients should be made aware of symptoms) </a:t>
            </a:r>
            <a:endParaRPr kumimoji="0" lang="en-GB" sz="2800" b="0" i="0" u="none" strike="noStrike" kern="1200" cap="none" spc="0" normalizeH="0" baseline="0" noProof="0" dirty="0" smtClean="0">
              <a:ln>
                <a:noFill/>
              </a:ln>
              <a:solidFill>
                <a:srgbClr val="000090"/>
              </a:solidFill>
              <a:effectLst/>
              <a:uLnTx/>
              <a:uFillTx/>
              <a:cs typeface="Segoe UI" charset="0"/>
            </a:endParaRPr>
          </a:p>
          <a:p>
            <a:pPr marL="342900" marR="0" lvl="0" indent="-342900" algn="l" defTabSz="457200" rtl="0" eaLnBrk="1" fontAlgn="auto" latinLnBrk="0" hangingPunct="1">
              <a:lnSpc>
                <a:spcPct val="100000"/>
              </a:lnSpc>
              <a:spcBef>
                <a:spcPct val="20000"/>
              </a:spcBef>
              <a:spcAft>
                <a:spcPts val="0"/>
              </a:spcAft>
              <a:buClrTx/>
              <a:buSzTx/>
              <a:buFont typeface="Wingdings" charset="0"/>
              <a:buChar char="§"/>
              <a:tabLst/>
              <a:defRPr/>
            </a:pPr>
            <a:endParaRPr kumimoji="0" lang="en-GB" sz="2800" b="0" i="0" u="none" strike="noStrike" kern="1200" cap="none" spc="0" normalizeH="0" baseline="0" noProof="0" dirty="0" smtClean="0">
              <a:ln>
                <a:noFill/>
              </a:ln>
              <a:solidFill>
                <a:srgbClr val="FF0000"/>
              </a:solidFill>
              <a:effectLst/>
              <a:uLnTx/>
              <a:uFillTx/>
              <a:latin typeface="+mn-lt"/>
              <a:ea typeface="+mn-ea"/>
              <a:cs typeface="Segoe UI"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rgbClr val="FF0000"/>
              </a:solidFill>
              <a:effectLst/>
              <a:uLnTx/>
              <a:uFillTx/>
              <a:latin typeface="+mn-lt"/>
              <a:ea typeface="+mn-ea"/>
              <a:cs typeface="+mn-cs"/>
            </a:endParaRPr>
          </a:p>
        </p:txBody>
      </p:sp>
      <p:pic>
        <p:nvPicPr>
          <p:cNvPr id="5" name="Picture 2" descr="http://www.clipartpal.com/_thumbs/pd/education/cau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162" r="-545"/>
          <a:stretch/>
        </p:blipFill>
        <p:spPr bwMode="auto">
          <a:xfrm>
            <a:off x="6478511" y="1261532"/>
            <a:ext cx="1800649" cy="179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9747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SGLT-2 inhibitors</a:t>
            </a:r>
            <a:endParaRPr lang="en-US" dirty="0"/>
          </a:p>
        </p:txBody>
      </p:sp>
      <p:pic>
        <p:nvPicPr>
          <p:cNvPr id="7" name="Picture 6" descr="Slide4.png"/>
          <p:cNvPicPr>
            <a:picLocks noChangeAspect="1"/>
          </p:cNvPicPr>
          <p:nvPr/>
        </p:nvPicPr>
        <p:blipFill>
          <a:blip r:embed="rId2"/>
          <a:srcRect l="5710" t="20782" r="8796" b="8025"/>
          <a:stretch>
            <a:fillRect/>
          </a:stretch>
        </p:blipFill>
        <p:spPr>
          <a:xfrm>
            <a:off x="1100424" y="2070634"/>
            <a:ext cx="6583079" cy="4111453"/>
          </a:xfrm>
          <a:prstGeom prst="rect">
            <a:avLst/>
          </a:prstGeom>
        </p:spPr>
      </p:pic>
      <p:sp>
        <p:nvSpPr>
          <p:cNvPr id="14" name="TextBox 13"/>
          <p:cNvSpPr txBox="1"/>
          <p:nvPr/>
        </p:nvSpPr>
        <p:spPr>
          <a:xfrm>
            <a:off x="992000" y="1492166"/>
            <a:ext cx="3018775" cy="323165"/>
          </a:xfrm>
          <a:prstGeom prst="rect">
            <a:avLst/>
          </a:prstGeom>
          <a:noFill/>
        </p:spPr>
        <p:txBody>
          <a:bodyPr wrap="none" rtlCol="0">
            <a:spAutoFit/>
          </a:bodyPr>
          <a:lstStyle/>
          <a:p>
            <a:r>
              <a:rPr lang="en-US" sz="1500" b="1" dirty="0" smtClean="0">
                <a:latin typeface="Arial Rounded MT Bold"/>
                <a:cs typeface="Arial Rounded MT Bold"/>
              </a:rPr>
              <a:t>~200g glucose filtered per day</a:t>
            </a:r>
            <a:endParaRPr lang="en-US" sz="1500" b="1" dirty="0">
              <a:latin typeface="Arial Rounded MT Bold"/>
              <a:cs typeface="Arial Rounded MT Bold"/>
            </a:endParaRPr>
          </a:p>
        </p:txBody>
      </p:sp>
      <p:sp>
        <p:nvSpPr>
          <p:cNvPr id="15" name="Rectangle 14"/>
          <p:cNvSpPr/>
          <p:nvPr/>
        </p:nvSpPr>
        <p:spPr>
          <a:xfrm>
            <a:off x="1185358" y="3623213"/>
            <a:ext cx="1248811" cy="4097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 </a:t>
            </a:r>
            <a:r>
              <a:rPr lang="en-US" dirty="0" err="1" smtClean="0"/>
              <a:t>sProximal</a:t>
            </a:r>
            <a:endParaRPr lang="en-US" dirty="0"/>
          </a:p>
        </p:txBody>
      </p:sp>
      <p:sp>
        <p:nvSpPr>
          <p:cNvPr id="16" name="Rectangle 15"/>
          <p:cNvSpPr/>
          <p:nvPr/>
        </p:nvSpPr>
        <p:spPr>
          <a:xfrm>
            <a:off x="5909735" y="4847940"/>
            <a:ext cx="821267" cy="4381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772827" y="4748131"/>
            <a:ext cx="1122401" cy="600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450167" y="4286839"/>
            <a:ext cx="508560" cy="319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27690" y="3887787"/>
            <a:ext cx="1482489" cy="1181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965184" y="3601849"/>
            <a:ext cx="1496023" cy="338554"/>
          </a:xfrm>
          <a:prstGeom prst="rect">
            <a:avLst/>
          </a:prstGeom>
          <a:noFill/>
        </p:spPr>
        <p:txBody>
          <a:bodyPr wrap="none" rtlCol="0">
            <a:spAutoFit/>
          </a:bodyPr>
          <a:lstStyle/>
          <a:p>
            <a:r>
              <a:rPr lang="en-US" sz="1600" dirty="0" smtClean="0">
                <a:solidFill>
                  <a:schemeClr val="accent1">
                    <a:lumMod val="75000"/>
                  </a:schemeClr>
                </a:solidFill>
              </a:rPr>
              <a:t>Proximal tubule</a:t>
            </a:r>
            <a:endParaRPr lang="en-US" sz="1600" dirty="0">
              <a:solidFill>
                <a:schemeClr val="accent1">
                  <a:lumMod val="75000"/>
                </a:schemeClr>
              </a:solidFill>
            </a:endParaRPr>
          </a:p>
        </p:txBody>
      </p:sp>
      <p:sp>
        <p:nvSpPr>
          <p:cNvPr id="22" name="TextBox 21"/>
          <p:cNvSpPr txBox="1"/>
          <p:nvPr/>
        </p:nvSpPr>
        <p:spPr>
          <a:xfrm>
            <a:off x="2131305" y="4055547"/>
            <a:ext cx="641522" cy="338554"/>
          </a:xfrm>
          <a:prstGeom prst="rect">
            <a:avLst/>
          </a:prstGeom>
          <a:noFill/>
        </p:spPr>
        <p:txBody>
          <a:bodyPr wrap="none" rtlCol="0">
            <a:spAutoFit/>
          </a:bodyPr>
          <a:lstStyle/>
          <a:p>
            <a:r>
              <a:rPr lang="en-US" sz="1600" dirty="0" smtClean="0">
                <a:solidFill>
                  <a:schemeClr val="accent1">
                    <a:lumMod val="75000"/>
                  </a:schemeClr>
                </a:solidFill>
              </a:rPr>
              <a:t>~90%</a:t>
            </a:r>
            <a:endParaRPr lang="en-US" sz="1600" dirty="0">
              <a:solidFill>
                <a:schemeClr val="accent1">
                  <a:lumMod val="75000"/>
                </a:schemeClr>
              </a:solidFill>
            </a:endParaRPr>
          </a:p>
        </p:txBody>
      </p:sp>
      <p:sp>
        <p:nvSpPr>
          <p:cNvPr id="23" name="TextBox 22"/>
          <p:cNvSpPr txBox="1"/>
          <p:nvPr/>
        </p:nvSpPr>
        <p:spPr>
          <a:xfrm>
            <a:off x="972462" y="4443740"/>
            <a:ext cx="1518364" cy="553998"/>
          </a:xfrm>
          <a:prstGeom prst="rect">
            <a:avLst/>
          </a:prstGeom>
          <a:noFill/>
        </p:spPr>
        <p:txBody>
          <a:bodyPr wrap="none" rtlCol="0">
            <a:spAutoFit/>
          </a:bodyPr>
          <a:lstStyle/>
          <a:p>
            <a:pPr algn="ctr"/>
            <a:r>
              <a:rPr lang="en-US" sz="1500" b="1" dirty="0" err="1" smtClean="0">
                <a:latin typeface="Arial Rounded MT Bold"/>
                <a:cs typeface="Arial Rounded MT Bold"/>
              </a:rPr>
              <a:t>Reabsorption</a:t>
            </a:r>
            <a:endParaRPr lang="en-US" sz="1500" b="1" dirty="0" smtClean="0">
              <a:latin typeface="Arial Rounded MT Bold"/>
              <a:cs typeface="Arial Rounded MT Bold"/>
            </a:endParaRPr>
          </a:p>
          <a:p>
            <a:pPr algn="ctr"/>
            <a:r>
              <a:rPr lang="en-US" sz="1500" b="1" dirty="0" smtClean="0">
                <a:latin typeface="Arial Rounded MT Bold"/>
                <a:cs typeface="Arial Rounded MT Bold"/>
              </a:rPr>
              <a:t>~200g per day</a:t>
            </a:r>
            <a:endParaRPr lang="en-US" sz="1500" b="1" dirty="0">
              <a:latin typeface="Arial Rounded MT Bold"/>
              <a:cs typeface="Arial Rounded MT Bold"/>
            </a:endParaRPr>
          </a:p>
        </p:txBody>
      </p:sp>
      <p:sp>
        <p:nvSpPr>
          <p:cNvPr id="24" name="TextBox 23"/>
          <p:cNvSpPr txBox="1"/>
          <p:nvPr/>
        </p:nvSpPr>
        <p:spPr>
          <a:xfrm>
            <a:off x="3370119" y="4279964"/>
            <a:ext cx="641522" cy="338554"/>
          </a:xfrm>
          <a:prstGeom prst="rect">
            <a:avLst/>
          </a:prstGeom>
          <a:noFill/>
        </p:spPr>
        <p:txBody>
          <a:bodyPr wrap="none" rtlCol="0">
            <a:spAutoFit/>
          </a:bodyPr>
          <a:lstStyle/>
          <a:p>
            <a:r>
              <a:rPr lang="en-US" sz="1600" dirty="0" smtClean="0">
                <a:solidFill>
                  <a:schemeClr val="accent1">
                    <a:lumMod val="75000"/>
                  </a:schemeClr>
                </a:solidFill>
              </a:rPr>
              <a:t>~10%</a:t>
            </a:r>
            <a:endParaRPr lang="en-US" sz="1600" dirty="0">
              <a:solidFill>
                <a:schemeClr val="accent1">
                  <a:lumMod val="75000"/>
                </a:schemeClr>
              </a:solidFill>
            </a:endParaRPr>
          </a:p>
        </p:txBody>
      </p:sp>
      <p:sp>
        <p:nvSpPr>
          <p:cNvPr id="25" name="TextBox 24"/>
          <p:cNvSpPr txBox="1"/>
          <p:nvPr/>
        </p:nvSpPr>
        <p:spPr>
          <a:xfrm>
            <a:off x="2514122" y="4890988"/>
            <a:ext cx="1413468" cy="338554"/>
          </a:xfrm>
          <a:prstGeom prst="rect">
            <a:avLst/>
          </a:prstGeom>
          <a:noFill/>
        </p:spPr>
        <p:txBody>
          <a:bodyPr wrap="none" rtlCol="0">
            <a:spAutoFit/>
          </a:bodyPr>
          <a:lstStyle/>
          <a:p>
            <a:r>
              <a:rPr lang="en-US" sz="1600" dirty="0" smtClean="0">
                <a:solidFill>
                  <a:schemeClr val="accent1">
                    <a:lumMod val="75000"/>
                  </a:schemeClr>
                </a:solidFill>
              </a:rPr>
              <a:t>Distal segment</a:t>
            </a:r>
            <a:endParaRPr lang="en-US" sz="1600" dirty="0">
              <a:solidFill>
                <a:schemeClr val="accent1">
                  <a:lumMod val="75000"/>
                </a:schemeClr>
              </a:solidFill>
            </a:endParaRPr>
          </a:p>
        </p:txBody>
      </p:sp>
      <p:sp>
        <p:nvSpPr>
          <p:cNvPr id="26" name="TextBox 25"/>
          <p:cNvSpPr txBox="1"/>
          <p:nvPr/>
        </p:nvSpPr>
        <p:spPr>
          <a:xfrm>
            <a:off x="5684916" y="4753230"/>
            <a:ext cx="1004001" cy="584776"/>
          </a:xfrm>
          <a:prstGeom prst="rect">
            <a:avLst/>
          </a:prstGeom>
          <a:noFill/>
        </p:spPr>
        <p:txBody>
          <a:bodyPr wrap="none" rtlCol="0">
            <a:spAutoFit/>
          </a:bodyPr>
          <a:lstStyle/>
          <a:p>
            <a:pPr algn="ctr"/>
            <a:r>
              <a:rPr lang="en-US" sz="1600" dirty="0" smtClean="0">
                <a:solidFill>
                  <a:srgbClr val="376092"/>
                </a:solidFill>
              </a:rPr>
              <a:t>Collecting</a:t>
            </a:r>
          </a:p>
          <a:p>
            <a:pPr algn="ctr"/>
            <a:r>
              <a:rPr lang="en-US" sz="1600" dirty="0" smtClean="0">
                <a:solidFill>
                  <a:srgbClr val="376092"/>
                </a:solidFill>
              </a:rPr>
              <a:t> duct</a:t>
            </a:r>
            <a:endParaRPr lang="en-US" sz="1600" dirty="0">
              <a:solidFill>
                <a:srgbClr val="376092"/>
              </a:solidFill>
            </a:endParaRPr>
          </a:p>
        </p:txBody>
      </p:sp>
      <p:cxnSp>
        <p:nvCxnSpPr>
          <p:cNvPr id="4" name="Straight Arrow Connector 3"/>
          <p:cNvCxnSpPr/>
          <p:nvPr/>
        </p:nvCxnSpPr>
        <p:spPr>
          <a:xfrm flipH="1">
            <a:off x="7415290" y="5242997"/>
            <a:ext cx="516595" cy="719078"/>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494396" y="4367563"/>
            <a:ext cx="1249060" cy="784830"/>
          </a:xfrm>
          <a:prstGeom prst="rect">
            <a:avLst/>
          </a:prstGeom>
          <a:noFill/>
        </p:spPr>
        <p:txBody>
          <a:bodyPr wrap="none" rtlCol="0">
            <a:spAutoFit/>
          </a:bodyPr>
          <a:lstStyle/>
          <a:p>
            <a:pPr algn="ctr"/>
            <a:r>
              <a:rPr lang="en-US" sz="1500" b="1" dirty="0" smtClean="0">
                <a:latin typeface="Arial Rounded MT Bold"/>
                <a:cs typeface="Arial Rounded MT Bold"/>
              </a:rPr>
              <a:t>No glucose </a:t>
            </a:r>
          </a:p>
          <a:p>
            <a:pPr algn="ctr"/>
            <a:r>
              <a:rPr lang="en-US" sz="1500" b="1" dirty="0" smtClean="0">
                <a:latin typeface="Arial Rounded MT Bold"/>
                <a:cs typeface="Arial Rounded MT Bold"/>
              </a:rPr>
              <a:t>excreted in</a:t>
            </a:r>
          </a:p>
          <a:p>
            <a:pPr algn="ctr"/>
            <a:r>
              <a:rPr lang="en-US" sz="1500" b="1" dirty="0" smtClean="0">
                <a:latin typeface="Arial Rounded MT Bold"/>
                <a:cs typeface="Arial Rounded MT Bold"/>
              </a:rPr>
              <a:t> urine</a:t>
            </a:r>
            <a:endParaRPr lang="en-US" sz="1500" b="1" dirty="0">
              <a:latin typeface="Arial Rounded MT Bold"/>
              <a:cs typeface="Arial Rounded MT Bold"/>
            </a:endParaRPr>
          </a:p>
        </p:txBody>
      </p:sp>
      <p:sp>
        <p:nvSpPr>
          <p:cNvPr id="9" name="Rectangle 8"/>
          <p:cNvSpPr/>
          <p:nvPr/>
        </p:nvSpPr>
        <p:spPr>
          <a:xfrm>
            <a:off x="3299499" y="2297288"/>
            <a:ext cx="697627" cy="707886"/>
          </a:xfrm>
          <a:prstGeom prst="rect">
            <a:avLst/>
          </a:prstGeom>
        </p:spPr>
        <p:txBody>
          <a:bodyPr wrap="none">
            <a:spAutoFit/>
          </a:bodyPr>
          <a:lstStyle/>
          <a:p>
            <a:r>
              <a:rPr lang="en-US" sz="4000" dirty="0">
                <a:solidFill>
                  <a:srgbClr val="FF0000"/>
                </a:solidFill>
              </a:rPr>
              <a:t>✗</a:t>
            </a:r>
          </a:p>
        </p:txBody>
      </p:sp>
      <p:cxnSp>
        <p:nvCxnSpPr>
          <p:cNvPr id="17" name="Straight Arrow Connector 16"/>
          <p:cNvCxnSpPr/>
          <p:nvPr/>
        </p:nvCxnSpPr>
        <p:spPr>
          <a:xfrm flipH="1">
            <a:off x="3878744" y="1884530"/>
            <a:ext cx="1147299" cy="601461"/>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918574" y="1599786"/>
            <a:ext cx="4211409" cy="553998"/>
          </a:xfrm>
          <a:prstGeom prst="rect">
            <a:avLst/>
          </a:prstGeom>
          <a:noFill/>
        </p:spPr>
        <p:txBody>
          <a:bodyPr wrap="none" rtlCol="0">
            <a:spAutoFit/>
          </a:bodyPr>
          <a:lstStyle/>
          <a:p>
            <a:pPr algn="ctr"/>
            <a:r>
              <a:rPr lang="en-US" sz="1500" b="1" dirty="0" smtClean="0">
                <a:solidFill>
                  <a:srgbClr val="FF0000"/>
                </a:solidFill>
                <a:latin typeface="Arial Rounded MT Bold"/>
                <a:cs typeface="Arial Rounded MT Bold"/>
              </a:rPr>
              <a:t>SGLT-2 inhibition prevents reabsorption</a:t>
            </a:r>
          </a:p>
          <a:p>
            <a:pPr algn="ctr"/>
            <a:r>
              <a:rPr lang="en-US" sz="1500" b="1" dirty="0" smtClean="0">
                <a:solidFill>
                  <a:srgbClr val="FF0000"/>
                </a:solidFill>
                <a:latin typeface="Arial Rounded MT Bold"/>
                <a:cs typeface="Arial Rounded MT Bold"/>
              </a:rPr>
              <a:t>of 30-50% of glucose in the proximal tubule</a:t>
            </a:r>
            <a:endParaRPr lang="en-US" sz="1500" b="1" dirty="0">
              <a:solidFill>
                <a:srgbClr val="FF0000"/>
              </a:solidFill>
              <a:latin typeface="Arial Rounded MT Bold"/>
              <a:cs typeface="Arial Rounded MT Bold"/>
            </a:endParaRPr>
          </a:p>
        </p:txBody>
      </p:sp>
      <p:sp>
        <p:nvSpPr>
          <p:cNvPr id="3" name="Rectangle 2"/>
          <p:cNvSpPr/>
          <p:nvPr/>
        </p:nvSpPr>
        <p:spPr>
          <a:xfrm>
            <a:off x="7760751" y="4313598"/>
            <a:ext cx="697627" cy="707886"/>
          </a:xfrm>
          <a:prstGeom prst="rect">
            <a:avLst/>
          </a:prstGeom>
        </p:spPr>
        <p:txBody>
          <a:bodyPr wrap="none">
            <a:spAutoFit/>
          </a:bodyPr>
          <a:lstStyle/>
          <a:p>
            <a:r>
              <a:rPr lang="en-US" sz="4000" b="1" dirty="0">
                <a:solidFill>
                  <a:srgbClr val="FF0000"/>
                </a:solidFill>
              </a:rPr>
              <a:t>✗</a:t>
            </a:r>
          </a:p>
        </p:txBody>
      </p:sp>
      <p:sp>
        <p:nvSpPr>
          <p:cNvPr id="6" name="TextBox 5"/>
          <p:cNvSpPr txBox="1"/>
          <p:nvPr/>
        </p:nvSpPr>
        <p:spPr>
          <a:xfrm>
            <a:off x="7326123" y="3763159"/>
            <a:ext cx="1826141" cy="553998"/>
          </a:xfrm>
          <a:prstGeom prst="rect">
            <a:avLst/>
          </a:prstGeom>
          <a:noFill/>
        </p:spPr>
        <p:txBody>
          <a:bodyPr wrap="none" rtlCol="0">
            <a:spAutoFit/>
          </a:bodyPr>
          <a:lstStyle/>
          <a:p>
            <a:pPr algn="ctr"/>
            <a:r>
              <a:rPr lang="en-US" sz="1500" b="1" dirty="0" smtClean="0">
                <a:solidFill>
                  <a:srgbClr val="FF0000"/>
                </a:solidFill>
                <a:latin typeface="Arial Rounded MT Bold"/>
                <a:cs typeface="Arial Rounded MT Bold"/>
              </a:rPr>
              <a:t>Glucose excreted</a:t>
            </a:r>
          </a:p>
          <a:p>
            <a:pPr algn="ctr"/>
            <a:r>
              <a:rPr lang="en-US" sz="1500" b="1" dirty="0" smtClean="0">
                <a:solidFill>
                  <a:srgbClr val="FF0000"/>
                </a:solidFill>
                <a:latin typeface="Arial Rounded MT Bold"/>
                <a:cs typeface="Arial Rounded MT Bold"/>
              </a:rPr>
              <a:t>in urine</a:t>
            </a:r>
            <a:endParaRPr lang="en-US" sz="1500" b="1" dirty="0">
              <a:solidFill>
                <a:srgbClr val="FF0000"/>
              </a:solidFill>
              <a:latin typeface="Arial Rounded MT Bold"/>
              <a:cs typeface="Arial Rounded MT Bold"/>
            </a:endParaRPr>
          </a:p>
        </p:txBody>
      </p:sp>
      <p:cxnSp>
        <p:nvCxnSpPr>
          <p:cNvPr id="31" name="Straight Connector 30"/>
          <p:cNvCxnSpPr/>
          <p:nvPr/>
        </p:nvCxnSpPr>
        <p:spPr>
          <a:xfrm flipH="1">
            <a:off x="338818" y="1711137"/>
            <a:ext cx="507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38818" y="1711137"/>
            <a:ext cx="0" cy="304209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38818" y="4748131"/>
            <a:ext cx="50798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2442449" y="2038350"/>
            <a:ext cx="161051" cy="1714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2522975" y="1859130"/>
            <a:ext cx="11494" cy="32527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419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5" grpId="0"/>
      <p:bldP spid="9" grpId="0"/>
      <p:bldP spid="28" grpId="0"/>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dirty="0" smtClean="0"/>
              <a:t>SGLT-2 inhibitors</a:t>
            </a:r>
            <a:endParaRPr lang="en-US" dirty="0"/>
          </a:p>
        </p:txBody>
      </p:sp>
      <p:graphicFrame>
        <p:nvGraphicFramePr>
          <p:cNvPr id="4" name="Content Placeholder 9"/>
          <p:cNvGraphicFramePr>
            <a:graphicFrameLocks/>
          </p:cNvGraphicFramePr>
          <p:nvPr>
            <p:extLst>
              <p:ext uri="{D42A27DB-BD31-4B8C-83A1-F6EECF244321}">
                <p14:modId xmlns:p14="http://schemas.microsoft.com/office/powerpoint/2010/main" val="477425786"/>
              </p:ext>
            </p:extLst>
          </p:nvPr>
        </p:nvGraphicFramePr>
        <p:xfrm>
          <a:off x="457198" y="2236480"/>
          <a:ext cx="3215217" cy="3535787"/>
        </p:xfrm>
        <a:graphic>
          <a:graphicData uri="http://schemas.openxmlformats.org/drawingml/2006/table">
            <a:tbl>
              <a:tblPr firstRow="1" bandRow="1">
                <a:tableStyleId>{2D5ABB26-0587-4C30-8999-92F81FD0307C}</a:tableStyleId>
              </a:tblPr>
              <a:tblGrid>
                <a:gridCol w="2627067"/>
                <a:gridCol w="588150"/>
              </a:tblGrid>
              <a:tr h="370840">
                <a:tc>
                  <a:txBody>
                    <a:bodyPr/>
                    <a:lstStyle/>
                    <a:p>
                      <a:r>
                        <a:rPr lang="en-GB" sz="2000" dirty="0" smtClean="0">
                          <a:solidFill>
                            <a:srgbClr val="000090"/>
                          </a:solidFill>
                        </a:rPr>
                        <a:t>Increases</a:t>
                      </a:r>
                      <a:r>
                        <a:rPr lang="en-GB" sz="2000" baseline="0" dirty="0" smtClean="0">
                          <a:solidFill>
                            <a:srgbClr val="000090"/>
                          </a:solidFill>
                        </a:rPr>
                        <a:t> insulin secretion</a:t>
                      </a:r>
                      <a:endParaRPr lang="en-GB" sz="2000" b="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Increases</a:t>
                      </a:r>
                      <a:r>
                        <a:rPr lang="en-GB" sz="2000" baseline="0" dirty="0" smtClean="0">
                          <a:solidFill>
                            <a:srgbClr val="000090"/>
                          </a:solidFill>
                        </a:rPr>
                        <a:t> insulin sensitivity</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Reduces liver</a:t>
                      </a:r>
                      <a:r>
                        <a:rPr lang="en-GB" sz="2000" baseline="0" dirty="0" smtClean="0">
                          <a:solidFill>
                            <a:srgbClr val="000090"/>
                          </a:solidFill>
                        </a:rPr>
                        <a:t> glucose output</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en-GB" sz="2400" dirty="0" smtClean="0">
                          <a:solidFill>
                            <a:srgbClr val="000090"/>
                          </a:solidFill>
                          <a:latin typeface="Zapf Dingbats"/>
                          <a:ea typeface="Zapf Dingbats"/>
                          <a:cs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370840">
                <a:tc>
                  <a:txBody>
                    <a:bodyPr/>
                    <a:lstStyle/>
                    <a:p>
                      <a:r>
                        <a:rPr lang="en-GB" sz="2000" dirty="0" smtClean="0">
                          <a:solidFill>
                            <a:srgbClr val="000090"/>
                          </a:solidFill>
                        </a:rPr>
                        <a:t>Weight loss</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800" dirty="0" smtClean="0">
                          <a:solidFill>
                            <a:srgbClr val="000090"/>
                          </a:solidFill>
                          <a:latin typeface="Zapf Dingbats"/>
                          <a:ea typeface="Zapf Dingbats"/>
                          <a:cs typeface="Zapf Dingbats"/>
                          <a:sym typeface="Zapf Dingbats"/>
                        </a:rPr>
                        <a:t>✓</a:t>
                      </a:r>
                      <a:endParaRPr lang="en-GB" sz="2800" dirty="0" smtClean="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Does not cause</a:t>
                      </a:r>
                      <a:r>
                        <a:rPr lang="en-GB" sz="2000" baseline="0" dirty="0" smtClean="0">
                          <a:solidFill>
                            <a:srgbClr val="000090"/>
                          </a:solidFill>
                        </a:rPr>
                        <a:t> hypos</a:t>
                      </a:r>
                      <a:endParaRPr lang="en-GB" sz="2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dirty="0" smtClean="0">
                          <a:solidFill>
                            <a:srgbClr val="000090"/>
                          </a:solidFill>
                          <a:latin typeface="Zapf Dingbats"/>
                          <a:ea typeface="Zapf Dingbats"/>
                          <a:cs typeface="Zapf Dingbats"/>
                          <a:sym typeface="Zapf Dingbats"/>
                        </a:rPr>
                        <a:t>✓</a:t>
                      </a:r>
                      <a:endParaRPr lang="en-GB" sz="24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370840">
                <a:tc>
                  <a:txBody>
                    <a:bodyPr/>
                    <a:lstStyle/>
                    <a:p>
                      <a:r>
                        <a:rPr lang="en-GB" sz="2000" dirty="0" smtClean="0">
                          <a:solidFill>
                            <a:srgbClr val="000090"/>
                          </a:solidFill>
                        </a:rPr>
                        <a:t>Cardioprotective</a:t>
                      </a:r>
                      <a:r>
                        <a:rPr lang="en-GB" sz="2000" baseline="30000" dirty="0" smtClean="0">
                          <a:solidFill>
                            <a:srgbClr val="000090"/>
                          </a:solidFill>
                        </a:rPr>
                        <a:t>10</a:t>
                      </a:r>
                      <a:endParaRPr lang="en-GB" sz="2000" baseline="30000"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GB" sz="2400" b="1" dirty="0" smtClean="0">
                          <a:solidFill>
                            <a:srgbClr val="000090"/>
                          </a:solidFill>
                        </a:rPr>
                        <a:t>?</a:t>
                      </a:r>
                      <a:endParaRPr lang="en-GB" sz="2400" b="1" dirty="0">
                        <a:solidFill>
                          <a:srgbClr val="000090"/>
                        </a:solidFill>
                      </a:endParaRPr>
                    </a:p>
                  </a:txBody>
                  <a:tcPr marL="186300" marR="18630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bl>
          </a:graphicData>
        </a:graphic>
      </p:graphicFrame>
      <p:sp>
        <p:nvSpPr>
          <p:cNvPr id="5" name="Content Placeholder 8"/>
          <p:cNvSpPr txBox="1">
            <a:spLocks/>
          </p:cNvSpPr>
          <p:nvPr/>
        </p:nvSpPr>
        <p:spPr>
          <a:xfrm>
            <a:off x="3936995" y="2236480"/>
            <a:ext cx="4497922" cy="3790166"/>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r>
              <a:rPr lang="en-GB" sz="2200" b="1" dirty="0" smtClean="0">
                <a:latin typeface="+mj-lt"/>
                <a:cs typeface="Arial" panose="020B0604020202020204" pitchFamily="34" charset="0"/>
              </a:rPr>
              <a:t>Dosing:</a:t>
            </a:r>
            <a:r>
              <a:rPr lang="en-GB" sz="2200" dirty="0" smtClean="0">
                <a:latin typeface="+mj-lt"/>
                <a:cs typeface="Arial" panose="020B0604020202020204" pitchFamily="34" charset="0"/>
              </a:rPr>
              <a:t> once daily</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Most common side effects: </a:t>
            </a:r>
            <a:r>
              <a:rPr lang="en-GB" sz="2200" dirty="0" smtClean="0">
                <a:latin typeface="+mj-lt"/>
                <a:cs typeface="Arial" panose="020B0604020202020204" pitchFamily="34" charset="0"/>
              </a:rPr>
              <a:t>UTI</a:t>
            </a:r>
            <a:r>
              <a:rPr lang="en-GB" sz="2200" b="1" dirty="0" smtClean="0">
                <a:latin typeface="+mj-lt"/>
                <a:cs typeface="Arial" panose="020B0604020202020204" pitchFamily="34" charset="0"/>
              </a:rPr>
              <a:t> </a:t>
            </a:r>
            <a:endParaRPr lang="en-GB" sz="2200" dirty="0" smtClean="0">
              <a:latin typeface="+mj-lt"/>
              <a:cs typeface="Arial" panose="020B0604020202020204" pitchFamily="34" charset="0"/>
            </a:endParaRP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Monitor:</a:t>
            </a:r>
            <a:r>
              <a:rPr lang="en-GB" sz="2200" dirty="0" smtClean="0">
                <a:latin typeface="+mj-lt"/>
                <a:cs typeface="Arial" panose="020B0604020202020204" pitchFamily="34" charset="0"/>
              </a:rPr>
              <a:t> liver  function </a:t>
            </a:r>
          </a:p>
          <a:p>
            <a:pPr marL="0" indent="0">
              <a:buFont typeface="Arial" pitchFamily="34" charset="0"/>
              <a:buNone/>
              <a:defRPr/>
            </a:pPr>
            <a:endParaRPr lang="en-GB" sz="1000" dirty="0" smtClean="0">
              <a:latin typeface="+mj-lt"/>
              <a:cs typeface="Arial" panose="020B0604020202020204" pitchFamily="34" charset="0"/>
            </a:endParaRPr>
          </a:p>
          <a:p>
            <a:pPr marL="0" indent="0">
              <a:buFont typeface="Arial" pitchFamily="34" charset="0"/>
              <a:buNone/>
              <a:defRPr/>
            </a:pPr>
            <a:r>
              <a:rPr lang="en-GB" sz="2200" b="1" dirty="0" smtClean="0">
                <a:latin typeface="+mj-lt"/>
                <a:cs typeface="Arial" panose="020B0604020202020204" pitchFamily="34" charset="0"/>
              </a:rPr>
              <a:t>Additional: </a:t>
            </a:r>
          </a:p>
          <a:p>
            <a:pPr marL="0" indent="0">
              <a:defRPr/>
            </a:pPr>
            <a:r>
              <a:rPr lang="en-GB" sz="2200" dirty="0" smtClean="0">
                <a:latin typeface="+mj-lt"/>
                <a:cs typeface="Arial" panose="020B0604020202020204" pitchFamily="34" charset="0"/>
              </a:rPr>
              <a:t>  </a:t>
            </a:r>
            <a:r>
              <a:rPr lang="en-GB" sz="2200" dirty="0">
                <a:latin typeface="+mj-lt"/>
                <a:cs typeface="Arial" panose="020B0604020202020204" pitchFamily="34" charset="0"/>
              </a:rPr>
              <a:t>R</a:t>
            </a:r>
            <a:r>
              <a:rPr lang="en-GB" sz="2200" dirty="0" smtClean="0">
                <a:latin typeface="+mj-lt"/>
                <a:cs typeface="Arial" panose="020B0604020202020204" pitchFamily="34" charset="0"/>
              </a:rPr>
              <a:t>ealistic chance of weight loss</a:t>
            </a:r>
          </a:p>
          <a:p>
            <a:pPr marL="182563" indent="-182563">
              <a:defRPr/>
            </a:pPr>
            <a:r>
              <a:rPr lang="en-GB" sz="2200" dirty="0" smtClean="0">
                <a:latin typeface="+mj-lt"/>
                <a:cs typeface="Arial" panose="020B0604020202020204" pitchFamily="34" charset="0"/>
              </a:rPr>
              <a:t> Not recommended by current NICE guidance but ‘may be appropriate for some people’ </a:t>
            </a:r>
          </a:p>
          <a:p>
            <a:pPr marL="0" indent="0">
              <a:defRPr/>
            </a:pPr>
            <a:endParaRPr lang="en-GB" sz="2200" dirty="0" smtClean="0">
              <a:solidFill>
                <a:srgbClr val="FF0000"/>
              </a:solidFill>
              <a:latin typeface="+mj-lt"/>
              <a:cs typeface="Arial" panose="020B0604020202020204" pitchFamily="34" charset="0"/>
            </a:endParaRPr>
          </a:p>
          <a:p>
            <a:pPr marL="0" indent="0">
              <a:defRPr/>
            </a:pPr>
            <a:endParaRPr lang="en-US" sz="2200" dirty="0">
              <a:latin typeface="+mj-lt"/>
            </a:endParaRPr>
          </a:p>
        </p:txBody>
      </p:sp>
      <p:sp>
        <p:nvSpPr>
          <p:cNvPr id="6" name="TextBox 5"/>
          <p:cNvSpPr txBox="1"/>
          <p:nvPr/>
        </p:nvSpPr>
        <p:spPr>
          <a:xfrm>
            <a:off x="355159" y="1177258"/>
            <a:ext cx="8788840" cy="769441"/>
          </a:xfrm>
          <a:prstGeom prst="rect">
            <a:avLst/>
          </a:prstGeom>
          <a:noFill/>
        </p:spPr>
        <p:txBody>
          <a:bodyPr wrap="square" rtlCol="0">
            <a:spAutoFit/>
          </a:bodyPr>
          <a:lstStyle/>
          <a:p>
            <a:r>
              <a:rPr lang="en-US" sz="2200" dirty="0" err="1" smtClean="0">
                <a:solidFill>
                  <a:srgbClr val="000090"/>
                </a:solidFill>
              </a:rPr>
              <a:t>Dapagliflozin</a:t>
            </a:r>
            <a:r>
              <a:rPr lang="en-US" sz="2200" dirty="0" smtClean="0">
                <a:solidFill>
                  <a:srgbClr val="000090"/>
                </a:solidFill>
              </a:rPr>
              <a:t> (</a:t>
            </a:r>
            <a:r>
              <a:rPr lang="en-US" sz="2200" dirty="0" err="1" smtClean="0">
                <a:solidFill>
                  <a:srgbClr val="000090"/>
                </a:solidFill>
              </a:rPr>
              <a:t>Forxiga</a:t>
            </a:r>
            <a:r>
              <a:rPr lang="en-US" sz="2200" dirty="0" smtClean="0">
                <a:solidFill>
                  <a:srgbClr val="000090"/>
                </a:solidFill>
              </a:rPr>
              <a:t>), </a:t>
            </a:r>
            <a:r>
              <a:rPr lang="en-US" sz="2200" dirty="0" err="1" smtClean="0">
                <a:solidFill>
                  <a:srgbClr val="000090"/>
                </a:solidFill>
              </a:rPr>
              <a:t>Empaglifloxin</a:t>
            </a:r>
            <a:r>
              <a:rPr lang="en-US" sz="2200" dirty="0" smtClean="0">
                <a:solidFill>
                  <a:srgbClr val="000090"/>
                </a:solidFill>
              </a:rPr>
              <a:t> (</a:t>
            </a:r>
            <a:r>
              <a:rPr lang="en-US" sz="2200" dirty="0" err="1" smtClean="0">
                <a:solidFill>
                  <a:srgbClr val="000090"/>
                </a:solidFill>
              </a:rPr>
              <a:t>Jardiance</a:t>
            </a:r>
            <a:r>
              <a:rPr lang="en-US" sz="2200" dirty="0" smtClean="0">
                <a:solidFill>
                  <a:srgbClr val="000090"/>
                </a:solidFill>
              </a:rPr>
              <a:t>), </a:t>
            </a:r>
            <a:r>
              <a:rPr lang="en-US" sz="2200" dirty="0" err="1" smtClean="0">
                <a:solidFill>
                  <a:srgbClr val="000090"/>
                </a:solidFill>
              </a:rPr>
              <a:t>Canagliflozin</a:t>
            </a:r>
            <a:r>
              <a:rPr lang="en-US" sz="2200" dirty="0" smtClean="0">
                <a:solidFill>
                  <a:srgbClr val="000090"/>
                </a:solidFill>
              </a:rPr>
              <a:t> (</a:t>
            </a:r>
            <a:r>
              <a:rPr lang="en-US" sz="2200" dirty="0" err="1" smtClean="0">
                <a:solidFill>
                  <a:srgbClr val="000090"/>
                </a:solidFill>
              </a:rPr>
              <a:t>Invokana</a:t>
            </a:r>
            <a:r>
              <a:rPr lang="en-US" sz="2200" dirty="0" smtClean="0">
                <a:solidFill>
                  <a:srgbClr val="000090"/>
                </a:solidFill>
              </a:rPr>
              <a:t>) </a:t>
            </a:r>
          </a:p>
          <a:p>
            <a:r>
              <a:rPr lang="en-US" sz="2200" dirty="0" smtClean="0">
                <a:solidFill>
                  <a:srgbClr val="000090"/>
                </a:solidFill>
              </a:rPr>
              <a:t>Reduce HbA1c by 5-11 </a:t>
            </a:r>
            <a:r>
              <a:rPr lang="en-US" sz="2200" dirty="0" err="1" smtClean="0">
                <a:solidFill>
                  <a:srgbClr val="000090"/>
                </a:solidFill>
              </a:rPr>
              <a:t>mmol</a:t>
            </a:r>
            <a:r>
              <a:rPr lang="en-US" sz="2200" dirty="0" smtClean="0">
                <a:solidFill>
                  <a:srgbClr val="000090"/>
                </a:solidFill>
              </a:rPr>
              <a:t>/</a:t>
            </a:r>
            <a:r>
              <a:rPr lang="en-US" sz="2200" dirty="0" err="1" smtClean="0">
                <a:solidFill>
                  <a:srgbClr val="000090"/>
                </a:solidFill>
              </a:rPr>
              <a:t>mol</a:t>
            </a:r>
            <a:r>
              <a:rPr lang="en-US" sz="2200" dirty="0" smtClean="0">
                <a:solidFill>
                  <a:srgbClr val="000090"/>
                </a:solidFill>
              </a:rPr>
              <a:t> (0.5-1.0%)</a:t>
            </a:r>
            <a:endParaRPr lang="en-US" sz="2200" dirty="0">
              <a:solidFill>
                <a:srgbClr val="000090"/>
              </a:solidFill>
            </a:endParaRPr>
          </a:p>
        </p:txBody>
      </p:sp>
    </p:spTree>
    <p:extLst>
      <p:ext uri="{BB962C8B-B14F-4D97-AF65-F5344CB8AC3E}">
        <p14:creationId xmlns:p14="http://schemas.microsoft.com/office/powerpoint/2010/main" val="2642138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457200" y="96858"/>
            <a:ext cx="8229600" cy="92552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dirty="0" smtClean="0">
                <a:solidFill>
                  <a:srgbClr val="000090"/>
                </a:solidFill>
                <a:latin typeface="+mj-lt"/>
                <a:ea typeface="+mj-ea"/>
                <a:cs typeface="+mj-cs"/>
              </a:rPr>
              <a:t>SGLT-2 inhibitors</a:t>
            </a:r>
            <a:endParaRPr kumimoji="0" lang="en-US" sz="4000" b="0" i="0" u="none" strike="noStrike" kern="1200" cap="none" spc="0" normalizeH="0" baseline="0" noProof="0" dirty="0">
              <a:ln>
                <a:noFill/>
              </a:ln>
              <a:solidFill>
                <a:srgbClr val="000090"/>
              </a:solidFill>
              <a:effectLst/>
              <a:uLnTx/>
              <a:uFillTx/>
              <a:latin typeface="+mj-lt"/>
              <a:ea typeface="+mj-ea"/>
              <a:cs typeface="+mj-cs"/>
            </a:endParaRPr>
          </a:p>
        </p:txBody>
      </p:sp>
      <p:sp>
        <p:nvSpPr>
          <p:cNvPr id="3" name="Content Placeholder 9"/>
          <p:cNvSpPr txBox="1">
            <a:spLocks/>
          </p:cNvSpPr>
          <p:nvPr/>
        </p:nvSpPr>
        <p:spPr>
          <a:xfrm>
            <a:off x="457200" y="1671710"/>
            <a:ext cx="6602931" cy="439253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sz="2800" dirty="0" smtClean="0">
                <a:solidFill>
                  <a:srgbClr val="000090"/>
                </a:solidFill>
                <a:cs typeface="Segoe UI" charset="0"/>
              </a:rPr>
              <a:t>Monitor renal function: efficacy decreases with lower </a:t>
            </a:r>
            <a:r>
              <a:rPr lang="en-GB" sz="2800" dirty="0" err="1" smtClean="0">
                <a:solidFill>
                  <a:srgbClr val="000090"/>
                </a:solidFill>
                <a:cs typeface="Segoe UI" charset="0"/>
              </a:rPr>
              <a:t>eGFR</a:t>
            </a:r>
            <a:endParaRPr lang="en-GB" sz="2800" dirty="0" smtClean="0">
              <a:solidFill>
                <a:srgbClr val="000090"/>
              </a:solidFill>
              <a:cs typeface="Segoe UI"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sz="2800" dirty="0" smtClean="0">
                <a:solidFill>
                  <a:srgbClr val="000090"/>
                </a:solidFill>
                <a:cs typeface="Segoe UI" charset="0"/>
              </a:rPr>
              <a:t>Very rarely may precipitate DKA (mechanism unknown) in 0.1 – 0.01%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sz="2800" dirty="0" smtClean="0">
                <a:solidFill>
                  <a:srgbClr val="000090"/>
                </a:solidFill>
                <a:cs typeface="Segoe UI" charset="0"/>
              </a:rPr>
              <a:t>Some recent suggestion that </a:t>
            </a:r>
            <a:r>
              <a:rPr lang="en-GB" sz="2800" dirty="0" err="1" smtClean="0">
                <a:solidFill>
                  <a:srgbClr val="000090"/>
                </a:solidFill>
                <a:cs typeface="Segoe UI" charset="0"/>
              </a:rPr>
              <a:t>Canagliflozin</a:t>
            </a:r>
            <a:r>
              <a:rPr lang="en-GB" sz="2800" dirty="0" smtClean="0">
                <a:solidFill>
                  <a:srgbClr val="000090"/>
                </a:solidFill>
                <a:cs typeface="Segoe UI" charset="0"/>
              </a:rPr>
              <a:t> is associated with increased risk of lower limb amputation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2800" b="0" i="0" strike="noStrike" kern="1200" cap="none" spc="0" normalizeH="0" baseline="0" noProof="0" dirty="0" smtClean="0">
              <a:ln>
                <a:noFill/>
              </a:ln>
              <a:solidFill>
                <a:srgbClr val="000090"/>
              </a:solidFill>
              <a:effectLst/>
              <a:uLnTx/>
              <a:uFillTx/>
              <a:cs typeface="Segoe UI" charset="0"/>
            </a:endParaRPr>
          </a:p>
          <a:p>
            <a:pPr marL="342900" marR="0" lvl="0" indent="-342900" algn="l" defTabSz="457200" rtl="0" eaLnBrk="1" fontAlgn="auto" latinLnBrk="0" hangingPunct="1">
              <a:lnSpc>
                <a:spcPct val="100000"/>
              </a:lnSpc>
              <a:spcBef>
                <a:spcPct val="20000"/>
              </a:spcBef>
              <a:spcAft>
                <a:spcPts val="0"/>
              </a:spcAft>
              <a:buClrTx/>
              <a:buSzTx/>
              <a:buFont typeface="Wingdings" charset="0"/>
              <a:buChar char="§"/>
              <a:tabLst/>
              <a:defRPr/>
            </a:pPr>
            <a:endParaRPr kumimoji="0" lang="en-GB" sz="2800" b="0" i="0" u="none" strike="noStrike" kern="1200" cap="none" spc="0" normalizeH="0" baseline="0" noProof="0" dirty="0" smtClean="0">
              <a:ln>
                <a:noFill/>
              </a:ln>
              <a:solidFill>
                <a:srgbClr val="000090"/>
              </a:solidFill>
              <a:effectLst/>
              <a:uLnTx/>
              <a:uFillTx/>
              <a:latin typeface="+mn-lt"/>
              <a:ea typeface="+mn-ea"/>
              <a:cs typeface="Segoe UI"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rgbClr val="FF0000"/>
              </a:solidFill>
              <a:effectLst/>
              <a:uLnTx/>
              <a:uFillTx/>
              <a:latin typeface="+mn-lt"/>
              <a:ea typeface="+mn-ea"/>
              <a:cs typeface="+mn-cs"/>
            </a:endParaRPr>
          </a:p>
        </p:txBody>
      </p:sp>
      <p:pic>
        <p:nvPicPr>
          <p:cNvPr id="4" name="Picture 2" descr="http://www.clipartpal.com/_thumbs/pd/education/cau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544" r="-256"/>
          <a:stretch/>
        </p:blipFill>
        <p:spPr bwMode="auto">
          <a:xfrm>
            <a:off x="6434568" y="1175437"/>
            <a:ext cx="1786467" cy="18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0752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Framework 2011</a:t>
            </a:r>
            <a:endParaRPr lang="en-US" dirty="0"/>
          </a:p>
        </p:txBody>
      </p:sp>
      <p:pic>
        <p:nvPicPr>
          <p:cNvPr id="5" name="Content Placeholder 4" descr="Screen shot 2015-05-29 at 10.00.14.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1" r="298"/>
          <a:stretch/>
        </p:blipFill>
        <p:spPr>
          <a:xfrm>
            <a:off x="734083" y="1600200"/>
            <a:ext cx="3472332" cy="4525963"/>
          </a:xfrm>
          <a:ln w="25400">
            <a:solidFill>
              <a:schemeClr val="tx1"/>
            </a:solidFill>
          </a:ln>
        </p:spPr>
      </p:pic>
      <p:sp>
        <p:nvSpPr>
          <p:cNvPr id="4" name="Content Placeholder 3"/>
          <p:cNvSpPr>
            <a:spLocks noGrp="1"/>
          </p:cNvSpPr>
          <p:nvPr>
            <p:ph sz="half" idx="2"/>
          </p:nvPr>
        </p:nvSpPr>
        <p:spPr>
          <a:xfrm>
            <a:off x="4474414" y="1689693"/>
            <a:ext cx="4416152" cy="4436470"/>
          </a:xfrm>
        </p:spPr>
        <p:txBody>
          <a:bodyPr>
            <a:normAutofit/>
          </a:bodyPr>
          <a:lstStyle/>
          <a:p>
            <a:r>
              <a:rPr lang="en-US" dirty="0" smtClean="0"/>
              <a:t>Written and published in 2011</a:t>
            </a:r>
            <a:r>
              <a:rPr lang="en-US" baseline="30000" dirty="0" smtClean="0"/>
              <a:t>1</a:t>
            </a:r>
          </a:p>
          <a:p>
            <a:r>
              <a:rPr lang="en-US" dirty="0" smtClean="0"/>
              <a:t>Lists 17 separate competencies</a:t>
            </a:r>
          </a:p>
          <a:p>
            <a:r>
              <a:rPr lang="en-US" dirty="0" smtClean="0"/>
              <a:t>Each competency matched to a specific NHS band</a:t>
            </a:r>
            <a:endParaRPr lang="en-US" baseline="30000" dirty="0"/>
          </a:p>
          <a:p>
            <a:r>
              <a:rPr lang="en-US" dirty="0" smtClean="0"/>
              <a:t>Assessment recommended</a:t>
            </a:r>
            <a:r>
              <a:rPr lang="en-US" baseline="30000" dirty="0" smtClean="0"/>
              <a:t>2</a:t>
            </a:r>
          </a:p>
          <a:p>
            <a:endParaRPr lang="en-US" dirty="0" smtClean="0"/>
          </a:p>
          <a:p>
            <a:endParaRPr lang="en-US" dirty="0"/>
          </a:p>
        </p:txBody>
      </p:sp>
    </p:spTree>
    <p:extLst>
      <p:ext uri="{BB962C8B-B14F-4D97-AF65-F5344CB8AC3E}">
        <p14:creationId xmlns:p14="http://schemas.microsoft.com/office/powerpoint/2010/main" val="6441399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a:t>
            </a:r>
            <a:endParaRPr lang="en-US" dirty="0"/>
          </a:p>
        </p:txBody>
      </p:sp>
      <p:sp>
        <p:nvSpPr>
          <p:cNvPr id="3" name="Content Placeholder 2"/>
          <p:cNvSpPr>
            <a:spLocks noGrp="1"/>
          </p:cNvSpPr>
          <p:nvPr>
            <p:ph idx="1"/>
          </p:nvPr>
        </p:nvSpPr>
        <p:spPr>
          <a:xfrm>
            <a:off x="898044" y="1129995"/>
            <a:ext cx="8229600" cy="3400748"/>
          </a:xfrm>
        </p:spPr>
        <p:txBody>
          <a:bodyPr>
            <a:normAutofit/>
          </a:bodyPr>
          <a:lstStyle/>
          <a:p>
            <a:pPr marL="0" indent="0">
              <a:buNone/>
            </a:pPr>
            <a:r>
              <a:rPr lang="en-US" dirty="0" smtClean="0"/>
              <a:t>Insulin is derived from three sources:</a:t>
            </a:r>
          </a:p>
          <a:p>
            <a:pPr marL="0" indent="0">
              <a:buNone/>
            </a:pPr>
            <a:endParaRPr lang="en-US" sz="900" dirty="0" smtClean="0"/>
          </a:p>
          <a:p>
            <a:r>
              <a:rPr lang="en-US" dirty="0" smtClean="0"/>
              <a:t>Animal insulin (porcine and bovine)</a:t>
            </a:r>
          </a:p>
          <a:p>
            <a:pPr lvl="0"/>
            <a:r>
              <a:rPr lang="en-US" dirty="0" smtClean="0"/>
              <a:t>Human insulin (produced by </a:t>
            </a:r>
            <a:r>
              <a:rPr lang="en-US" kern="0" dirty="0" smtClean="0">
                <a:ea typeface="Arial" pitchFamily="4" charset="0"/>
                <a:cs typeface="Arial" pitchFamily="4" charset="0"/>
              </a:rPr>
              <a:t>recombinant DNA technology)</a:t>
            </a:r>
            <a:endParaRPr lang="en-GB" kern="0" dirty="0" smtClean="0">
              <a:ea typeface="Arial" pitchFamily="4" charset="0"/>
              <a:cs typeface="Arial" pitchFamily="4" charset="0"/>
            </a:endParaRPr>
          </a:p>
          <a:p>
            <a:r>
              <a:rPr lang="en-US" dirty="0" smtClean="0"/>
              <a:t>Analogue insulin (produced by modifying end chain amino acids of human insulin molecules)</a:t>
            </a:r>
          </a:p>
        </p:txBody>
      </p:sp>
      <p:pic>
        <p:nvPicPr>
          <p:cNvPr id="4" name="Picture 3" descr="animal insulin.jpg"/>
          <p:cNvPicPr>
            <a:picLocks noChangeAspect="1"/>
          </p:cNvPicPr>
          <p:nvPr/>
        </p:nvPicPr>
        <p:blipFill rotWithShape="1">
          <a:blip r:embed="rId2">
            <a:extLst>
              <a:ext uri="{28A0092B-C50C-407E-A947-70E740481C1C}">
                <a14:useLocalDpi xmlns:a14="http://schemas.microsoft.com/office/drawing/2010/main" val="0"/>
              </a:ext>
            </a:extLst>
          </a:blip>
          <a:srcRect l="17078" t="7805" r="18647" b="9875"/>
          <a:stretch/>
        </p:blipFill>
        <p:spPr>
          <a:xfrm>
            <a:off x="473144" y="4304746"/>
            <a:ext cx="1949064" cy="1764943"/>
          </a:xfrm>
          <a:prstGeom prst="rect">
            <a:avLst/>
          </a:prstGeom>
        </p:spPr>
      </p:pic>
      <p:pic>
        <p:nvPicPr>
          <p:cNvPr id="5" name="Picture 4" descr="actrapid-insulin-1-vial-x-10-ml.jpg"/>
          <p:cNvPicPr>
            <a:picLocks noChangeAspect="1"/>
          </p:cNvPicPr>
          <p:nvPr/>
        </p:nvPicPr>
        <p:blipFill rotWithShape="1">
          <a:blip r:embed="rId3">
            <a:extLst>
              <a:ext uri="{28A0092B-C50C-407E-A947-70E740481C1C}">
                <a14:useLocalDpi xmlns:a14="http://schemas.microsoft.com/office/drawing/2010/main" val="0"/>
              </a:ext>
            </a:extLst>
          </a:blip>
          <a:srcRect l="5304" t="25736" r="5872" b="19575"/>
          <a:stretch/>
        </p:blipFill>
        <p:spPr>
          <a:xfrm>
            <a:off x="2782205" y="4304746"/>
            <a:ext cx="2889577" cy="1779147"/>
          </a:xfrm>
          <a:prstGeom prst="rect">
            <a:avLst/>
          </a:prstGeom>
        </p:spPr>
      </p:pic>
      <p:pic>
        <p:nvPicPr>
          <p:cNvPr id="6" name="Picture 5" descr="insul-glargine.jpg"/>
          <p:cNvPicPr>
            <a:picLocks noChangeAspect="1"/>
          </p:cNvPicPr>
          <p:nvPr/>
        </p:nvPicPr>
        <p:blipFill rotWithShape="1">
          <a:blip r:embed="rId4">
            <a:extLst>
              <a:ext uri="{28A0092B-C50C-407E-A947-70E740481C1C}">
                <a14:useLocalDpi xmlns:a14="http://schemas.microsoft.com/office/drawing/2010/main" val="0"/>
              </a:ext>
            </a:extLst>
          </a:blip>
          <a:srcRect l="3417" r="3648"/>
          <a:stretch/>
        </p:blipFill>
        <p:spPr>
          <a:xfrm>
            <a:off x="6091263" y="4390843"/>
            <a:ext cx="2803730" cy="1533575"/>
          </a:xfrm>
          <a:prstGeom prst="rect">
            <a:avLst/>
          </a:prstGeom>
        </p:spPr>
      </p:pic>
    </p:spTree>
    <p:extLst>
      <p:ext uri="{BB962C8B-B14F-4D97-AF65-F5344CB8AC3E}">
        <p14:creationId xmlns:p14="http://schemas.microsoft.com/office/powerpoint/2010/main" val="2371021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insulin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7556448"/>
              </p:ext>
            </p:extLst>
          </p:nvPr>
        </p:nvGraphicFramePr>
        <p:xfrm>
          <a:off x="457200" y="1409203"/>
          <a:ext cx="8229600" cy="4638966"/>
        </p:xfrm>
        <a:graphic>
          <a:graphicData uri="http://schemas.openxmlformats.org/drawingml/2006/table">
            <a:tbl>
              <a:tblPr firstRow="1" bandRow="1">
                <a:tableStyleId>{69CF1AB2-1976-4502-BF36-3FF5EA218861}</a:tableStyleId>
              </a:tblPr>
              <a:tblGrid>
                <a:gridCol w="2706944"/>
                <a:gridCol w="5522656"/>
              </a:tblGrid>
              <a:tr h="1332106">
                <a:tc>
                  <a:txBody>
                    <a:bodyPr/>
                    <a:lstStyle/>
                    <a:p>
                      <a:r>
                        <a:rPr lang="en-US" sz="2400" b="1" dirty="0" smtClean="0">
                          <a:solidFill>
                            <a:srgbClr val="000090"/>
                          </a:solidFill>
                        </a:rPr>
                        <a:t>Prandial/Bolus </a:t>
                      </a:r>
                    </a:p>
                    <a:p>
                      <a:r>
                        <a:rPr lang="en-US" sz="2400" b="1" dirty="0" smtClean="0">
                          <a:solidFill>
                            <a:srgbClr val="000090"/>
                          </a:solidFill>
                        </a:rPr>
                        <a:t>(short-acting)</a:t>
                      </a:r>
                      <a:endParaRPr lang="en-US" sz="2400" b="1" dirty="0">
                        <a:solidFill>
                          <a:srgbClr val="000090"/>
                        </a:solidFill>
                      </a:endParaRPr>
                    </a:p>
                  </a:txBody>
                  <a:tcPr/>
                </a:tc>
                <a:tc>
                  <a:txBody>
                    <a:bodyPr/>
                    <a:lstStyle/>
                    <a:p>
                      <a:r>
                        <a:rPr lang="en-US" sz="2400" b="0" dirty="0" smtClean="0">
                          <a:solidFill>
                            <a:srgbClr val="000090"/>
                          </a:solidFill>
                        </a:rPr>
                        <a:t>Absorbed</a:t>
                      </a:r>
                      <a:r>
                        <a:rPr lang="en-US" sz="2400" b="0" baseline="0" dirty="0" smtClean="0">
                          <a:solidFill>
                            <a:srgbClr val="000090"/>
                          </a:solidFill>
                        </a:rPr>
                        <a:t> quickly and designed to cover postprandial glucose excursions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solidFill>
                            <a:srgbClr val="000090"/>
                          </a:solidFill>
                        </a:rPr>
                        <a:t>e.g. </a:t>
                      </a:r>
                      <a:r>
                        <a:rPr kumimoji="0" lang="en-GB" sz="2400" b="0" u="none" strike="noStrike" cap="none" normalizeH="0" baseline="0" dirty="0" err="1" smtClean="0">
                          <a:ln>
                            <a:noFill/>
                          </a:ln>
                          <a:solidFill>
                            <a:srgbClr val="000090"/>
                          </a:solidFill>
                          <a:effectLst/>
                          <a:latin typeface="+mn-lt"/>
                        </a:rPr>
                        <a:t>Actrapid</a:t>
                      </a:r>
                      <a:r>
                        <a:rPr kumimoji="0" lang="en-GB" sz="2400" b="0" u="none" strike="noStrike" cap="none" normalizeH="0" baseline="30000" dirty="0" smtClean="0">
                          <a:ln>
                            <a:noFill/>
                          </a:ln>
                          <a:solidFill>
                            <a:srgbClr val="000090"/>
                          </a:solidFill>
                          <a:effectLst/>
                          <a:latin typeface="+mn-lt"/>
                        </a:rPr>
                        <a:t>®</a:t>
                      </a:r>
                      <a:r>
                        <a:rPr kumimoji="0" lang="en-GB" sz="2400" b="0" u="none" strike="noStrike" cap="none" normalizeH="0" baseline="0" dirty="0" smtClean="0">
                          <a:ln>
                            <a:noFill/>
                          </a:ln>
                          <a:solidFill>
                            <a:srgbClr val="000090"/>
                          </a:solidFill>
                          <a:effectLst/>
                          <a:latin typeface="+mn-lt"/>
                        </a:rPr>
                        <a:t>,</a:t>
                      </a:r>
                      <a:r>
                        <a:rPr kumimoji="0" lang="en-GB" sz="2400" b="0" u="none" strike="noStrike" cap="none" normalizeH="0" baseline="30000" dirty="0" smtClean="0">
                          <a:ln>
                            <a:noFill/>
                          </a:ln>
                          <a:solidFill>
                            <a:srgbClr val="000090"/>
                          </a:solidFill>
                          <a:effectLst/>
                          <a:latin typeface="+mn-lt"/>
                        </a:rPr>
                        <a:t> </a:t>
                      </a:r>
                      <a:r>
                        <a:rPr kumimoji="0" lang="en-GB" sz="2400" b="0" u="none" strike="noStrike" cap="none" normalizeH="0" baseline="0" dirty="0" err="1" smtClean="0">
                          <a:ln>
                            <a:noFill/>
                          </a:ln>
                          <a:solidFill>
                            <a:srgbClr val="000090"/>
                          </a:solidFill>
                          <a:effectLst/>
                          <a:latin typeface="+mn-lt"/>
                        </a:rPr>
                        <a:t>Humulin</a:t>
                      </a:r>
                      <a:r>
                        <a:rPr kumimoji="0" lang="en-GB" sz="2400" b="0" u="none" strike="noStrike" cap="none" normalizeH="0" baseline="0" dirty="0" smtClean="0">
                          <a:ln>
                            <a:noFill/>
                          </a:ln>
                          <a:solidFill>
                            <a:srgbClr val="000090"/>
                          </a:solidFill>
                          <a:effectLst/>
                          <a:latin typeface="+mn-lt"/>
                        </a:rPr>
                        <a:t> S</a:t>
                      </a:r>
                      <a:r>
                        <a:rPr kumimoji="0" lang="en-US" sz="2400" b="0" u="none" strike="noStrike" cap="none" normalizeH="0" baseline="30000" dirty="0" smtClean="0">
                          <a:ln>
                            <a:noFill/>
                          </a:ln>
                          <a:solidFill>
                            <a:srgbClr val="000090"/>
                          </a:solidFill>
                          <a:effectLst/>
                          <a:latin typeface="+mn-lt"/>
                        </a:rPr>
                        <a:t>®</a:t>
                      </a:r>
                      <a:endParaRPr lang="en-US" sz="2400" b="0" baseline="0" dirty="0" smtClean="0">
                        <a:solidFill>
                          <a:srgbClr val="000090"/>
                        </a:solidFill>
                      </a:endParaRPr>
                    </a:p>
                    <a:p>
                      <a:endParaRPr lang="en-US" sz="1200" b="0" dirty="0">
                        <a:solidFill>
                          <a:srgbClr val="000090"/>
                        </a:solidFill>
                      </a:endParaRPr>
                    </a:p>
                  </a:txBody>
                  <a:tcPr/>
                </a:tc>
              </a:tr>
              <a:tr h="1687334">
                <a:tc>
                  <a:txBody>
                    <a:bodyPr/>
                    <a:lstStyle/>
                    <a:p>
                      <a:r>
                        <a:rPr lang="en-US" sz="2400" b="1" dirty="0" smtClean="0">
                          <a:solidFill>
                            <a:srgbClr val="000090"/>
                          </a:solidFill>
                        </a:rPr>
                        <a:t>Basal/Background</a:t>
                      </a:r>
                      <a:r>
                        <a:rPr lang="en-US" sz="2400" b="1" baseline="0" dirty="0" smtClean="0">
                          <a:solidFill>
                            <a:srgbClr val="000090"/>
                          </a:solidFill>
                        </a:rPr>
                        <a:t> </a:t>
                      </a:r>
                    </a:p>
                    <a:p>
                      <a:r>
                        <a:rPr lang="en-US" sz="2400" b="1" baseline="0" dirty="0" smtClean="0">
                          <a:solidFill>
                            <a:srgbClr val="000090"/>
                          </a:solidFill>
                        </a:rPr>
                        <a:t>(longer-acting)</a:t>
                      </a:r>
                      <a:endParaRPr lang="en-US" sz="2400" b="1" dirty="0">
                        <a:solidFill>
                          <a:srgbClr val="000090"/>
                        </a:solidFill>
                      </a:endParaRPr>
                    </a:p>
                  </a:txBody>
                  <a:tcPr/>
                </a:tc>
                <a:tc>
                  <a:txBody>
                    <a:bodyPr/>
                    <a:lstStyle/>
                    <a:p>
                      <a:r>
                        <a:rPr lang="en-US" sz="2400" b="0" dirty="0" smtClean="0">
                          <a:solidFill>
                            <a:srgbClr val="000090"/>
                          </a:solidFill>
                        </a:rPr>
                        <a:t>Absorbed more</a:t>
                      </a:r>
                      <a:r>
                        <a:rPr lang="en-US" sz="2400" b="0" baseline="0" dirty="0" smtClean="0">
                          <a:solidFill>
                            <a:srgbClr val="000090"/>
                          </a:solidFill>
                        </a:rPr>
                        <a:t> slowly and designed to provided background insulin over 24 hours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solidFill>
                            <a:srgbClr val="000090"/>
                          </a:solidFill>
                        </a:rPr>
                        <a:t>e.g.</a:t>
                      </a:r>
                      <a:r>
                        <a:rPr kumimoji="0" lang="en-GB" sz="2400" u="none" strike="noStrike" cap="none" normalizeH="0" baseline="0" dirty="0" smtClean="0">
                          <a:ln>
                            <a:noFill/>
                          </a:ln>
                          <a:solidFill>
                            <a:srgbClr val="000090"/>
                          </a:solidFill>
                          <a:effectLst/>
                          <a:latin typeface="+mn-lt"/>
                        </a:rPr>
                        <a:t> </a:t>
                      </a:r>
                      <a:r>
                        <a:rPr kumimoji="0" lang="en-GB" sz="2400" u="none" strike="noStrike" cap="none" normalizeH="0" baseline="0" dirty="0" err="1" smtClean="0">
                          <a:ln>
                            <a:noFill/>
                          </a:ln>
                          <a:solidFill>
                            <a:srgbClr val="000090"/>
                          </a:solidFill>
                          <a:effectLst/>
                          <a:latin typeface="+mn-lt"/>
                        </a:rPr>
                        <a:t>Insulatard</a:t>
                      </a:r>
                      <a:r>
                        <a:rPr kumimoji="0" lang="en-US" sz="2400" u="none" strike="noStrike" cap="none" normalizeH="0" baseline="30000" dirty="0" smtClean="0">
                          <a:ln>
                            <a:noFill/>
                          </a:ln>
                          <a:solidFill>
                            <a:srgbClr val="000090"/>
                          </a:solidFill>
                          <a:effectLst/>
                          <a:latin typeface="+mn-lt"/>
                        </a:rPr>
                        <a:t>®</a:t>
                      </a:r>
                      <a:r>
                        <a:rPr kumimoji="0" lang="en-US" sz="2400" u="none" strike="noStrike" cap="none" normalizeH="0" baseline="0" dirty="0" smtClean="0">
                          <a:ln>
                            <a:noFill/>
                          </a:ln>
                          <a:solidFill>
                            <a:srgbClr val="000090"/>
                          </a:solidFill>
                          <a:effectLst/>
                          <a:latin typeface="+mn-lt"/>
                        </a:rPr>
                        <a:t>,</a:t>
                      </a:r>
                      <a:r>
                        <a:rPr kumimoji="0" lang="en-US" sz="2400" u="none" strike="noStrike" cap="none" normalizeH="0" baseline="30000" dirty="0" smtClean="0">
                          <a:ln>
                            <a:noFill/>
                          </a:ln>
                          <a:solidFill>
                            <a:srgbClr val="000090"/>
                          </a:solidFill>
                          <a:effectLst/>
                          <a:latin typeface="+mn-lt"/>
                        </a:rPr>
                        <a:t> </a:t>
                      </a:r>
                      <a:r>
                        <a:rPr kumimoji="0" lang="en-GB" sz="2400" u="none" strike="noStrike" cap="none" normalizeH="0" baseline="0" dirty="0" err="1" smtClean="0">
                          <a:ln>
                            <a:noFill/>
                          </a:ln>
                          <a:solidFill>
                            <a:srgbClr val="000090"/>
                          </a:solidFill>
                          <a:effectLst/>
                          <a:latin typeface="+mn-lt"/>
                        </a:rPr>
                        <a:t>Humulin</a:t>
                      </a:r>
                      <a:r>
                        <a:rPr kumimoji="0" lang="en-GB" sz="2400" u="none" strike="noStrike" cap="none" normalizeH="0" baseline="0" dirty="0" smtClean="0">
                          <a:ln>
                            <a:noFill/>
                          </a:ln>
                          <a:solidFill>
                            <a:srgbClr val="000090"/>
                          </a:solidFill>
                          <a:effectLst/>
                          <a:latin typeface="+mn-lt"/>
                        </a:rPr>
                        <a:t> I</a:t>
                      </a:r>
                      <a:r>
                        <a:rPr kumimoji="0" lang="en-US" sz="2400" u="none" strike="noStrike" cap="none" normalizeH="0" baseline="30000" dirty="0" smtClean="0">
                          <a:ln>
                            <a:noFill/>
                          </a:ln>
                          <a:solidFill>
                            <a:srgbClr val="000090"/>
                          </a:solidFill>
                          <a:effectLst/>
                          <a:latin typeface="+mn-lt"/>
                        </a:rPr>
                        <a:t>®</a:t>
                      </a:r>
                      <a:r>
                        <a:rPr kumimoji="0" lang="en-GB" sz="2400" u="none" strike="noStrike" cap="none" normalizeH="0" baseline="0" dirty="0" smtClean="0">
                          <a:ln>
                            <a:noFill/>
                          </a:ln>
                          <a:solidFill>
                            <a:srgbClr val="000090"/>
                          </a:solidFill>
                          <a:effectLst/>
                          <a:latin typeface="+mn-lt"/>
                        </a:rPr>
                        <a:t>, </a:t>
                      </a:r>
                      <a:r>
                        <a:rPr kumimoji="0" lang="en-GB" sz="2400" u="none" strike="noStrike" cap="none" normalizeH="0" baseline="0" dirty="0" err="1" smtClean="0">
                          <a:ln>
                            <a:noFill/>
                          </a:ln>
                          <a:solidFill>
                            <a:srgbClr val="000090"/>
                          </a:solidFill>
                          <a:effectLst/>
                          <a:latin typeface="+mn-lt"/>
                        </a:rPr>
                        <a:t>Insuman</a:t>
                      </a:r>
                      <a:r>
                        <a:rPr kumimoji="0" lang="en-GB" sz="2400" u="none" strike="noStrike" cap="none" normalizeH="0" baseline="0" dirty="0" smtClean="0">
                          <a:ln>
                            <a:noFill/>
                          </a:ln>
                          <a:solidFill>
                            <a:srgbClr val="000090"/>
                          </a:solidFill>
                          <a:effectLst/>
                          <a:latin typeface="+mn-lt"/>
                        </a:rPr>
                        <a:t> Basal (Human </a:t>
                      </a:r>
                      <a:r>
                        <a:rPr kumimoji="0" lang="en-GB" sz="2400" u="none" strike="noStrike" cap="none" normalizeH="0" baseline="0" dirty="0" err="1" smtClean="0">
                          <a:ln>
                            <a:noFill/>
                          </a:ln>
                          <a:solidFill>
                            <a:srgbClr val="000090"/>
                          </a:solidFill>
                          <a:effectLst/>
                          <a:latin typeface="+mn-lt"/>
                        </a:rPr>
                        <a:t>isophane</a:t>
                      </a:r>
                      <a:r>
                        <a:rPr kumimoji="0" lang="en-GB" sz="2400" u="none" strike="noStrike" cap="none" normalizeH="0" baseline="0" dirty="0" smtClean="0">
                          <a:ln>
                            <a:noFill/>
                          </a:ln>
                          <a:solidFill>
                            <a:srgbClr val="000090"/>
                          </a:solidFill>
                          <a:effectLst/>
                          <a:latin typeface="+mn-lt"/>
                        </a:rPr>
                        <a:t> (NPH) </a:t>
                      </a:r>
                      <a:r>
                        <a:rPr kumimoji="0" lang="en-GB" sz="2400" u="none" strike="noStrike" cap="none" normalizeH="0" baseline="0" dirty="0" err="1" smtClean="0">
                          <a:ln>
                            <a:noFill/>
                          </a:ln>
                          <a:solidFill>
                            <a:srgbClr val="000090"/>
                          </a:solidFill>
                          <a:effectLst/>
                          <a:latin typeface="+mn-lt"/>
                        </a:rPr>
                        <a:t>insulins</a:t>
                      </a:r>
                      <a:r>
                        <a:rPr kumimoji="0" lang="en-GB" sz="2400" u="none" strike="noStrike" cap="none" normalizeH="0" baseline="0" dirty="0" smtClean="0">
                          <a:ln>
                            <a:noFill/>
                          </a:ln>
                          <a:solidFill>
                            <a:srgbClr val="000090"/>
                          </a:solidFill>
                          <a:effectLst/>
                          <a:latin typeface="+mn-lt"/>
                        </a:rPr>
                        <a:t>)</a:t>
                      </a:r>
                    </a:p>
                    <a:p>
                      <a:endParaRPr lang="en-US" sz="1200" b="0" dirty="0">
                        <a:solidFill>
                          <a:srgbClr val="000090"/>
                        </a:solidFill>
                      </a:endParaRPr>
                    </a:p>
                  </a:txBody>
                  <a:tcPr/>
                </a:tc>
              </a:tr>
              <a:tr h="1530006">
                <a:tc>
                  <a:txBody>
                    <a:bodyPr/>
                    <a:lstStyle/>
                    <a:p>
                      <a:r>
                        <a:rPr lang="en-US" sz="2400" b="1" dirty="0" smtClean="0">
                          <a:solidFill>
                            <a:srgbClr val="000090"/>
                          </a:solidFill>
                        </a:rPr>
                        <a:t>Pre-mixed</a:t>
                      </a:r>
                      <a:endParaRPr lang="en-US" sz="2400" b="1" dirty="0">
                        <a:solidFill>
                          <a:srgbClr val="000090"/>
                        </a:solidFill>
                      </a:endParaRPr>
                    </a:p>
                  </a:txBody>
                  <a:tcPr/>
                </a:tc>
                <a:tc>
                  <a:txBody>
                    <a:bodyPr/>
                    <a:lstStyle/>
                    <a:p>
                      <a:r>
                        <a:rPr lang="en-US" sz="2400" b="0" dirty="0" smtClean="0">
                          <a:solidFill>
                            <a:srgbClr val="000090"/>
                          </a:solidFill>
                        </a:rPr>
                        <a:t>A mixture</a:t>
                      </a:r>
                      <a:r>
                        <a:rPr lang="en-US" sz="2400" b="0" baseline="0" dirty="0" smtClean="0">
                          <a:solidFill>
                            <a:srgbClr val="000090"/>
                          </a:solidFill>
                        </a:rPr>
                        <a:t> of prandial and basal insulin</a:t>
                      </a:r>
                    </a:p>
                    <a:p>
                      <a:pPr marL="0" marR="0" lvl="0" indent="0" algn="l" defTabSz="957263" rtl="0" eaLnBrk="0" fontAlgn="base" latinLnBrk="0" hangingPunct="0">
                        <a:lnSpc>
                          <a:spcPct val="100000"/>
                        </a:lnSpc>
                        <a:spcBef>
                          <a:spcPct val="20000"/>
                        </a:spcBef>
                        <a:spcAft>
                          <a:spcPct val="0"/>
                        </a:spcAft>
                        <a:buClrTx/>
                        <a:buSzTx/>
                        <a:buFont typeface="Wingdings" pitchFamily="4" charset="2"/>
                        <a:buNone/>
                        <a:tabLst/>
                      </a:pPr>
                      <a:r>
                        <a:rPr kumimoji="0" lang="en-GB" sz="2400" u="none" strike="noStrike" cap="none" normalizeH="0" baseline="0" dirty="0" err="1" smtClean="0">
                          <a:ln>
                            <a:noFill/>
                          </a:ln>
                          <a:solidFill>
                            <a:srgbClr val="000090"/>
                          </a:solidFill>
                          <a:effectLst/>
                          <a:latin typeface="+mn-lt"/>
                        </a:rPr>
                        <a:t>Humulin</a:t>
                      </a:r>
                      <a:r>
                        <a:rPr kumimoji="0" lang="en-GB" sz="2400" u="none" strike="noStrike" cap="none" normalizeH="0" baseline="0" dirty="0" smtClean="0">
                          <a:ln>
                            <a:noFill/>
                          </a:ln>
                          <a:solidFill>
                            <a:srgbClr val="000090"/>
                          </a:solidFill>
                          <a:effectLst/>
                          <a:latin typeface="+mn-lt"/>
                        </a:rPr>
                        <a:t> M3</a:t>
                      </a:r>
                      <a:r>
                        <a:rPr kumimoji="0" lang="en-GB" sz="2400" u="none" strike="noStrike" cap="none" normalizeH="0" baseline="30000" dirty="0" smtClean="0">
                          <a:ln>
                            <a:noFill/>
                          </a:ln>
                          <a:solidFill>
                            <a:srgbClr val="000090"/>
                          </a:solidFill>
                          <a:effectLst/>
                          <a:latin typeface="+mn-lt"/>
                        </a:rPr>
                        <a:t>®</a:t>
                      </a:r>
                      <a:r>
                        <a:rPr kumimoji="0" lang="en-GB" sz="2400" u="none" strike="noStrike" cap="none" normalizeH="0" baseline="0" dirty="0" smtClean="0">
                          <a:ln>
                            <a:noFill/>
                          </a:ln>
                          <a:solidFill>
                            <a:srgbClr val="000090"/>
                          </a:solidFill>
                          <a:effectLst/>
                          <a:latin typeface="+mn-lt"/>
                        </a:rPr>
                        <a:t>, </a:t>
                      </a:r>
                      <a:r>
                        <a:rPr kumimoji="0" lang="en-GB" sz="2400" u="none" strike="noStrike" cap="none" normalizeH="0" baseline="0" dirty="0" err="1" smtClean="0">
                          <a:ln>
                            <a:noFill/>
                          </a:ln>
                          <a:solidFill>
                            <a:srgbClr val="000090"/>
                          </a:solidFill>
                          <a:effectLst/>
                          <a:latin typeface="+mn-lt"/>
                        </a:rPr>
                        <a:t>Insuman</a:t>
                      </a:r>
                      <a:r>
                        <a:rPr kumimoji="0" lang="en-GB" sz="2400" u="none" strike="noStrike" cap="none" normalizeH="0" baseline="0" dirty="0" smtClean="0">
                          <a:ln>
                            <a:noFill/>
                          </a:ln>
                          <a:solidFill>
                            <a:srgbClr val="000090"/>
                          </a:solidFill>
                          <a:effectLst/>
                          <a:latin typeface="+mn-lt"/>
                        </a:rPr>
                        <a:t> Comb 15/25/50 (Biphasic human insulin) </a:t>
                      </a:r>
                    </a:p>
                  </a:txBody>
                  <a:tcPr/>
                </a:tc>
              </a:tr>
            </a:tbl>
          </a:graphicData>
        </a:graphic>
      </p:graphicFrame>
    </p:spTree>
    <p:extLst>
      <p:ext uri="{BB962C8B-B14F-4D97-AF65-F5344CB8AC3E}">
        <p14:creationId xmlns:p14="http://schemas.microsoft.com/office/powerpoint/2010/main" val="26068631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Analogue insulin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6269337"/>
              </p:ext>
            </p:extLst>
          </p:nvPr>
        </p:nvGraphicFramePr>
        <p:xfrm>
          <a:off x="457200" y="1193965"/>
          <a:ext cx="8229600" cy="5065776"/>
        </p:xfrm>
        <a:graphic>
          <a:graphicData uri="http://schemas.openxmlformats.org/drawingml/2006/table">
            <a:tbl>
              <a:tblPr firstRow="1" bandRow="1">
                <a:tableStyleId>{69CF1AB2-1976-4502-BF36-3FF5EA218861}</a:tableStyleId>
              </a:tblPr>
              <a:tblGrid>
                <a:gridCol w="2491696"/>
                <a:gridCol w="5737904"/>
              </a:tblGrid>
              <a:tr h="370840">
                <a:tc>
                  <a:txBody>
                    <a:bodyPr/>
                    <a:lstStyle/>
                    <a:p>
                      <a:r>
                        <a:rPr lang="en-US" sz="2400" b="1" dirty="0" smtClean="0">
                          <a:solidFill>
                            <a:srgbClr val="000090"/>
                          </a:solidFill>
                          <a:latin typeface="+mj-lt"/>
                        </a:rPr>
                        <a:t>Prandial/Bolus </a:t>
                      </a:r>
                    </a:p>
                    <a:p>
                      <a:r>
                        <a:rPr lang="en-US" sz="2400" b="1" dirty="0" smtClean="0">
                          <a:solidFill>
                            <a:srgbClr val="000090"/>
                          </a:solidFill>
                          <a:latin typeface="+mj-lt"/>
                        </a:rPr>
                        <a:t>(short-acting)</a:t>
                      </a:r>
                      <a:endParaRPr lang="en-US" sz="2400" b="1" dirty="0">
                        <a:solidFill>
                          <a:srgbClr val="000090"/>
                        </a:solidFill>
                        <a:latin typeface="+mj-lt"/>
                      </a:endParaRPr>
                    </a:p>
                  </a:txBody>
                  <a:tcPr/>
                </a:tc>
                <a:tc>
                  <a:txBody>
                    <a:bodyPr/>
                    <a:lstStyle/>
                    <a:p>
                      <a:r>
                        <a:rPr lang="en-US" sz="2400" b="0" dirty="0" smtClean="0">
                          <a:solidFill>
                            <a:srgbClr val="000090"/>
                          </a:solidFill>
                          <a:latin typeface="+mj-lt"/>
                        </a:rPr>
                        <a:t>Absorbed</a:t>
                      </a:r>
                      <a:r>
                        <a:rPr lang="en-US" sz="2400" b="0" baseline="0" dirty="0" smtClean="0">
                          <a:solidFill>
                            <a:srgbClr val="000090"/>
                          </a:solidFill>
                          <a:latin typeface="+mj-lt"/>
                        </a:rPr>
                        <a:t> very rapidly and designed to cover postprandial glucose excursions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u="none" strike="noStrike" cap="none" normalizeH="0" baseline="0" dirty="0" smtClean="0">
                          <a:ln>
                            <a:noFill/>
                          </a:ln>
                          <a:solidFill>
                            <a:srgbClr val="000090"/>
                          </a:solidFill>
                          <a:effectLst/>
                          <a:latin typeface="+mj-lt"/>
                        </a:rPr>
                        <a:t>e.g. </a:t>
                      </a:r>
                      <a:r>
                        <a:rPr kumimoji="0" lang="en-GB" sz="2400" b="0" u="none" strike="noStrike" cap="none" normalizeH="0" baseline="0" dirty="0" err="1" smtClean="0">
                          <a:ln>
                            <a:noFill/>
                          </a:ln>
                          <a:solidFill>
                            <a:srgbClr val="000090"/>
                          </a:solidFill>
                          <a:effectLst/>
                          <a:latin typeface="+mj-lt"/>
                        </a:rPr>
                        <a:t>NovoRapid</a:t>
                      </a:r>
                      <a:r>
                        <a:rPr kumimoji="0" lang="en-US" sz="2400" b="0" u="none" strike="noStrike" cap="none" normalizeH="0" baseline="30000" dirty="0" smtClean="0">
                          <a:ln>
                            <a:noFill/>
                          </a:ln>
                          <a:solidFill>
                            <a:srgbClr val="000090"/>
                          </a:solidFill>
                          <a:effectLst/>
                          <a:latin typeface="+mj-lt"/>
                        </a:rPr>
                        <a:t>® </a:t>
                      </a:r>
                      <a:r>
                        <a:rPr kumimoji="0" lang="en-US" sz="2400" b="0" u="none" strike="noStrike" cap="none" normalizeH="0" baseline="0" dirty="0" smtClean="0">
                          <a:ln>
                            <a:noFill/>
                          </a:ln>
                          <a:solidFill>
                            <a:srgbClr val="000090"/>
                          </a:solidFill>
                          <a:effectLst/>
                          <a:latin typeface="+mj-lt"/>
                        </a:rPr>
                        <a:t>(insulin </a:t>
                      </a:r>
                      <a:r>
                        <a:rPr kumimoji="0" lang="en-US" sz="2400" b="0" u="none" strike="noStrike" cap="none" normalizeH="0" baseline="0" dirty="0" err="1" smtClean="0">
                          <a:ln>
                            <a:noFill/>
                          </a:ln>
                          <a:solidFill>
                            <a:srgbClr val="000090"/>
                          </a:solidFill>
                          <a:effectLst/>
                          <a:latin typeface="+mj-lt"/>
                        </a:rPr>
                        <a:t>aspart</a:t>
                      </a:r>
                      <a:r>
                        <a:rPr kumimoji="0" lang="en-US" sz="2400" b="0" u="none" strike="noStrike" cap="none" normalizeH="0" baseline="0" dirty="0" smtClean="0">
                          <a:ln>
                            <a:noFill/>
                          </a:ln>
                          <a:solidFill>
                            <a:srgbClr val="000090"/>
                          </a:solidFill>
                          <a:effectLst/>
                          <a:latin typeface="+mj-lt"/>
                        </a:rPr>
                        <a:t>), </a:t>
                      </a:r>
                      <a:r>
                        <a:rPr kumimoji="0" lang="en-GB" sz="2400" b="0" u="none" strike="noStrike" cap="none" normalizeH="0" baseline="0" dirty="0" smtClean="0">
                          <a:ln>
                            <a:noFill/>
                          </a:ln>
                          <a:solidFill>
                            <a:srgbClr val="000090"/>
                          </a:solidFill>
                          <a:effectLst/>
                          <a:latin typeface="+mj-lt"/>
                        </a:rPr>
                        <a:t>Humalog</a:t>
                      </a:r>
                      <a:r>
                        <a:rPr kumimoji="0" lang="en-US" sz="2400" b="0" u="none" strike="noStrike" cap="none" normalizeH="0" baseline="30000" dirty="0" smtClean="0">
                          <a:ln>
                            <a:noFill/>
                          </a:ln>
                          <a:solidFill>
                            <a:srgbClr val="000090"/>
                          </a:solidFill>
                          <a:effectLst/>
                          <a:latin typeface="+mj-lt"/>
                        </a:rPr>
                        <a:t>® </a:t>
                      </a:r>
                      <a:r>
                        <a:rPr kumimoji="0" lang="en-US" sz="2400" b="0" u="none" strike="noStrike" cap="none" normalizeH="0" baseline="0" dirty="0" smtClean="0">
                          <a:ln>
                            <a:noFill/>
                          </a:ln>
                          <a:solidFill>
                            <a:srgbClr val="000090"/>
                          </a:solidFill>
                          <a:effectLst/>
                          <a:latin typeface="+mj-lt"/>
                        </a:rPr>
                        <a:t>(insulin </a:t>
                      </a:r>
                      <a:r>
                        <a:rPr kumimoji="0" lang="en-US" sz="2400" b="0" u="none" strike="noStrike" cap="none" normalizeH="0" baseline="0" dirty="0" err="1" smtClean="0">
                          <a:ln>
                            <a:noFill/>
                          </a:ln>
                          <a:solidFill>
                            <a:srgbClr val="000090"/>
                          </a:solidFill>
                          <a:effectLst/>
                          <a:latin typeface="+mj-lt"/>
                        </a:rPr>
                        <a:t>lispro</a:t>
                      </a:r>
                      <a:r>
                        <a:rPr kumimoji="0" lang="en-US" sz="2400" b="0" u="none" strike="noStrike" cap="none" normalizeH="0" baseline="0" dirty="0" smtClean="0">
                          <a:ln>
                            <a:noFill/>
                          </a:ln>
                          <a:solidFill>
                            <a:srgbClr val="000090"/>
                          </a:solidFill>
                          <a:effectLst/>
                          <a:latin typeface="+mj-lt"/>
                        </a:rPr>
                        <a:t>),</a:t>
                      </a:r>
                      <a:r>
                        <a:rPr kumimoji="0" lang="en-US" sz="2400" b="0" u="none" strike="noStrike" cap="none" normalizeH="0" baseline="30000" dirty="0" smtClean="0">
                          <a:ln>
                            <a:noFill/>
                          </a:ln>
                          <a:solidFill>
                            <a:srgbClr val="000090"/>
                          </a:solidFill>
                          <a:effectLst/>
                          <a:latin typeface="+mj-lt"/>
                        </a:rPr>
                        <a:t> </a:t>
                      </a:r>
                      <a:r>
                        <a:rPr kumimoji="0" lang="en-US" sz="2400" b="0" u="none" strike="noStrike" cap="none" normalizeH="0" baseline="0" dirty="0" err="1" smtClean="0">
                          <a:ln>
                            <a:noFill/>
                          </a:ln>
                          <a:solidFill>
                            <a:srgbClr val="000090"/>
                          </a:solidFill>
                          <a:effectLst/>
                          <a:latin typeface="+mj-lt"/>
                        </a:rPr>
                        <a:t>Apidra</a:t>
                      </a:r>
                      <a:r>
                        <a:rPr kumimoji="0" lang="en-US" sz="2400" b="0" u="none" strike="noStrike" cap="none" normalizeH="0" baseline="30000" dirty="0" smtClean="0">
                          <a:ln>
                            <a:noFill/>
                          </a:ln>
                          <a:solidFill>
                            <a:srgbClr val="000090"/>
                          </a:solidFill>
                          <a:effectLst/>
                          <a:latin typeface="+mj-lt"/>
                        </a:rPr>
                        <a:t>®</a:t>
                      </a:r>
                      <a:r>
                        <a:rPr kumimoji="0" lang="en-US" sz="2400" b="0" u="none" strike="noStrike" cap="none" normalizeH="0" baseline="0" dirty="0" smtClean="0">
                          <a:ln>
                            <a:noFill/>
                          </a:ln>
                          <a:solidFill>
                            <a:srgbClr val="000090"/>
                          </a:solidFill>
                          <a:effectLst/>
                          <a:latin typeface="+mj-lt"/>
                        </a:rPr>
                        <a:t> (insulin </a:t>
                      </a:r>
                      <a:r>
                        <a:rPr kumimoji="0" lang="en-US" sz="2400" b="0" u="none" strike="noStrike" cap="none" normalizeH="0" baseline="0" dirty="0" err="1" smtClean="0">
                          <a:ln>
                            <a:noFill/>
                          </a:ln>
                          <a:solidFill>
                            <a:srgbClr val="000090"/>
                          </a:solidFill>
                          <a:effectLst/>
                          <a:latin typeface="+mj-lt"/>
                        </a:rPr>
                        <a:t>glulisine</a:t>
                      </a:r>
                      <a:r>
                        <a:rPr kumimoji="0" lang="en-US" sz="2400" b="0" u="none" strike="noStrike" cap="none" normalizeH="0" baseline="0" dirty="0" smtClean="0">
                          <a:ln>
                            <a:noFill/>
                          </a:ln>
                          <a:solidFill>
                            <a:srgbClr val="000090"/>
                          </a:solidFill>
                          <a:effectLst/>
                          <a:latin typeface="+mj-lt"/>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baseline="0" dirty="0" smtClean="0">
                        <a:solidFill>
                          <a:srgbClr val="000090"/>
                        </a:solidFill>
                        <a:latin typeface="+mj-lt"/>
                      </a:endParaRPr>
                    </a:p>
                  </a:txBody>
                  <a:tcPr/>
                </a:tc>
              </a:tr>
              <a:tr h="370840">
                <a:tc>
                  <a:txBody>
                    <a:bodyPr/>
                    <a:lstStyle/>
                    <a:p>
                      <a:r>
                        <a:rPr lang="en-US" sz="2400" b="1" dirty="0" smtClean="0">
                          <a:solidFill>
                            <a:srgbClr val="000090"/>
                          </a:solidFill>
                          <a:latin typeface="+mj-lt"/>
                        </a:rPr>
                        <a:t>Basal/Background</a:t>
                      </a:r>
                      <a:r>
                        <a:rPr lang="en-US" sz="2400" b="1" baseline="0" dirty="0" smtClean="0">
                          <a:solidFill>
                            <a:srgbClr val="000090"/>
                          </a:solidFill>
                          <a:latin typeface="+mj-lt"/>
                        </a:rPr>
                        <a:t> </a:t>
                      </a:r>
                    </a:p>
                    <a:p>
                      <a:r>
                        <a:rPr lang="en-US" sz="2400" b="1" baseline="0" dirty="0" smtClean="0">
                          <a:solidFill>
                            <a:srgbClr val="000090"/>
                          </a:solidFill>
                          <a:latin typeface="+mj-lt"/>
                        </a:rPr>
                        <a:t>(longer-acting)</a:t>
                      </a:r>
                      <a:endParaRPr lang="en-US" sz="2400" b="1" dirty="0">
                        <a:solidFill>
                          <a:srgbClr val="000090"/>
                        </a:solidFill>
                        <a:latin typeface="+mj-lt"/>
                      </a:endParaRPr>
                    </a:p>
                  </a:txBody>
                  <a:tcPr/>
                </a:tc>
                <a:tc>
                  <a:txBody>
                    <a:bodyPr/>
                    <a:lstStyle/>
                    <a:p>
                      <a:pPr marL="0" marR="0" lvl="0" indent="0" algn="l" defTabSz="957263" rtl="0" eaLnBrk="0" fontAlgn="base" latinLnBrk="0" hangingPunct="0">
                        <a:lnSpc>
                          <a:spcPct val="100000"/>
                        </a:lnSpc>
                        <a:spcBef>
                          <a:spcPct val="30000"/>
                        </a:spcBef>
                        <a:spcAft>
                          <a:spcPct val="0"/>
                        </a:spcAft>
                        <a:buClrTx/>
                        <a:buSzTx/>
                        <a:buFont typeface="Wingdings" pitchFamily="4" charset="2"/>
                        <a:buNone/>
                        <a:tabLst/>
                      </a:pPr>
                      <a:r>
                        <a:rPr kumimoji="0" lang="en-US" sz="2400" b="0" i="0" u="none" strike="noStrike" cap="none" normalizeH="0" baseline="0" dirty="0" smtClean="0">
                          <a:ln>
                            <a:noFill/>
                          </a:ln>
                          <a:solidFill>
                            <a:srgbClr val="000090"/>
                          </a:solidFill>
                          <a:effectLst/>
                          <a:latin typeface="+mj-lt"/>
                          <a:ea typeface="Arial" pitchFamily="4" charset="0"/>
                          <a:cs typeface="Arial" pitchFamily="4" charset="0"/>
                        </a:rPr>
                        <a:t>Longer acting and designed to provide stable levels of background insulin over 24 hours             e.g. </a:t>
                      </a:r>
                      <a:r>
                        <a:rPr kumimoji="0" lang="en-GB" sz="2400" u="none" strike="noStrike" cap="none" normalizeH="0" baseline="0" dirty="0" err="1" smtClean="0">
                          <a:ln>
                            <a:noFill/>
                          </a:ln>
                          <a:solidFill>
                            <a:srgbClr val="000090"/>
                          </a:solidFill>
                          <a:effectLst/>
                        </a:rPr>
                        <a:t>Levemir</a:t>
                      </a:r>
                      <a:r>
                        <a:rPr kumimoji="0" lang="en-US" sz="2400" u="none" strike="noStrike" cap="none" normalizeH="0" baseline="30000" dirty="0" smtClean="0">
                          <a:ln>
                            <a:noFill/>
                          </a:ln>
                          <a:solidFill>
                            <a:srgbClr val="000090"/>
                          </a:solidFill>
                          <a:effectLst/>
                        </a:rPr>
                        <a:t>® </a:t>
                      </a:r>
                      <a:r>
                        <a:rPr kumimoji="0" lang="en-US" sz="2400" u="none" strike="noStrike" cap="none" normalizeH="0" baseline="0" dirty="0" smtClean="0">
                          <a:ln>
                            <a:noFill/>
                          </a:ln>
                          <a:solidFill>
                            <a:srgbClr val="000090"/>
                          </a:solidFill>
                          <a:effectLst/>
                        </a:rPr>
                        <a:t>(insulin </a:t>
                      </a:r>
                      <a:r>
                        <a:rPr kumimoji="0" lang="en-US" sz="2400" u="none" strike="noStrike" cap="none" normalizeH="0" baseline="0" dirty="0" err="1" smtClean="0">
                          <a:ln>
                            <a:noFill/>
                          </a:ln>
                          <a:solidFill>
                            <a:srgbClr val="000090"/>
                          </a:solidFill>
                          <a:effectLst/>
                        </a:rPr>
                        <a:t>detemir</a:t>
                      </a:r>
                      <a:r>
                        <a:rPr kumimoji="0" lang="en-US" sz="2400" u="none" strike="noStrike" cap="none" normalizeH="0" baseline="0" dirty="0" smtClean="0">
                          <a:ln>
                            <a:noFill/>
                          </a:ln>
                          <a:solidFill>
                            <a:srgbClr val="000090"/>
                          </a:solidFill>
                          <a:effectLst/>
                        </a:rPr>
                        <a:t>),  </a:t>
                      </a:r>
                      <a:r>
                        <a:rPr kumimoji="0" lang="en-GB" sz="2400" u="none" strike="noStrike" cap="none" normalizeH="0" baseline="0" dirty="0" smtClean="0">
                          <a:ln>
                            <a:noFill/>
                          </a:ln>
                          <a:solidFill>
                            <a:srgbClr val="000090"/>
                          </a:solidFill>
                          <a:effectLst/>
                        </a:rPr>
                        <a:t>Lantus</a:t>
                      </a:r>
                      <a:r>
                        <a:rPr kumimoji="0" lang="en-US" sz="2400" u="none" strike="noStrike" cap="none" normalizeH="0" baseline="30000" dirty="0" smtClean="0">
                          <a:ln>
                            <a:noFill/>
                          </a:ln>
                          <a:solidFill>
                            <a:srgbClr val="000090"/>
                          </a:solidFill>
                          <a:effectLst/>
                        </a:rPr>
                        <a:t>®  </a:t>
                      </a:r>
                      <a:r>
                        <a:rPr kumimoji="0" lang="en-US" sz="2400" u="none" strike="noStrike" cap="none" normalizeH="0" baseline="0" dirty="0" smtClean="0">
                          <a:ln>
                            <a:noFill/>
                          </a:ln>
                          <a:solidFill>
                            <a:srgbClr val="000090"/>
                          </a:solidFill>
                          <a:effectLst/>
                        </a:rPr>
                        <a:t>and </a:t>
                      </a:r>
                      <a:r>
                        <a:rPr kumimoji="0" lang="en-US" sz="2400" u="none" strike="noStrike" cap="none" normalizeH="0" baseline="0" dirty="0" err="1" smtClean="0">
                          <a:ln>
                            <a:noFill/>
                          </a:ln>
                          <a:solidFill>
                            <a:srgbClr val="000090"/>
                          </a:solidFill>
                          <a:effectLst/>
                        </a:rPr>
                        <a:t>Abasaglar</a:t>
                      </a:r>
                      <a:r>
                        <a:rPr kumimoji="0" lang="en-US" sz="2400" u="none" strike="noStrike" cap="none" normalizeH="0" baseline="0" dirty="0" smtClean="0">
                          <a:ln>
                            <a:noFill/>
                          </a:ln>
                          <a:solidFill>
                            <a:srgbClr val="000090"/>
                          </a:solidFill>
                          <a:effectLst/>
                        </a:rPr>
                        <a:t> (insulin </a:t>
                      </a:r>
                      <a:r>
                        <a:rPr kumimoji="0" lang="en-US" sz="2400" u="none" strike="noStrike" cap="none" normalizeH="0" baseline="0" dirty="0" err="1" smtClean="0">
                          <a:ln>
                            <a:noFill/>
                          </a:ln>
                          <a:solidFill>
                            <a:srgbClr val="000090"/>
                          </a:solidFill>
                          <a:effectLst/>
                        </a:rPr>
                        <a:t>glargine</a:t>
                      </a:r>
                      <a:r>
                        <a:rPr kumimoji="0" lang="en-US" sz="2400" u="none" strike="noStrike" cap="none" normalizeH="0" baseline="0" dirty="0" smtClean="0">
                          <a:ln>
                            <a:noFill/>
                          </a:ln>
                          <a:solidFill>
                            <a:srgbClr val="000090"/>
                          </a:solidFill>
                          <a:effectLst/>
                        </a:rPr>
                        <a:t>), </a:t>
                      </a:r>
                      <a:r>
                        <a:rPr kumimoji="0" lang="en-US" sz="2400" u="none" strike="noStrike" cap="none" normalizeH="0" baseline="0" dirty="0" err="1" smtClean="0">
                          <a:ln>
                            <a:noFill/>
                          </a:ln>
                          <a:solidFill>
                            <a:srgbClr val="000090"/>
                          </a:solidFill>
                          <a:effectLst/>
                        </a:rPr>
                        <a:t>Degludec</a:t>
                      </a:r>
                      <a:r>
                        <a:rPr kumimoji="0" lang="en-US" sz="2400" u="none" strike="noStrike" cap="none" normalizeH="0" baseline="0" dirty="0" smtClean="0">
                          <a:ln>
                            <a:noFill/>
                          </a:ln>
                          <a:solidFill>
                            <a:srgbClr val="000090"/>
                          </a:solidFill>
                          <a:effectLst/>
                        </a:rPr>
                        <a:t> (insulin </a:t>
                      </a:r>
                      <a:r>
                        <a:rPr kumimoji="0" lang="en-US" sz="2400" u="none" strike="noStrike" cap="none" normalizeH="0" baseline="0" dirty="0" err="1" smtClean="0">
                          <a:ln>
                            <a:noFill/>
                          </a:ln>
                          <a:solidFill>
                            <a:srgbClr val="000090"/>
                          </a:solidFill>
                          <a:effectLst/>
                        </a:rPr>
                        <a:t>tresiba</a:t>
                      </a:r>
                      <a:r>
                        <a:rPr kumimoji="0" lang="en-US" sz="2400" u="none" strike="noStrike" cap="none" normalizeH="0" baseline="0" dirty="0" smtClean="0">
                          <a:ln>
                            <a:noFill/>
                          </a:ln>
                          <a:solidFill>
                            <a:srgbClr val="000090"/>
                          </a:solidFill>
                          <a:effectLst/>
                        </a:rPr>
                        <a:t>)</a:t>
                      </a:r>
                    </a:p>
                    <a:p>
                      <a:pPr marL="0" marR="0" lvl="0" indent="0" algn="l" defTabSz="957263" rtl="0" eaLnBrk="0" fontAlgn="base" latinLnBrk="0" hangingPunct="0">
                        <a:lnSpc>
                          <a:spcPct val="100000"/>
                        </a:lnSpc>
                        <a:spcBef>
                          <a:spcPct val="30000"/>
                        </a:spcBef>
                        <a:spcAft>
                          <a:spcPct val="0"/>
                        </a:spcAft>
                        <a:buClrTx/>
                        <a:buSzTx/>
                        <a:buFont typeface="Wingdings" pitchFamily="4" charset="2"/>
                        <a:buNone/>
                        <a:tabLst/>
                      </a:pPr>
                      <a:endParaRPr kumimoji="0" lang="en-US" sz="800" b="0" i="0" u="none" strike="noStrike" cap="none" normalizeH="0" baseline="0" dirty="0" smtClean="0">
                        <a:ln>
                          <a:noFill/>
                        </a:ln>
                        <a:solidFill>
                          <a:srgbClr val="000090"/>
                        </a:solidFill>
                        <a:effectLst/>
                        <a:latin typeface="Arial" pitchFamily="4" charset="0"/>
                        <a:ea typeface="Arial" pitchFamily="4" charset="0"/>
                        <a:cs typeface="Arial" pitchFamily="4" charset="0"/>
                      </a:endParaRPr>
                    </a:p>
                  </a:txBody>
                  <a:tcPr/>
                </a:tc>
              </a:tr>
              <a:tr h="370840">
                <a:tc>
                  <a:txBody>
                    <a:bodyPr/>
                    <a:lstStyle/>
                    <a:p>
                      <a:r>
                        <a:rPr lang="en-US" sz="2400" b="1" dirty="0" smtClean="0">
                          <a:solidFill>
                            <a:srgbClr val="000090"/>
                          </a:solidFill>
                          <a:latin typeface="+mj-lt"/>
                        </a:rPr>
                        <a:t>Pre-mixed</a:t>
                      </a:r>
                      <a:endParaRPr lang="en-US" sz="2400" b="1" dirty="0">
                        <a:solidFill>
                          <a:srgbClr val="000090"/>
                        </a:solidFill>
                        <a:latin typeface="+mj-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rgbClr val="000090"/>
                          </a:solidFill>
                          <a:latin typeface="+mj-lt"/>
                        </a:rPr>
                        <a:t>A mixture</a:t>
                      </a:r>
                      <a:r>
                        <a:rPr lang="en-US" sz="2400" b="0" baseline="0" dirty="0" smtClean="0">
                          <a:solidFill>
                            <a:srgbClr val="000090"/>
                          </a:solidFill>
                          <a:latin typeface="+mj-lt"/>
                        </a:rPr>
                        <a:t> of rapid and intermediate acting   insulin e.g. </a:t>
                      </a:r>
                      <a:r>
                        <a:rPr kumimoji="0" lang="en-GB" sz="2400" u="none" strike="noStrike" cap="none" normalizeH="0" baseline="0" dirty="0" err="1" smtClean="0">
                          <a:ln>
                            <a:noFill/>
                          </a:ln>
                          <a:solidFill>
                            <a:srgbClr val="000090"/>
                          </a:solidFill>
                          <a:effectLst/>
                        </a:rPr>
                        <a:t>NovoMix</a:t>
                      </a:r>
                      <a:r>
                        <a:rPr kumimoji="0" lang="en-US" sz="2400" u="none" strike="noStrike" cap="none" normalizeH="0" baseline="30000" dirty="0" smtClean="0">
                          <a:ln>
                            <a:noFill/>
                          </a:ln>
                          <a:solidFill>
                            <a:srgbClr val="000090"/>
                          </a:solidFill>
                          <a:effectLst/>
                        </a:rPr>
                        <a:t>® </a:t>
                      </a:r>
                      <a:r>
                        <a:rPr kumimoji="0" lang="en-US" sz="2400" u="none" strike="noStrike" cap="none" normalizeH="0" baseline="0" dirty="0" smtClean="0">
                          <a:ln>
                            <a:noFill/>
                          </a:ln>
                          <a:solidFill>
                            <a:srgbClr val="000090"/>
                          </a:solidFill>
                          <a:effectLst/>
                        </a:rPr>
                        <a:t>30, Humalog</a:t>
                      </a:r>
                      <a:r>
                        <a:rPr kumimoji="0" lang="en-US" sz="2400" u="none" strike="noStrike" cap="none" normalizeH="0" baseline="30000" dirty="0" smtClean="0">
                          <a:ln>
                            <a:noFill/>
                          </a:ln>
                          <a:solidFill>
                            <a:srgbClr val="000090"/>
                          </a:solidFill>
                          <a:effectLst/>
                        </a:rPr>
                        <a:t>®</a:t>
                      </a:r>
                      <a:r>
                        <a:rPr kumimoji="0" lang="en-US" sz="2400" u="none" strike="noStrike" cap="none" normalizeH="0" baseline="0" dirty="0" smtClean="0">
                          <a:ln>
                            <a:noFill/>
                          </a:ln>
                          <a:solidFill>
                            <a:srgbClr val="000090"/>
                          </a:solidFill>
                          <a:effectLst/>
                        </a:rPr>
                        <a:t> Mix 25 and Humalog</a:t>
                      </a:r>
                      <a:r>
                        <a:rPr kumimoji="0" lang="en-US" sz="2400" u="none" strike="noStrike" cap="none" normalizeH="0" baseline="30000" dirty="0" smtClean="0">
                          <a:ln>
                            <a:noFill/>
                          </a:ln>
                          <a:solidFill>
                            <a:srgbClr val="000090"/>
                          </a:solidFill>
                          <a:effectLst/>
                        </a:rPr>
                        <a:t>® </a:t>
                      </a:r>
                      <a:r>
                        <a:rPr kumimoji="0" lang="en-US" sz="2400" u="none" strike="noStrike" cap="none" normalizeH="0" baseline="0" dirty="0" smtClean="0">
                          <a:ln>
                            <a:noFill/>
                          </a:ln>
                          <a:solidFill>
                            <a:srgbClr val="000090"/>
                          </a:solidFill>
                          <a:effectLst/>
                        </a:rPr>
                        <a:t>Mix 50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baseline="0" dirty="0" smtClean="0">
                        <a:solidFill>
                          <a:srgbClr val="000090"/>
                        </a:solidFill>
                        <a:latin typeface="+mj-lt"/>
                      </a:endParaRPr>
                    </a:p>
                  </a:txBody>
                  <a:tcPr/>
                </a:tc>
              </a:tr>
            </a:tbl>
          </a:graphicData>
        </a:graphic>
      </p:graphicFrame>
    </p:spTree>
    <p:extLst>
      <p:ext uri="{BB962C8B-B14F-4D97-AF65-F5344CB8AC3E}">
        <p14:creationId xmlns:p14="http://schemas.microsoft.com/office/powerpoint/2010/main" val="37207850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9144000" cy="925512"/>
          </a:xfrm>
        </p:spPr>
        <p:txBody>
          <a:bodyPr/>
          <a:lstStyle/>
          <a:p>
            <a:r>
              <a:rPr lang="en-US" dirty="0" smtClean="0"/>
              <a:t>Prandial/Bolus (short-acting) insulin</a:t>
            </a:r>
            <a:endParaRPr lang="en-US" dirty="0"/>
          </a:p>
        </p:txBody>
      </p:sp>
      <p:sp>
        <p:nvSpPr>
          <p:cNvPr id="6" name="TextBox 5"/>
          <p:cNvSpPr txBox="1"/>
          <p:nvPr/>
        </p:nvSpPr>
        <p:spPr>
          <a:xfrm>
            <a:off x="710320" y="1237137"/>
            <a:ext cx="2978099" cy="1107996"/>
          </a:xfrm>
          <a:prstGeom prst="rect">
            <a:avLst/>
          </a:prstGeom>
          <a:noFill/>
        </p:spPr>
        <p:txBody>
          <a:bodyPr wrap="none" rtlCol="0">
            <a:spAutoFit/>
          </a:bodyPr>
          <a:lstStyle/>
          <a:p>
            <a:r>
              <a:rPr lang="en-US" sz="2400" b="1" dirty="0" smtClean="0">
                <a:solidFill>
                  <a:srgbClr val="000090"/>
                </a:solidFill>
              </a:rPr>
              <a:t>Human insulin</a:t>
            </a:r>
          </a:p>
          <a:p>
            <a:r>
              <a:rPr lang="en-US" sz="2400" dirty="0" err="1">
                <a:solidFill>
                  <a:srgbClr val="000090"/>
                </a:solidFill>
              </a:rPr>
              <a:t>Actrapid</a:t>
            </a:r>
            <a:r>
              <a:rPr lang="en-US" sz="2400" dirty="0">
                <a:solidFill>
                  <a:srgbClr val="000090"/>
                </a:solidFill>
              </a:rPr>
              <a:t>®, </a:t>
            </a:r>
            <a:r>
              <a:rPr lang="en-US" sz="2400" dirty="0" err="1">
                <a:solidFill>
                  <a:srgbClr val="000090"/>
                </a:solidFill>
              </a:rPr>
              <a:t>Humulin</a:t>
            </a:r>
            <a:r>
              <a:rPr lang="en-US" sz="2400" dirty="0">
                <a:solidFill>
                  <a:srgbClr val="000090"/>
                </a:solidFill>
              </a:rPr>
              <a:t> S®</a:t>
            </a:r>
          </a:p>
          <a:p>
            <a:r>
              <a:rPr lang="en-US" dirty="0" smtClean="0"/>
              <a:t> </a:t>
            </a:r>
            <a:endParaRPr lang="en-US" dirty="0"/>
          </a:p>
        </p:txBody>
      </p:sp>
      <p:sp>
        <p:nvSpPr>
          <p:cNvPr id="7" name="TextBox 6"/>
          <p:cNvSpPr txBox="1"/>
          <p:nvPr/>
        </p:nvSpPr>
        <p:spPr>
          <a:xfrm>
            <a:off x="4767741" y="1205329"/>
            <a:ext cx="4085473" cy="1200328"/>
          </a:xfrm>
          <a:prstGeom prst="rect">
            <a:avLst/>
          </a:prstGeom>
          <a:noFill/>
        </p:spPr>
        <p:txBody>
          <a:bodyPr wrap="none" rtlCol="0">
            <a:spAutoFit/>
          </a:bodyPr>
          <a:lstStyle/>
          <a:p>
            <a:r>
              <a:rPr lang="en-US" sz="2400" b="1" dirty="0" smtClean="0">
                <a:solidFill>
                  <a:srgbClr val="000090"/>
                </a:solidFill>
              </a:rPr>
              <a:t>Analogue insulin</a:t>
            </a:r>
          </a:p>
          <a:p>
            <a:pPr lvl="0"/>
            <a:r>
              <a:rPr lang="en-GB" sz="2400" dirty="0" err="1">
                <a:solidFill>
                  <a:srgbClr val="000090"/>
                </a:solidFill>
              </a:rPr>
              <a:t>NovoRapid</a:t>
            </a:r>
            <a:r>
              <a:rPr lang="en-US" sz="2400" baseline="30000" dirty="0" smtClean="0">
                <a:solidFill>
                  <a:srgbClr val="000090"/>
                </a:solidFill>
              </a:rPr>
              <a:t>® </a:t>
            </a:r>
            <a:r>
              <a:rPr lang="en-US" sz="2400" dirty="0" smtClean="0">
                <a:solidFill>
                  <a:srgbClr val="000090"/>
                </a:solidFill>
              </a:rPr>
              <a:t>(</a:t>
            </a:r>
            <a:r>
              <a:rPr lang="en-US" sz="2400" dirty="0" err="1" smtClean="0">
                <a:solidFill>
                  <a:srgbClr val="000090"/>
                </a:solidFill>
              </a:rPr>
              <a:t>Aspart</a:t>
            </a:r>
            <a:r>
              <a:rPr lang="en-US" sz="2400" dirty="0" smtClean="0">
                <a:solidFill>
                  <a:srgbClr val="000090"/>
                </a:solidFill>
              </a:rPr>
              <a:t>), </a:t>
            </a:r>
            <a:r>
              <a:rPr lang="en-GB" sz="2400" dirty="0">
                <a:solidFill>
                  <a:srgbClr val="000090"/>
                </a:solidFill>
              </a:rPr>
              <a:t>Humalog</a:t>
            </a:r>
            <a:r>
              <a:rPr lang="en-US" sz="2400" baseline="30000" dirty="0" smtClean="0">
                <a:solidFill>
                  <a:srgbClr val="000090"/>
                </a:solidFill>
              </a:rPr>
              <a:t>®</a:t>
            </a:r>
          </a:p>
          <a:p>
            <a:pPr lvl="0"/>
            <a:r>
              <a:rPr lang="en-US" sz="2400" dirty="0" smtClean="0">
                <a:solidFill>
                  <a:srgbClr val="000090"/>
                </a:solidFill>
              </a:rPr>
              <a:t>(</a:t>
            </a:r>
            <a:r>
              <a:rPr lang="en-US" sz="2400" dirty="0" err="1" smtClean="0">
                <a:solidFill>
                  <a:srgbClr val="000090"/>
                </a:solidFill>
              </a:rPr>
              <a:t>Lispro</a:t>
            </a:r>
            <a:r>
              <a:rPr lang="en-US" sz="2400" dirty="0" smtClean="0">
                <a:solidFill>
                  <a:srgbClr val="000090"/>
                </a:solidFill>
              </a:rPr>
              <a:t>),</a:t>
            </a:r>
            <a:r>
              <a:rPr lang="en-US" sz="2400" baseline="30000" dirty="0" smtClean="0">
                <a:solidFill>
                  <a:srgbClr val="000090"/>
                </a:solidFill>
              </a:rPr>
              <a:t> </a:t>
            </a:r>
            <a:r>
              <a:rPr lang="en-US" sz="2400" dirty="0" err="1">
                <a:solidFill>
                  <a:srgbClr val="000090"/>
                </a:solidFill>
              </a:rPr>
              <a:t>Apidra</a:t>
            </a:r>
            <a:r>
              <a:rPr lang="en-US" sz="2400" baseline="30000" dirty="0" smtClean="0">
                <a:solidFill>
                  <a:srgbClr val="000090"/>
                </a:solidFill>
              </a:rPr>
              <a:t>® </a:t>
            </a:r>
            <a:r>
              <a:rPr lang="en-US" sz="2400" dirty="0" smtClean="0">
                <a:solidFill>
                  <a:srgbClr val="000090"/>
                </a:solidFill>
              </a:rPr>
              <a:t>(</a:t>
            </a:r>
            <a:r>
              <a:rPr lang="en-US" sz="2400" dirty="0" err="1" smtClean="0">
                <a:solidFill>
                  <a:srgbClr val="000090"/>
                </a:solidFill>
              </a:rPr>
              <a:t>Glulisine</a:t>
            </a:r>
            <a:r>
              <a:rPr lang="en-US" sz="2400" dirty="0" smtClean="0">
                <a:solidFill>
                  <a:srgbClr val="000090"/>
                </a:solidFill>
              </a:rPr>
              <a:t>)</a:t>
            </a:r>
          </a:p>
        </p:txBody>
      </p:sp>
      <p:graphicFrame>
        <p:nvGraphicFramePr>
          <p:cNvPr id="10" name="Object 4"/>
          <p:cNvGraphicFramePr>
            <a:graphicFrameLocks noChangeAspect="1"/>
          </p:cNvGraphicFramePr>
          <p:nvPr>
            <p:extLst>
              <p:ext uri="{D42A27DB-BD31-4B8C-83A1-F6EECF244321}">
                <p14:modId xmlns:p14="http://schemas.microsoft.com/office/powerpoint/2010/main" val="1993318579"/>
              </p:ext>
            </p:extLst>
          </p:nvPr>
        </p:nvGraphicFramePr>
        <p:xfrm>
          <a:off x="571268" y="2588904"/>
          <a:ext cx="3911600" cy="1830387"/>
        </p:xfrm>
        <a:graphic>
          <a:graphicData uri="http://schemas.openxmlformats.org/presentationml/2006/ole">
            <mc:AlternateContent xmlns:mc="http://schemas.openxmlformats.org/markup-compatibility/2006">
              <mc:Choice xmlns:v="urn:schemas-microsoft-com:vml" Requires="v">
                <p:oleObj spid="_x0000_s3225" name="Photo Editor Photo" r:id="rId3" imgW="7085714" imgH="3315163" progId="">
                  <p:embed/>
                </p:oleObj>
              </mc:Choice>
              <mc:Fallback>
                <p:oleObj name="Photo Editor Photo" r:id="rId3" imgW="7085714" imgH="33151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68" y="2588904"/>
                        <a:ext cx="3911600" cy="1830387"/>
                      </a:xfrm>
                      <a:prstGeom prst="rect">
                        <a:avLst/>
                      </a:prstGeom>
                      <a:noFill/>
                      <a:ln>
                        <a:noFill/>
                      </a:ln>
                      <a:effectLst/>
                      <a:extLst>
                        <a:ext uri="{909E8E84-426E-40dd-AFC4-6F175D3DCCD1}">
                          <a14:hiddenFill xmlns:a14="http://schemas.microsoft.com/office/drawing/2010/main">
                            <a:solidFill>
                              <a:srgbClr val="C5D0E5"/>
                            </a:solidFill>
                          </a14:hiddenFill>
                        </a:ext>
                        <a:ext uri="{91240B29-F687-4f45-9708-019B960494DF}">
                          <a14:hiddenLine xmlns:a14="http://schemas.microsoft.com/office/drawing/2010/main" w="9525">
                            <a:solidFill>
                              <a:srgbClr val="C5D0E5"/>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46920" y="3308619"/>
            <a:ext cx="653494" cy="307777"/>
          </a:xfrm>
          <a:prstGeom prst="rect">
            <a:avLst/>
          </a:prstGeom>
          <a:noFill/>
        </p:spPr>
        <p:txBody>
          <a:bodyPr wrap="none" rtlCol="0">
            <a:spAutoFit/>
          </a:bodyPr>
          <a:lstStyle/>
          <a:p>
            <a:r>
              <a:rPr lang="en-US" sz="1400" dirty="0" smtClean="0"/>
              <a:t>Action</a:t>
            </a:r>
            <a:endParaRPr lang="en-US" sz="1400" dirty="0"/>
          </a:p>
        </p:txBody>
      </p:sp>
      <p:sp>
        <p:nvSpPr>
          <p:cNvPr id="12" name="TextBox 11"/>
          <p:cNvSpPr txBox="1"/>
          <p:nvPr/>
        </p:nvSpPr>
        <p:spPr>
          <a:xfrm>
            <a:off x="1828742" y="4352849"/>
            <a:ext cx="1111715" cy="307777"/>
          </a:xfrm>
          <a:prstGeom prst="rect">
            <a:avLst/>
          </a:prstGeom>
          <a:noFill/>
        </p:spPr>
        <p:txBody>
          <a:bodyPr wrap="none" rtlCol="0">
            <a:spAutoFit/>
          </a:bodyPr>
          <a:lstStyle/>
          <a:p>
            <a:r>
              <a:rPr lang="en-US" sz="1400" dirty="0" smtClean="0"/>
              <a:t>Time (hours)</a:t>
            </a:r>
            <a:endParaRPr lang="en-US" sz="1400" dirty="0"/>
          </a:p>
        </p:txBody>
      </p:sp>
      <p:cxnSp>
        <p:nvCxnSpPr>
          <p:cNvPr id="13" name="Straight Arrow Connector 12"/>
          <p:cNvCxnSpPr/>
          <p:nvPr/>
        </p:nvCxnSpPr>
        <p:spPr>
          <a:xfrm rot="5400000" flipH="1" flipV="1">
            <a:off x="190836" y="3485553"/>
            <a:ext cx="1125183" cy="1588"/>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866278" y="4302884"/>
            <a:ext cx="3196167" cy="1588"/>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5" name="Object 2"/>
          <p:cNvGraphicFramePr>
            <a:graphicFrameLocks noChangeAspect="1"/>
          </p:cNvGraphicFramePr>
          <p:nvPr>
            <p:extLst>
              <p:ext uri="{D42A27DB-BD31-4B8C-83A1-F6EECF244321}">
                <p14:modId xmlns:p14="http://schemas.microsoft.com/office/powerpoint/2010/main" val="1881044862"/>
              </p:ext>
            </p:extLst>
          </p:nvPr>
        </p:nvGraphicFramePr>
        <p:xfrm>
          <a:off x="4718409" y="2646135"/>
          <a:ext cx="4137811" cy="1762126"/>
        </p:xfrm>
        <a:graphic>
          <a:graphicData uri="http://schemas.openxmlformats.org/presentationml/2006/ole">
            <mc:AlternateContent xmlns:mc="http://schemas.openxmlformats.org/markup-compatibility/2006">
              <mc:Choice xmlns:v="urn:schemas-microsoft-com:vml" Requires="v">
                <p:oleObj spid="_x0000_s3226" name="Photo Editor Photo" r:id="rId5" imgW="7085714" imgH="3723810" progId="">
                  <p:embed/>
                </p:oleObj>
              </mc:Choice>
              <mc:Fallback>
                <p:oleObj name="Photo Editor Photo" r:id="rId5" imgW="7085714" imgH="372381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409" y="2646135"/>
                        <a:ext cx="4137811" cy="1762126"/>
                      </a:xfrm>
                      <a:prstGeom prst="rect">
                        <a:avLst/>
                      </a:prstGeom>
                      <a:noFill/>
                      <a:ln>
                        <a:noFill/>
                      </a:ln>
                      <a:effectLst/>
                    </p:spPr>
                  </p:pic>
                </p:oleObj>
              </mc:Fallback>
            </mc:AlternateContent>
          </a:graphicData>
        </a:graphic>
      </p:graphicFrame>
      <p:sp>
        <p:nvSpPr>
          <p:cNvPr id="16" name="TextBox 15"/>
          <p:cNvSpPr txBox="1"/>
          <p:nvPr/>
        </p:nvSpPr>
        <p:spPr>
          <a:xfrm>
            <a:off x="4223875" y="3328555"/>
            <a:ext cx="653494" cy="307777"/>
          </a:xfrm>
          <a:prstGeom prst="rect">
            <a:avLst/>
          </a:prstGeom>
          <a:noFill/>
        </p:spPr>
        <p:txBody>
          <a:bodyPr wrap="none" rtlCol="0">
            <a:spAutoFit/>
          </a:bodyPr>
          <a:lstStyle/>
          <a:p>
            <a:r>
              <a:rPr lang="en-US" sz="1400" dirty="0" smtClean="0"/>
              <a:t>Action</a:t>
            </a:r>
            <a:endParaRPr lang="en-US" sz="1400" dirty="0"/>
          </a:p>
        </p:txBody>
      </p:sp>
      <p:sp>
        <p:nvSpPr>
          <p:cNvPr id="17" name="TextBox 16"/>
          <p:cNvSpPr txBox="1"/>
          <p:nvPr/>
        </p:nvSpPr>
        <p:spPr>
          <a:xfrm>
            <a:off x="6210175" y="4372785"/>
            <a:ext cx="1111715" cy="307777"/>
          </a:xfrm>
          <a:prstGeom prst="rect">
            <a:avLst/>
          </a:prstGeom>
          <a:noFill/>
        </p:spPr>
        <p:txBody>
          <a:bodyPr wrap="none" rtlCol="0">
            <a:spAutoFit/>
          </a:bodyPr>
          <a:lstStyle/>
          <a:p>
            <a:r>
              <a:rPr lang="en-US" sz="1400" dirty="0" smtClean="0"/>
              <a:t>Time (hours)</a:t>
            </a:r>
            <a:endParaRPr lang="en-US" sz="1400" dirty="0"/>
          </a:p>
        </p:txBody>
      </p:sp>
      <p:cxnSp>
        <p:nvCxnSpPr>
          <p:cNvPr id="18" name="Straight Arrow Connector 17"/>
          <p:cNvCxnSpPr/>
          <p:nvPr/>
        </p:nvCxnSpPr>
        <p:spPr>
          <a:xfrm rot="5400000" flipH="1" flipV="1">
            <a:off x="4357029" y="3505489"/>
            <a:ext cx="1125183" cy="1588"/>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226197" y="4333582"/>
            <a:ext cx="3196167" cy="1588"/>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754222" y="4807614"/>
            <a:ext cx="3426605" cy="1200328"/>
          </a:xfrm>
          <a:prstGeom prst="rect">
            <a:avLst/>
          </a:prstGeom>
        </p:spPr>
        <p:txBody>
          <a:bodyPr wrap="square">
            <a:spAutoFit/>
          </a:bodyPr>
          <a:lstStyle/>
          <a:p>
            <a:pPr marL="476250" indent="-476250" defTabSz="762000"/>
            <a:r>
              <a:rPr lang="en-GB" sz="2400" dirty="0">
                <a:solidFill>
                  <a:srgbClr val="000090"/>
                </a:solidFill>
                <a:ea typeface="Arial" pitchFamily="4" charset="0"/>
                <a:cs typeface="Arial" pitchFamily="4" charset="0"/>
              </a:rPr>
              <a:t>Onset: 30 minutes</a:t>
            </a:r>
          </a:p>
          <a:p>
            <a:pPr marL="476250" indent="-476250" defTabSz="762000"/>
            <a:r>
              <a:rPr lang="en-GB" sz="2400" dirty="0">
                <a:solidFill>
                  <a:srgbClr val="000090"/>
                </a:solidFill>
                <a:ea typeface="Arial" pitchFamily="4" charset="0"/>
                <a:cs typeface="Arial" pitchFamily="4" charset="0"/>
              </a:rPr>
              <a:t>Peak:  1 - 3 hours</a:t>
            </a:r>
          </a:p>
          <a:p>
            <a:pPr marL="476250" indent="-476250" defTabSz="762000"/>
            <a:r>
              <a:rPr lang="en-GB" sz="2400" dirty="0" smtClean="0">
                <a:solidFill>
                  <a:srgbClr val="000090"/>
                </a:solidFill>
                <a:ea typeface="Arial" pitchFamily="4" charset="0"/>
                <a:cs typeface="Arial" pitchFamily="4" charset="0"/>
              </a:rPr>
              <a:t>Duration: 6 - 8 </a:t>
            </a:r>
            <a:r>
              <a:rPr lang="en-GB" sz="2400" dirty="0">
                <a:solidFill>
                  <a:srgbClr val="000090"/>
                </a:solidFill>
                <a:ea typeface="Arial" pitchFamily="4" charset="0"/>
                <a:cs typeface="Arial" pitchFamily="4" charset="0"/>
              </a:rPr>
              <a:t>hours</a:t>
            </a:r>
          </a:p>
        </p:txBody>
      </p:sp>
      <p:sp>
        <p:nvSpPr>
          <p:cNvPr id="22" name="Rectangle 21"/>
          <p:cNvSpPr/>
          <p:nvPr/>
        </p:nvSpPr>
        <p:spPr>
          <a:xfrm>
            <a:off x="4908337" y="4807614"/>
            <a:ext cx="3624927" cy="1200328"/>
          </a:xfrm>
          <a:prstGeom prst="rect">
            <a:avLst/>
          </a:prstGeom>
        </p:spPr>
        <p:txBody>
          <a:bodyPr wrap="square">
            <a:spAutoFit/>
          </a:bodyPr>
          <a:lstStyle/>
          <a:p>
            <a:pPr marL="476250" indent="-476250" defTabSz="762000"/>
            <a:r>
              <a:rPr lang="en-GB" sz="2400" dirty="0">
                <a:solidFill>
                  <a:srgbClr val="000090"/>
                </a:solidFill>
                <a:ea typeface="Arial" pitchFamily="4" charset="0"/>
                <a:cs typeface="Arial" pitchFamily="4" charset="0"/>
              </a:rPr>
              <a:t>Onset: </a:t>
            </a:r>
            <a:r>
              <a:rPr lang="en-GB" sz="2400" dirty="0" smtClean="0">
                <a:solidFill>
                  <a:srgbClr val="000090"/>
                </a:solidFill>
                <a:ea typeface="Arial" pitchFamily="4" charset="0"/>
                <a:cs typeface="Arial" pitchFamily="4" charset="0"/>
              </a:rPr>
              <a:t>5 minutes</a:t>
            </a:r>
            <a:endParaRPr lang="en-GB" sz="2400" dirty="0">
              <a:solidFill>
                <a:srgbClr val="000090"/>
              </a:solidFill>
              <a:ea typeface="Arial" pitchFamily="4" charset="0"/>
              <a:cs typeface="Arial" pitchFamily="4" charset="0"/>
            </a:endParaRPr>
          </a:p>
          <a:p>
            <a:pPr marL="476250" indent="-476250" defTabSz="762000"/>
            <a:r>
              <a:rPr lang="en-GB" sz="2400" dirty="0">
                <a:solidFill>
                  <a:srgbClr val="000090"/>
                </a:solidFill>
                <a:ea typeface="Arial" pitchFamily="4" charset="0"/>
                <a:cs typeface="Arial" pitchFamily="4" charset="0"/>
              </a:rPr>
              <a:t>Peak:  </a:t>
            </a:r>
            <a:r>
              <a:rPr lang="en-GB" sz="2400" dirty="0" smtClean="0">
                <a:solidFill>
                  <a:srgbClr val="000090"/>
                </a:solidFill>
                <a:ea typeface="Arial" pitchFamily="4" charset="0"/>
                <a:cs typeface="Arial" pitchFamily="4" charset="0"/>
              </a:rPr>
              <a:t>1 - 1½ </a:t>
            </a:r>
            <a:r>
              <a:rPr lang="en-GB" sz="2400" dirty="0">
                <a:solidFill>
                  <a:srgbClr val="000090"/>
                </a:solidFill>
                <a:ea typeface="Arial" pitchFamily="4" charset="0"/>
                <a:cs typeface="Arial" pitchFamily="4" charset="0"/>
              </a:rPr>
              <a:t>hours</a:t>
            </a:r>
          </a:p>
          <a:p>
            <a:pPr marL="476250" indent="-476250" defTabSz="762000"/>
            <a:r>
              <a:rPr lang="en-GB" sz="2400" dirty="0" smtClean="0">
                <a:solidFill>
                  <a:srgbClr val="000090"/>
                </a:solidFill>
                <a:ea typeface="Arial" pitchFamily="4" charset="0"/>
                <a:cs typeface="Arial" pitchFamily="4" charset="0"/>
              </a:rPr>
              <a:t>Duration: 3 - 5 hours</a:t>
            </a:r>
            <a:endParaRPr lang="en-GB" sz="2400" dirty="0">
              <a:solidFill>
                <a:srgbClr val="000090"/>
              </a:solidFill>
              <a:ea typeface="Arial" pitchFamily="4" charset="0"/>
              <a:cs typeface="Arial" pitchFamily="4" charset="0"/>
            </a:endParaRPr>
          </a:p>
        </p:txBody>
      </p:sp>
    </p:spTree>
    <p:extLst>
      <p:ext uri="{BB962C8B-B14F-4D97-AF65-F5344CB8AC3E}">
        <p14:creationId xmlns:p14="http://schemas.microsoft.com/office/powerpoint/2010/main" val="32829378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Prandial/Bolus (short-acting) insulin</a:t>
            </a:r>
            <a:endParaRPr lang="en-US" dirty="0"/>
          </a:p>
        </p:txBody>
      </p:sp>
      <p:sp>
        <p:nvSpPr>
          <p:cNvPr id="4" name="Content Placeholder 3"/>
          <p:cNvSpPr>
            <a:spLocks noGrp="1"/>
          </p:cNvSpPr>
          <p:nvPr>
            <p:ph sz="half" idx="1"/>
          </p:nvPr>
        </p:nvSpPr>
        <p:spPr>
          <a:xfrm>
            <a:off x="457200" y="1481820"/>
            <a:ext cx="4038600" cy="4525963"/>
          </a:xfrm>
        </p:spPr>
        <p:txBody>
          <a:bodyPr>
            <a:normAutofit lnSpcReduction="10000"/>
          </a:bodyPr>
          <a:lstStyle/>
          <a:p>
            <a:pPr marL="0" indent="0">
              <a:buNone/>
            </a:pPr>
            <a:r>
              <a:rPr lang="en-US" sz="2400" b="1" dirty="0" smtClean="0"/>
              <a:t>Human insulin</a:t>
            </a:r>
          </a:p>
          <a:p>
            <a:pPr marL="0" indent="0">
              <a:buNone/>
            </a:pPr>
            <a:r>
              <a:rPr lang="en-US" sz="2400" dirty="0" err="1"/>
              <a:t>Actrapid</a:t>
            </a:r>
            <a:r>
              <a:rPr lang="en-US" sz="2400" dirty="0"/>
              <a:t>®, </a:t>
            </a:r>
            <a:r>
              <a:rPr lang="en-US" sz="2400" dirty="0" err="1"/>
              <a:t>Humulin</a:t>
            </a:r>
            <a:r>
              <a:rPr lang="en-US" sz="2400" dirty="0"/>
              <a:t> S</a:t>
            </a:r>
            <a:r>
              <a:rPr lang="en-US" sz="2400" dirty="0" smtClean="0"/>
              <a:t>®</a:t>
            </a:r>
          </a:p>
          <a:p>
            <a:pPr marL="0" indent="0">
              <a:buNone/>
            </a:pPr>
            <a:endParaRPr lang="en-US" sz="2400" dirty="0" smtClean="0"/>
          </a:p>
          <a:p>
            <a:pPr marL="0" indent="0">
              <a:buNone/>
            </a:pPr>
            <a:endParaRPr lang="en-US" sz="1200" dirty="0"/>
          </a:p>
          <a:p>
            <a:r>
              <a:rPr lang="en-US" sz="2400" dirty="0" smtClean="0"/>
              <a:t>Taken with meals (3 times daily)</a:t>
            </a:r>
          </a:p>
          <a:p>
            <a:r>
              <a:rPr lang="en-US" sz="2400" dirty="0" smtClean="0"/>
              <a:t>Should be given 30 minutes before eating</a:t>
            </a:r>
          </a:p>
          <a:p>
            <a:r>
              <a:rPr lang="en-US" sz="2400" dirty="0" smtClean="0"/>
              <a:t>Long duration of activity</a:t>
            </a:r>
          </a:p>
          <a:p>
            <a:r>
              <a:rPr lang="en-US" sz="2400" dirty="0" smtClean="0"/>
              <a:t>Risk of late post-prandial </a:t>
            </a:r>
            <a:r>
              <a:rPr lang="en-US" sz="2400" dirty="0" err="1" smtClean="0"/>
              <a:t>hypoglycaemia</a:t>
            </a:r>
            <a:endParaRPr lang="en-US" sz="2400" dirty="0"/>
          </a:p>
          <a:p>
            <a:pPr marL="0" indent="0">
              <a:buNone/>
            </a:pPr>
            <a:endParaRPr lang="en-US" b="1" dirty="0" smtClean="0"/>
          </a:p>
          <a:p>
            <a:pPr marL="0" indent="0">
              <a:buNone/>
            </a:pPr>
            <a:endParaRPr lang="en-US" b="1" dirty="0"/>
          </a:p>
        </p:txBody>
      </p:sp>
      <p:sp>
        <p:nvSpPr>
          <p:cNvPr id="5" name="Content Placeholder 4"/>
          <p:cNvSpPr>
            <a:spLocks noGrp="1"/>
          </p:cNvSpPr>
          <p:nvPr>
            <p:ph sz="half" idx="2"/>
          </p:nvPr>
        </p:nvSpPr>
        <p:spPr>
          <a:xfrm>
            <a:off x="4648199" y="1481820"/>
            <a:ext cx="4155439" cy="4525963"/>
          </a:xfrm>
        </p:spPr>
        <p:txBody>
          <a:bodyPr>
            <a:normAutofit lnSpcReduction="10000"/>
          </a:bodyPr>
          <a:lstStyle/>
          <a:p>
            <a:pPr marL="0" indent="0">
              <a:buNone/>
            </a:pPr>
            <a:r>
              <a:rPr lang="en-US" sz="2400" b="1" dirty="0"/>
              <a:t>Analogue insulin</a:t>
            </a:r>
          </a:p>
          <a:p>
            <a:pPr marL="0" lvl="0" indent="0">
              <a:buNone/>
            </a:pPr>
            <a:r>
              <a:rPr lang="en-GB" sz="2400" dirty="0" err="1"/>
              <a:t>NovoRapid</a:t>
            </a:r>
            <a:r>
              <a:rPr lang="en-US" sz="2400" baseline="30000" dirty="0" smtClean="0"/>
              <a:t>® </a:t>
            </a:r>
            <a:r>
              <a:rPr lang="en-US" sz="2400" dirty="0" smtClean="0"/>
              <a:t>(</a:t>
            </a:r>
            <a:r>
              <a:rPr lang="en-US" sz="2400" dirty="0" err="1" smtClean="0"/>
              <a:t>Aspart</a:t>
            </a:r>
            <a:r>
              <a:rPr lang="en-US" sz="2400" dirty="0" smtClean="0"/>
              <a:t>), </a:t>
            </a:r>
            <a:r>
              <a:rPr lang="en-GB" sz="2400" dirty="0"/>
              <a:t>Humalog</a:t>
            </a:r>
            <a:r>
              <a:rPr lang="en-US" sz="2400" baseline="30000" dirty="0" smtClean="0"/>
              <a:t>®</a:t>
            </a:r>
            <a:r>
              <a:rPr lang="en-US" sz="2400" dirty="0" smtClean="0"/>
              <a:t> (</a:t>
            </a:r>
            <a:r>
              <a:rPr lang="en-US" sz="2400" dirty="0" err="1" smtClean="0"/>
              <a:t>Lispro</a:t>
            </a:r>
            <a:r>
              <a:rPr lang="en-US" sz="2400" dirty="0" smtClean="0"/>
              <a:t>), </a:t>
            </a:r>
            <a:r>
              <a:rPr lang="en-US" sz="2400" baseline="30000" dirty="0" smtClean="0"/>
              <a:t> </a:t>
            </a:r>
            <a:r>
              <a:rPr lang="en-US" sz="2400" dirty="0" err="1" smtClean="0"/>
              <a:t>Apidra</a:t>
            </a:r>
            <a:r>
              <a:rPr lang="en-US" sz="2400" baseline="30000" dirty="0" smtClean="0"/>
              <a:t>® </a:t>
            </a:r>
            <a:r>
              <a:rPr lang="en-US" sz="2400" dirty="0" smtClean="0"/>
              <a:t>(</a:t>
            </a:r>
            <a:r>
              <a:rPr lang="en-US" sz="2400" dirty="0" err="1" smtClean="0"/>
              <a:t>Glulisine</a:t>
            </a:r>
            <a:r>
              <a:rPr lang="en-US" sz="2400" dirty="0" smtClean="0"/>
              <a:t>)</a:t>
            </a:r>
            <a:endParaRPr lang="en-US" sz="2400" baseline="30000" dirty="0" smtClean="0"/>
          </a:p>
          <a:p>
            <a:pPr marL="0" lvl="0" indent="0">
              <a:buNone/>
            </a:pPr>
            <a:endParaRPr lang="en-US" sz="2400" baseline="30000" dirty="0" smtClean="0"/>
          </a:p>
          <a:p>
            <a:pPr marL="0" lvl="0" indent="0">
              <a:buNone/>
            </a:pPr>
            <a:endParaRPr lang="en-US" sz="1200" baseline="30000" dirty="0"/>
          </a:p>
          <a:p>
            <a:r>
              <a:rPr lang="en-US" sz="2400" dirty="0" smtClean="0"/>
              <a:t>Rapid onset of action</a:t>
            </a:r>
          </a:p>
          <a:p>
            <a:r>
              <a:rPr lang="en-US" sz="2400" dirty="0" smtClean="0"/>
              <a:t>Should be injected with food</a:t>
            </a:r>
          </a:p>
          <a:p>
            <a:r>
              <a:rPr lang="en-US" sz="2400" dirty="0" smtClean="0"/>
              <a:t>Less risk of post-prandial </a:t>
            </a:r>
            <a:r>
              <a:rPr lang="en-US" sz="2400" dirty="0" err="1" smtClean="0"/>
              <a:t>hypoglycaemia</a:t>
            </a:r>
            <a:endParaRPr lang="en-US" sz="2400" dirty="0" smtClean="0"/>
          </a:p>
          <a:p>
            <a:r>
              <a:rPr lang="en-US" sz="2400" dirty="0" smtClean="0"/>
              <a:t>Improves flexibility and promotes ease of carbohydrate counting</a:t>
            </a:r>
          </a:p>
          <a:p>
            <a:pPr marL="0" lvl="0" indent="0">
              <a:buNone/>
            </a:pPr>
            <a:endParaRPr lang="en-US" sz="2400" dirty="0"/>
          </a:p>
          <a:p>
            <a:endParaRPr lang="en-US" dirty="0"/>
          </a:p>
        </p:txBody>
      </p:sp>
    </p:spTree>
    <p:extLst>
      <p:ext uri="{BB962C8B-B14F-4D97-AF65-F5344CB8AC3E}">
        <p14:creationId xmlns:p14="http://schemas.microsoft.com/office/powerpoint/2010/main" val="42768285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a:bodyPr>
          <a:lstStyle/>
          <a:p>
            <a:r>
              <a:rPr lang="en-US" dirty="0" smtClean="0"/>
              <a:t>Basal/</a:t>
            </a:r>
            <a:r>
              <a:rPr lang="en-US" dirty="0" err="1" smtClean="0"/>
              <a:t>Backgound</a:t>
            </a:r>
            <a:r>
              <a:rPr lang="en-US" dirty="0" smtClean="0"/>
              <a:t> (longer-acting) insulin</a:t>
            </a:r>
            <a:endParaRPr lang="en-US" dirty="0"/>
          </a:p>
        </p:txBody>
      </p:sp>
      <p:graphicFrame>
        <p:nvGraphicFramePr>
          <p:cNvPr id="3" name="Group 143"/>
          <p:cNvGraphicFramePr>
            <a:graphicFrameLocks noGrp="1"/>
          </p:cNvGraphicFramePr>
          <p:nvPr>
            <p:extLst>
              <p:ext uri="{D42A27DB-BD31-4B8C-83A1-F6EECF244321}">
                <p14:modId xmlns:p14="http://schemas.microsoft.com/office/powerpoint/2010/main" val="2059805464"/>
              </p:ext>
            </p:extLst>
          </p:nvPr>
        </p:nvGraphicFramePr>
        <p:xfrm>
          <a:off x="1766888" y="1312333"/>
          <a:ext cx="5248275" cy="1909763"/>
        </p:xfrm>
        <a:graphic>
          <a:graphicData uri="http://schemas.openxmlformats.org/drawingml/2006/table">
            <a:tbl>
              <a:tblPr/>
              <a:tblGrid>
                <a:gridCol w="219075"/>
                <a:gridCol w="219075"/>
                <a:gridCol w="217487"/>
                <a:gridCol w="219075"/>
                <a:gridCol w="219075"/>
                <a:gridCol w="219075"/>
                <a:gridCol w="217488"/>
                <a:gridCol w="219075"/>
                <a:gridCol w="219075"/>
                <a:gridCol w="219075"/>
                <a:gridCol w="217487"/>
                <a:gridCol w="219075"/>
                <a:gridCol w="219075"/>
                <a:gridCol w="219075"/>
                <a:gridCol w="217488"/>
                <a:gridCol w="219075"/>
                <a:gridCol w="219075"/>
                <a:gridCol w="219075"/>
                <a:gridCol w="219075"/>
                <a:gridCol w="217487"/>
                <a:gridCol w="219075"/>
                <a:gridCol w="219075"/>
                <a:gridCol w="219075"/>
                <a:gridCol w="217488"/>
              </a:tblGrid>
              <a:tr h="1909763">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20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4" name="Straight Arrow Connector 3"/>
          <p:cNvCxnSpPr/>
          <p:nvPr/>
        </p:nvCxnSpPr>
        <p:spPr>
          <a:xfrm rot="16200000" flipV="1">
            <a:off x="598339" y="2251541"/>
            <a:ext cx="1820843" cy="10160"/>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1829610" y="3468552"/>
            <a:ext cx="5207077"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flipH="1">
            <a:off x="995680" y="1491298"/>
            <a:ext cx="400110" cy="1342525"/>
          </a:xfrm>
          <a:prstGeom prst="rect">
            <a:avLst/>
          </a:prstGeom>
          <a:noFill/>
        </p:spPr>
        <p:txBody>
          <a:bodyPr vert="vert270" wrap="square" rtlCol="0">
            <a:spAutoFit/>
          </a:bodyPr>
          <a:lstStyle/>
          <a:p>
            <a:r>
              <a:rPr lang="en-US" sz="1400" dirty="0" smtClean="0"/>
              <a:t>Insulin action</a:t>
            </a:r>
            <a:endParaRPr lang="en-US" sz="1400" dirty="0"/>
          </a:p>
        </p:txBody>
      </p:sp>
      <p:sp>
        <p:nvSpPr>
          <p:cNvPr id="7" name="TextBox 6"/>
          <p:cNvSpPr txBox="1"/>
          <p:nvPr/>
        </p:nvSpPr>
        <p:spPr>
          <a:xfrm>
            <a:off x="3857262" y="3554046"/>
            <a:ext cx="546106" cy="307777"/>
          </a:xfrm>
          <a:prstGeom prst="rect">
            <a:avLst/>
          </a:prstGeom>
          <a:noFill/>
        </p:spPr>
        <p:txBody>
          <a:bodyPr wrap="none" rtlCol="0">
            <a:spAutoFit/>
          </a:bodyPr>
          <a:lstStyle/>
          <a:p>
            <a:r>
              <a:rPr lang="en-US" sz="1400" dirty="0" smtClean="0"/>
              <a:t>Time</a:t>
            </a:r>
            <a:endParaRPr lang="en-US" sz="1400" dirty="0"/>
          </a:p>
        </p:txBody>
      </p:sp>
      <p:sp>
        <p:nvSpPr>
          <p:cNvPr id="8" name="Freeform 26"/>
          <p:cNvSpPr>
            <a:spLocks noChangeArrowheads="1"/>
          </p:cNvSpPr>
          <p:nvPr/>
        </p:nvSpPr>
        <p:spPr bwMode="auto">
          <a:xfrm>
            <a:off x="2075182" y="2200254"/>
            <a:ext cx="4375150" cy="1017588"/>
          </a:xfrm>
          <a:custGeom>
            <a:avLst/>
            <a:gdLst>
              <a:gd name="T0" fmla="*/ 0 w 4784141"/>
              <a:gd name="T1" fmla="*/ 990003 h 1018032"/>
              <a:gd name="T2" fmla="*/ 54756 w 4784141"/>
              <a:gd name="T3" fmla="*/ 719683 h 1018032"/>
              <a:gd name="T4" fmla="*/ 107418 w 4784141"/>
              <a:gd name="T5" fmla="*/ 456469 h 1018032"/>
              <a:gd name="T6" fmla="*/ 160066 w 4784141"/>
              <a:gd name="T7" fmla="*/ 243055 h 1018032"/>
              <a:gd name="T8" fmla="*/ 216931 w 4784141"/>
              <a:gd name="T9" fmla="*/ 100780 h 1018032"/>
              <a:gd name="T10" fmla="*/ 284331 w 4784141"/>
              <a:gd name="T11" fmla="*/ 22525 h 1018032"/>
              <a:gd name="T12" fmla="*/ 347516 w 4784141"/>
              <a:gd name="T13" fmla="*/ 1155 h 1018032"/>
              <a:gd name="T14" fmla="*/ 412807 w 4784141"/>
              <a:gd name="T15" fmla="*/ 15402 h 1018032"/>
              <a:gd name="T16" fmla="*/ 473884 w 4784141"/>
              <a:gd name="T17" fmla="*/ 43874 h 1018032"/>
              <a:gd name="T18" fmla="*/ 541282 w 4784141"/>
              <a:gd name="T19" fmla="*/ 86551 h 1018032"/>
              <a:gd name="T20" fmla="*/ 621312 w 4784141"/>
              <a:gd name="T21" fmla="*/ 157691 h 1018032"/>
              <a:gd name="T22" fmla="*/ 753995 w 4784141"/>
              <a:gd name="T23" fmla="*/ 285739 h 1018032"/>
              <a:gd name="T24" fmla="*/ 876153 w 4784141"/>
              <a:gd name="T25" fmla="*/ 420898 h 1018032"/>
              <a:gd name="T26" fmla="*/ 983567 w 4784141"/>
              <a:gd name="T27" fmla="*/ 548952 h 1018032"/>
              <a:gd name="T28" fmla="*/ 1112041 w 4784141"/>
              <a:gd name="T29" fmla="*/ 712568 h 1018032"/>
              <a:gd name="T30" fmla="*/ 1213142 w 4784141"/>
              <a:gd name="T31" fmla="*/ 826386 h 1018032"/>
              <a:gd name="T32" fmla="*/ 1293159 w 4784141"/>
              <a:gd name="T33" fmla="*/ 911751 h 1018032"/>
              <a:gd name="T34" fmla="*/ 1377403 w 4784141"/>
              <a:gd name="T35" fmla="*/ 990003 h 10180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84141"/>
              <a:gd name="T55" fmla="*/ 0 h 1018032"/>
              <a:gd name="T56" fmla="*/ 4784141 w 4784141"/>
              <a:gd name="T57" fmla="*/ 1018032 h 10180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84141" h="1018032">
                <a:moveTo>
                  <a:pt x="0" y="1018032"/>
                </a:moveTo>
                <a:lnTo>
                  <a:pt x="190195" y="740054"/>
                </a:lnTo>
                <a:cubicBezTo>
                  <a:pt x="252374" y="648614"/>
                  <a:pt x="312115" y="551078"/>
                  <a:pt x="373075" y="469392"/>
                </a:cubicBezTo>
                <a:cubicBezTo>
                  <a:pt x="434035" y="387706"/>
                  <a:pt x="492557" y="310896"/>
                  <a:pt x="555955" y="249936"/>
                </a:cubicBezTo>
                <a:cubicBezTo>
                  <a:pt x="619353" y="188976"/>
                  <a:pt x="681532" y="141427"/>
                  <a:pt x="753465" y="103632"/>
                </a:cubicBezTo>
                <a:cubicBezTo>
                  <a:pt x="825398" y="65837"/>
                  <a:pt x="911962" y="40234"/>
                  <a:pt x="987552" y="23165"/>
                </a:cubicBezTo>
                <a:cubicBezTo>
                  <a:pt x="1063142" y="6096"/>
                  <a:pt x="1132637" y="2438"/>
                  <a:pt x="1207008" y="1219"/>
                </a:cubicBezTo>
                <a:cubicBezTo>
                  <a:pt x="1281379" y="0"/>
                  <a:pt x="1360627" y="8535"/>
                  <a:pt x="1433779" y="15850"/>
                </a:cubicBezTo>
                <a:cubicBezTo>
                  <a:pt x="1506931" y="23165"/>
                  <a:pt x="1571549" y="32918"/>
                  <a:pt x="1645920" y="45110"/>
                </a:cubicBezTo>
                <a:cubicBezTo>
                  <a:pt x="1720291" y="57302"/>
                  <a:pt x="1794662" y="69495"/>
                  <a:pt x="1880006" y="89002"/>
                </a:cubicBezTo>
                <a:cubicBezTo>
                  <a:pt x="1965350" y="108509"/>
                  <a:pt x="2157984" y="162154"/>
                  <a:pt x="2157984" y="162154"/>
                </a:cubicBezTo>
                <a:lnTo>
                  <a:pt x="2618841" y="293827"/>
                </a:lnTo>
                <a:cubicBezTo>
                  <a:pt x="2766364" y="338937"/>
                  <a:pt x="2910230" y="387705"/>
                  <a:pt x="3043123" y="432816"/>
                </a:cubicBezTo>
                <a:cubicBezTo>
                  <a:pt x="3176016" y="477927"/>
                  <a:pt x="3279648" y="514503"/>
                  <a:pt x="3416198" y="564490"/>
                </a:cubicBezTo>
                <a:cubicBezTo>
                  <a:pt x="3552748" y="614477"/>
                  <a:pt x="3729532" y="685190"/>
                  <a:pt x="3862425" y="732739"/>
                </a:cubicBezTo>
                <a:cubicBezTo>
                  <a:pt x="3995318" y="780288"/>
                  <a:pt x="4213555" y="849782"/>
                  <a:pt x="4213555" y="849782"/>
                </a:cubicBezTo>
                <a:cubicBezTo>
                  <a:pt x="4318406" y="883920"/>
                  <a:pt x="4396435" y="909523"/>
                  <a:pt x="4491533" y="937565"/>
                </a:cubicBezTo>
                <a:cubicBezTo>
                  <a:pt x="4586631" y="965607"/>
                  <a:pt x="4685386" y="991819"/>
                  <a:pt x="4784141" y="1018032"/>
                </a:cubicBezTo>
              </a:path>
            </a:pathLst>
          </a:custGeom>
          <a:solidFill>
            <a:srgbClr val="F7BB13"/>
          </a:solidFill>
          <a:ln w="19050">
            <a:solidFill>
              <a:srgbClr val="FF9900"/>
            </a:solidFill>
            <a:round/>
            <a:headEnd/>
            <a:tailEnd/>
          </a:ln>
        </p:spPr>
        <p:txBody>
          <a:bodyPr>
            <a:prstTxWarp prst="textNoShape">
              <a:avLst/>
            </a:prstTxWarp>
          </a:bodyPr>
          <a:lstStyle/>
          <a:p>
            <a:endParaRPr lang="en-US"/>
          </a:p>
        </p:txBody>
      </p:sp>
      <p:sp>
        <p:nvSpPr>
          <p:cNvPr id="9" name="Arc 8"/>
          <p:cNvSpPr/>
          <p:nvPr/>
        </p:nvSpPr>
        <p:spPr>
          <a:xfrm flipH="1">
            <a:off x="2083142" y="2792506"/>
            <a:ext cx="4608512" cy="863600"/>
          </a:xfrm>
          <a:prstGeom prst="arc">
            <a:avLst>
              <a:gd name="adj1" fmla="val 10820148"/>
              <a:gd name="adj2" fmla="val 21586522"/>
            </a:avLst>
          </a:prstGeom>
          <a:solidFill>
            <a:srgbClr val="00B05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0" name="TextBox 28"/>
          <p:cNvSpPr txBox="1">
            <a:spLocks noChangeArrowheads="1"/>
          </p:cNvSpPr>
          <p:nvPr/>
        </p:nvSpPr>
        <p:spPr bwMode="auto">
          <a:xfrm>
            <a:off x="3750470" y="1319920"/>
            <a:ext cx="2743747" cy="523220"/>
          </a:xfrm>
          <a:prstGeom prst="rect">
            <a:avLst/>
          </a:prstGeom>
          <a:solidFill>
            <a:schemeClr val="bg1"/>
          </a:solidFill>
          <a:ln w="9525">
            <a:noFill/>
            <a:miter lim="800000"/>
            <a:headEnd/>
            <a:tailEnd/>
          </a:ln>
        </p:spPr>
        <p:txBody>
          <a:bodyPr wrap="square">
            <a:prstTxWarp prst="textNoShape">
              <a:avLst/>
            </a:prstTxWarp>
            <a:spAutoFit/>
          </a:bodyPr>
          <a:lstStyle/>
          <a:p>
            <a:pPr marL="268288"/>
            <a:r>
              <a:rPr lang="en-GB" sz="1400" dirty="0">
                <a:latin typeface="Calibri" pitchFamily="4" charset="0"/>
                <a:ea typeface="Geneva" pitchFamily="4" charset="0"/>
                <a:cs typeface="Segoe UI" pitchFamily="34" charset="0"/>
              </a:rPr>
              <a:t>background human insulin</a:t>
            </a:r>
            <a:r>
              <a:rPr lang="en-US" sz="1400" dirty="0">
                <a:latin typeface="Calibri" pitchFamily="4" charset="0"/>
                <a:ea typeface="Geneva" pitchFamily="4" charset="0"/>
                <a:cs typeface="Segoe UI" pitchFamily="34" charset="0"/>
              </a:rPr>
              <a:t/>
            </a:r>
            <a:br>
              <a:rPr lang="en-US" sz="1400" dirty="0">
                <a:latin typeface="Calibri" pitchFamily="4" charset="0"/>
                <a:ea typeface="Geneva" pitchFamily="4" charset="0"/>
                <a:cs typeface="Segoe UI" pitchFamily="34" charset="0"/>
              </a:rPr>
            </a:br>
            <a:r>
              <a:rPr lang="en-GB" sz="1400" dirty="0">
                <a:latin typeface="Calibri" pitchFamily="4" charset="0"/>
                <a:ea typeface="Geneva" pitchFamily="4" charset="0"/>
                <a:cs typeface="Segoe UI" pitchFamily="34" charset="0"/>
              </a:rPr>
              <a:t>background analogue insulin</a:t>
            </a:r>
            <a:endParaRPr lang="en-US" sz="1400" dirty="0">
              <a:latin typeface="Calibri" pitchFamily="4" charset="0"/>
              <a:ea typeface="Geneva" pitchFamily="4" charset="0"/>
              <a:cs typeface="Segoe UI" pitchFamily="34" charset="0"/>
            </a:endParaRPr>
          </a:p>
        </p:txBody>
      </p:sp>
      <p:sp>
        <p:nvSpPr>
          <p:cNvPr id="11" name="Rectangle 29"/>
          <p:cNvSpPr>
            <a:spLocks noChangeArrowheads="1"/>
          </p:cNvSpPr>
          <p:nvPr/>
        </p:nvSpPr>
        <p:spPr bwMode="auto">
          <a:xfrm>
            <a:off x="3828968" y="1375475"/>
            <a:ext cx="179388" cy="179388"/>
          </a:xfrm>
          <a:prstGeom prst="rect">
            <a:avLst/>
          </a:prstGeom>
          <a:solidFill>
            <a:srgbClr val="F7BB13"/>
          </a:solidFill>
          <a:ln w="19050">
            <a:solidFill>
              <a:srgbClr val="FF9900"/>
            </a:solidFill>
            <a:round/>
            <a:headEnd/>
            <a:tailEnd/>
          </a:ln>
        </p:spPr>
        <p:txBody>
          <a:bodyPr>
            <a:prstTxWarp prst="textNoShape">
              <a:avLst/>
            </a:prstTxWarp>
          </a:bodyPr>
          <a:lstStyle/>
          <a:p>
            <a:endParaRPr lang="en-US">
              <a:latin typeface="Calibri" pitchFamily="4" charset="0"/>
              <a:ea typeface="Geneva" pitchFamily="4" charset="0"/>
              <a:cs typeface="Segoe UI" pitchFamily="34" charset="0"/>
            </a:endParaRPr>
          </a:p>
        </p:txBody>
      </p:sp>
      <p:sp>
        <p:nvSpPr>
          <p:cNvPr id="12" name="Rectangle 27"/>
          <p:cNvSpPr>
            <a:spLocks noChangeArrowheads="1"/>
          </p:cNvSpPr>
          <p:nvPr/>
        </p:nvSpPr>
        <p:spPr bwMode="auto">
          <a:xfrm>
            <a:off x="3820501" y="1605346"/>
            <a:ext cx="179388" cy="179388"/>
          </a:xfrm>
          <a:prstGeom prst="rect">
            <a:avLst/>
          </a:prstGeom>
          <a:solidFill>
            <a:srgbClr val="00B050"/>
          </a:solidFill>
          <a:ln w="19050">
            <a:solidFill>
              <a:srgbClr val="008A3E"/>
            </a:solidFill>
            <a:round/>
            <a:headEnd/>
            <a:tailEnd/>
          </a:ln>
        </p:spPr>
        <p:txBody>
          <a:bodyPr>
            <a:prstTxWarp prst="textNoShape">
              <a:avLst/>
            </a:prstTxWarp>
          </a:bodyPr>
          <a:lstStyle/>
          <a:p>
            <a:endParaRPr lang="en-US">
              <a:latin typeface="Calibri" pitchFamily="4" charset="0"/>
              <a:ea typeface="Geneva" pitchFamily="4" charset="0"/>
              <a:cs typeface="Segoe UI" pitchFamily="34" charset="0"/>
            </a:endParaRPr>
          </a:p>
        </p:txBody>
      </p:sp>
      <p:sp>
        <p:nvSpPr>
          <p:cNvPr id="13" name="TextBox 12"/>
          <p:cNvSpPr txBox="1"/>
          <p:nvPr/>
        </p:nvSpPr>
        <p:spPr>
          <a:xfrm>
            <a:off x="667416" y="3656106"/>
            <a:ext cx="3735952" cy="2739211"/>
          </a:xfrm>
          <a:prstGeom prst="rect">
            <a:avLst/>
          </a:prstGeom>
          <a:noFill/>
        </p:spPr>
        <p:txBody>
          <a:bodyPr wrap="square" rtlCol="0">
            <a:spAutoFit/>
          </a:bodyPr>
          <a:lstStyle/>
          <a:p>
            <a:r>
              <a:rPr lang="en-US" sz="2400" b="1" dirty="0" smtClean="0">
                <a:solidFill>
                  <a:srgbClr val="000090"/>
                </a:solidFill>
              </a:rPr>
              <a:t>Human insulin</a:t>
            </a:r>
          </a:p>
          <a:p>
            <a:endParaRPr lang="en-US" sz="500" b="1" dirty="0" smtClean="0">
              <a:solidFill>
                <a:srgbClr val="000090"/>
              </a:solidFill>
            </a:endParaRPr>
          </a:p>
          <a:p>
            <a:r>
              <a:rPr lang="en-US" sz="2400" dirty="0" err="1">
                <a:solidFill>
                  <a:srgbClr val="000090"/>
                </a:solidFill>
              </a:rPr>
              <a:t>Insulatard</a:t>
            </a:r>
            <a:r>
              <a:rPr lang="en-US" sz="2400" dirty="0">
                <a:solidFill>
                  <a:srgbClr val="000090"/>
                </a:solidFill>
              </a:rPr>
              <a:t>®, </a:t>
            </a:r>
            <a:r>
              <a:rPr lang="en-US" sz="2400" dirty="0" err="1">
                <a:solidFill>
                  <a:srgbClr val="000090"/>
                </a:solidFill>
              </a:rPr>
              <a:t>Humulin</a:t>
            </a:r>
            <a:r>
              <a:rPr lang="en-US" sz="2400" dirty="0">
                <a:solidFill>
                  <a:srgbClr val="000090"/>
                </a:solidFill>
              </a:rPr>
              <a:t> </a:t>
            </a:r>
            <a:r>
              <a:rPr lang="en-US" sz="2400" dirty="0" smtClean="0">
                <a:solidFill>
                  <a:srgbClr val="000090"/>
                </a:solidFill>
              </a:rPr>
              <a:t>I®, </a:t>
            </a:r>
          </a:p>
          <a:p>
            <a:r>
              <a:rPr lang="en-US" sz="2400" dirty="0" err="1" smtClean="0">
                <a:solidFill>
                  <a:srgbClr val="000090"/>
                </a:solidFill>
              </a:rPr>
              <a:t>Insuman</a:t>
            </a:r>
            <a:r>
              <a:rPr lang="en-US" sz="2400" dirty="0" smtClean="0">
                <a:solidFill>
                  <a:srgbClr val="000090"/>
                </a:solidFill>
              </a:rPr>
              <a:t> Basal (NPH)</a:t>
            </a:r>
          </a:p>
          <a:p>
            <a:endParaRPr lang="en-US" sz="500" dirty="0" smtClean="0">
              <a:solidFill>
                <a:srgbClr val="000090"/>
              </a:solidFill>
            </a:endParaRPr>
          </a:p>
          <a:p>
            <a:pPr marL="476250" indent="-476250" defTabSz="762000"/>
            <a:r>
              <a:rPr lang="en-GB" sz="2400" dirty="0">
                <a:solidFill>
                  <a:srgbClr val="000090"/>
                </a:solidFill>
                <a:ea typeface="Arial" pitchFamily="4" charset="0"/>
                <a:cs typeface="Arial" pitchFamily="4" charset="0"/>
              </a:rPr>
              <a:t>Onset: </a:t>
            </a:r>
            <a:r>
              <a:rPr lang="en-GB" sz="2400" dirty="0" smtClean="0">
                <a:solidFill>
                  <a:srgbClr val="000090"/>
                </a:solidFill>
                <a:ea typeface="Arial" pitchFamily="4" charset="0"/>
                <a:cs typeface="Arial" pitchFamily="4" charset="0"/>
              </a:rPr>
              <a:t>1½ - 2 hours</a:t>
            </a:r>
            <a:endParaRPr lang="en-GB" sz="2400" dirty="0">
              <a:solidFill>
                <a:srgbClr val="000090"/>
              </a:solidFill>
              <a:ea typeface="Arial" pitchFamily="4" charset="0"/>
              <a:cs typeface="Arial" pitchFamily="4" charset="0"/>
            </a:endParaRPr>
          </a:p>
          <a:p>
            <a:pPr marL="476250" indent="-476250" defTabSz="762000"/>
            <a:r>
              <a:rPr lang="en-GB" sz="2400" dirty="0">
                <a:solidFill>
                  <a:srgbClr val="000090"/>
                </a:solidFill>
                <a:ea typeface="Arial" pitchFamily="4" charset="0"/>
                <a:cs typeface="Arial" pitchFamily="4" charset="0"/>
              </a:rPr>
              <a:t>Peak</a:t>
            </a:r>
            <a:r>
              <a:rPr lang="en-GB" sz="2400" dirty="0" smtClean="0">
                <a:solidFill>
                  <a:srgbClr val="000090"/>
                </a:solidFill>
                <a:ea typeface="Arial" pitchFamily="4" charset="0"/>
                <a:cs typeface="Arial" pitchFamily="4" charset="0"/>
              </a:rPr>
              <a:t>: 5 - 8 hours</a:t>
            </a:r>
            <a:endParaRPr lang="en-GB" sz="2400" dirty="0">
              <a:solidFill>
                <a:srgbClr val="000090"/>
              </a:solidFill>
              <a:ea typeface="Arial" pitchFamily="4" charset="0"/>
              <a:cs typeface="Arial" pitchFamily="4" charset="0"/>
            </a:endParaRPr>
          </a:p>
          <a:p>
            <a:pPr marL="476250" indent="-476250" defTabSz="762000"/>
            <a:r>
              <a:rPr lang="en-GB" sz="2400" dirty="0">
                <a:solidFill>
                  <a:srgbClr val="000090"/>
                </a:solidFill>
                <a:ea typeface="Arial" pitchFamily="4" charset="0"/>
                <a:cs typeface="Arial" pitchFamily="4" charset="0"/>
              </a:rPr>
              <a:t>Duration: </a:t>
            </a:r>
            <a:r>
              <a:rPr lang="en-GB" sz="2400" dirty="0" smtClean="0">
                <a:solidFill>
                  <a:srgbClr val="000090"/>
                </a:solidFill>
                <a:ea typeface="Arial" pitchFamily="4" charset="0"/>
                <a:cs typeface="Arial" pitchFamily="4" charset="0"/>
              </a:rPr>
              <a:t>12 - 24 hours</a:t>
            </a:r>
            <a:endParaRPr lang="en-US" dirty="0" smtClean="0"/>
          </a:p>
          <a:p>
            <a:endParaRPr lang="en-US" dirty="0"/>
          </a:p>
        </p:txBody>
      </p:sp>
      <p:sp>
        <p:nvSpPr>
          <p:cNvPr id="14" name="TextBox 13"/>
          <p:cNvSpPr txBox="1"/>
          <p:nvPr/>
        </p:nvSpPr>
        <p:spPr>
          <a:xfrm>
            <a:off x="4862189" y="3645344"/>
            <a:ext cx="3735952" cy="2816156"/>
          </a:xfrm>
          <a:prstGeom prst="rect">
            <a:avLst/>
          </a:prstGeom>
          <a:noFill/>
        </p:spPr>
        <p:txBody>
          <a:bodyPr wrap="square" rtlCol="0">
            <a:spAutoFit/>
          </a:bodyPr>
          <a:lstStyle/>
          <a:p>
            <a:r>
              <a:rPr lang="en-US" sz="2400" b="1" dirty="0" smtClean="0">
                <a:solidFill>
                  <a:srgbClr val="000090"/>
                </a:solidFill>
              </a:rPr>
              <a:t>Analogue insulin</a:t>
            </a:r>
          </a:p>
          <a:p>
            <a:endParaRPr lang="en-US" sz="500" b="1" dirty="0" smtClean="0">
              <a:solidFill>
                <a:srgbClr val="000090"/>
              </a:solidFill>
            </a:endParaRPr>
          </a:p>
          <a:p>
            <a:endParaRPr lang="en-US" sz="500" dirty="0" smtClean="0">
              <a:solidFill>
                <a:srgbClr val="000090"/>
              </a:solidFill>
            </a:endParaRPr>
          </a:p>
          <a:p>
            <a:r>
              <a:rPr lang="en-GB" sz="2400" dirty="0" err="1" smtClean="0">
                <a:solidFill>
                  <a:srgbClr val="000090"/>
                </a:solidFill>
              </a:rPr>
              <a:t>Levemir</a:t>
            </a:r>
            <a:r>
              <a:rPr lang="en-US" sz="2400" baseline="30000" dirty="0" smtClean="0">
                <a:solidFill>
                  <a:srgbClr val="000090"/>
                </a:solidFill>
              </a:rPr>
              <a:t>® </a:t>
            </a:r>
            <a:r>
              <a:rPr lang="en-US" sz="2400" dirty="0" smtClean="0">
                <a:solidFill>
                  <a:srgbClr val="000090"/>
                </a:solidFill>
              </a:rPr>
              <a:t>(</a:t>
            </a:r>
            <a:r>
              <a:rPr lang="en-US" sz="2400" dirty="0" err="1" smtClean="0">
                <a:solidFill>
                  <a:srgbClr val="000090"/>
                </a:solidFill>
              </a:rPr>
              <a:t>Detemir</a:t>
            </a:r>
            <a:r>
              <a:rPr lang="en-US" sz="2400" dirty="0" smtClean="0">
                <a:solidFill>
                  <a:srgbClr val="000090"/>
                </a:solidFill>
              </a:rPr>
              <a:t>),  </a:t>
            </a:r>
            <a:r>
              <a:rPr lang="en-GB" sz="2400" dirty="0">
                <a:solidFill>
                  <a:srgbClr val="000090"/>
                </a:solidFill>
              </a:rPr>
              <a:t>Lantus</a:t>
            </a:r>
            <a:r>
              <a:rPr lang="en-US" sz="2400" baseline="30000" dirty="0" smtClean="0">
                <a:solidFill>
                  <a:srgbClr val="000090"/>
                </a:solidFill>
              </a:rPr>
              <a:t>®</a:t>
            </a:r>
          </a:p>
          <a:p>
            <a:r>
              <a:rPr lang="en-US" sz="2400" dirty="0" smtClean="0">
                <a:solidFill>
                  <a:srgbClr val="000090"/>
                </a:solidFill>
              </a:rPr>
              <a:t>(</a:t>
            </a:r>
            <a:r>
              <a:rPr lang="en-US" sz="2400" dirty="0" err="1">
                <a:solidFill>
                  <a:srgbClr val="000090"/>
                </a:solidFill>
              </a:rPr>
              <a:t>G</a:t>
            </a:r>
            <a:r>
              <a:rPr lang="en-US" sz="2400" dirty="0" err="1" smtClean="0">
                <a:solidFill>
                  <a:srgbClr val="000090"/>
                </a:solidFill>
              </a:rPr>
              <a:t>largine</a:t>
            </a:r>
            <a:r>
              <a:rPr lang="en-US" sz="2400" dirty="0" smtClean="0">
                <a:solidFill>
                  <a:srgbClr val="000090"/>
                </a:solidFill>
              </a:rPr>
              <a:t>)</a:t>
            </a:r>
          </a:p>
          <a:p>
            <a:endParaRPr lang="en-US" sz="500" dirty="0" smtClean="0">
              <a:solidFill>
                <a:srgbClr val="000090"/>
              </a:solidFill>
            </a:endParaRPr>
          </a:p>
          <a:p>
            <a:pPr marL="476250" indent="-476250" defTabSz="762000"/>
            <a:r>
              <a:rPr lang="en-GB" sz="2400" dirty="0">
                <a:solidFill>
                  <a:srgbClr val="000090"/>
                </a:solidFill>
                <a:ea typeface="Arial" pitchFamily="4" charset="0"/>
                <a:cs typeface="Arial" pitchFamily="4" charset="0"/>
              </a:rPr>
              <a:t>Onset: </a:t>
            </a:r>
          </a:p>
          <a:p>
            <a:pPr marL="476250" indent="-476250" defTabSz="762000"/>
            <a:r>
              <a:rPr lang="en-GB" sz="2400" dirty="0">
                <a:solidFill>
                  <a:srgbClr val="000090"/>
                </a:solidFill>
                <a:ea typeface="Arial" pitchFamily="4" charset="0"/>
                <a:cs typeface="Arial" pitchFamily="4" charset="0"/>
              </a:rPr>
              <a:t>Peak:  </a:t>
            </a:r>
          </a:p>
          <a:p>
            <a:pPr marL="476250" indent="-476250" defTabSz="762000"/>
            <a:r>
              <a:rPr lang="en-GB" sz="2400" dirty="0">
                <a:solidFill>
                  <a:srgbClr val="000090"/>
                </a:solidFill>
                <a:ea typeface="Arial" pitchFamily="4" charset="0"/>
                <a:cs typeface="Arial" pitchFamily="4" charset="0"/>
              </a:rPr>
              <a:t>Duration: </a:t>
            </a:r>
            <a:r>
              <a:rPr lang="en-GB" sz="2400" dirty="0" smtClean="0">
                <a:solidFill>
                  <a:srgbClr val="000090"/>
                </a:solidFill>
                <a:ea typeface="Arial" pitchFamily="4" charset="0"/>
                <a:cs typeface="Arial" pitchFamily="4" charset="0"/>
              </a:rPr>
              <a:t>18 - 24 hours</a:t>
            </a:r>
            <a:endParaRPr lang="en-US" dirty="0" smtClean="0"/>
          </a:p>
          <a:p>
            <a:endParaRPr lang="en-US" dirty="0"/>
          </a:p>
        </p:txBody>
      </p:sp>
      <p:sp>
        <p:nvSpPr>
          <p:cNvPr id="15" name="Right Brace 14"/>
          <p:cNvSpPr/>
          <p:nvPr/>
        </p:nvSpPr>
        <p:spPr>
          <a:xfrm>
            <a:off x="5870575" y="5100054"/>
            <a:ext cx="221687" cy="624189"/>
          </a:xfrm>
          <a:prstGeom prst="rightBrace">
            <a:avLst>
              <a:gd name="adj1" fmla="val 23530"/>
              <a:gd name="adj2" fmla="val 49690"/>
            </a:avLst>
          </a:prstGeom>
          <a:ln>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90"/>
              </a:solidFill>
            </a:endParaRPr>
          </a:p>
        </p:txBody>
      </p:sp>
      <p:sp>
        <p:nvSpPr>
          <p:cNvPr id="16" name="TextBox 15"/>
          <p:cNvSpPr txBox="1"/>
          <p:nvPr/>
        </p:nvSpPr>
        <p:spPr>
          <a:xfrm>
            <a:off x="6192796" y="5121578"/>
            <a:ext cx="1687782" cy="461665"/>
          </a:xfrm>
          <a:prstGeom prst="rect">
            <a:avLst/>
          </a:prstGeom>
          <a:noFill/>
        </p:spPr>
        <p:txBody>
          <a:bodyPr wrap="none" rtlCol="0">
            <a:spAutoFit/>
          </a:bodyPr>
          <a:lstStyle/>
          <a:p>
            <a:r>
              <a:rPr lang="en-US" sz="2400" dirty="0" smtClean="0">
                <a:solidFill>
                  <a:srgbClr val="000090"/>
                </a:solidFill>
              </a:rPr>
              <a:t>‘Flat insulin’</a:t>
            </a:r>
            <a:endParaRPr lang="en-US" sz="2400" dirty="0">
              <a:solidFill>
                <a:srgbClr val="000090"/>
              </a:solidFill>
            </a:endParaRPr>
          </a:p>
        </p:txBody>
      </p:sp>
    </p:spTree>
    <p:extLst>
      <p:ext uri="{BB962C8B-B14F-4D97-AF65-F5344CB8AC3E}">
        <p14:creationId xmlns:p14="http://schemas.microsoft.com/office/powerpoint/2010/main" val="23844405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a:bodyPr>
          <a:lstStyle/>
          <a:p>
            <a:r>
              <a:rPr lang="en-US" dirty="0"/>
              <a:t>Basal/</a:t>
            </a:r>
            <a:r>
              <a:rPr lang="en-US" dirty="0" err="1"/>
              <a:t>Backgound</a:t>
            </a:r>
            <a:r>
              <a:rPr lang="en-US" dirty="0"/>
              <a:t> (longer-acting) insulin</a:t>
            </a:r>
          </a:p>
        </p:txBody>
      </p:sp>
      <p:sp>
        <p:nvSpPr>
          <p:cNvPr id="3" name="Content Placeholder 2"/>
          <p:cNvSpPr>
            <a:spLocks noGrp="1"/>
          </p:cNvSpPr>
          <p:nvPr>
            <p:ph sz="half" idx="1"/>
          </p:nvPr>
        </p:nvSpPr>
        <p:spPr>
          <a:xfrm>
            <a:off x="457200" y="1352674"/>
            <a:ext cx="4038600" cy="4773489"/>
          </a:xfrm>
        </p:spPr>
        <p:txBody>
          <a:bodyPr>
            <a:normAutofit lnSpcReduction="10000"/>
          </a:bodyPr>
          <a:lstStyle/>
          <a:p>
            <a:pPr marL="0" indent="0">
              <a:buNone/>
            </a:pPr>
            <a:r>
              <a:rPr lang="en-US" sz="2400" b="1" dirty="0"/>
              <a:t>Human </a:t>
            </a:r>
            <a:r>
              <a:rPr lang="en-US" sz="2400" b="1" dirty="0" smtClean="0"/>
              <a:t>insulin</a:t>
            </a:r>
            <a:endParaRPr lang="en-US" sz="600" b="1" dirty="0"/>
          </a:p>
          <a:p>
            <a:pPr marL="0" indent="0">
              <a:buNone/>
            </a:pPr>
            <a:r>
              <a:rPr lang="en-US" sz="2400" dirty="0" err="1"/>
              <a:t>Insulatard</a:t>
            </a:r>
            <a:r>
              <a:rPr lang="en-US" sz="2400" dirty="0"/>
              <a:t>®, </a:t>
            </a:r>
            <a:r>
              <a:rPr lang="en-US" sz="2400" dirty="0" err="1"/>
              <a:t>Humulin</a:t>
            </a:r>
            <a:r>
              <a:rPr lang="en-US" sz="2400" dirty="0"/>
              <a:t> I®, </a:t>
            </a:r>
          </a:p>
          <a:p>
            <a:pPr marL="0" indent="0">
              <a:buNone/>
            </a:pPr>
            <a:r>
              <a:rPr lang="en-US" sz="2400" dirty="0" err="1"/>
              <a:t>Insuman</a:t>
            </a:r>
            <a:r>
              <a:rPr lang="en-US" sz="2400" dirty="0"/>
              <a:t> </a:t>
            </a:r>
            <a:r>
              <a:rPr lang="en-US" sz="2400" dirty="0" smtClean="0"/>
              <a:t>Basal</a:t>
            </a:r>
          </a:p>
          <a:p>
            <a:pPr marL="0" indent="0">
              <a:buNone/>
            </a:pPr>
            <a:endParaRPr lang="en-US" sz="1200" dirty="0"/>
          </a:p>
          <a:p>
            <a:r>
              <a:rPr lang="en-US" sz="2400" dirty="0" smtClean="0"/>
              <a:t>Taken once or twice daily</a:t>
            </a:r>
          </a:p>
          <a:p>
            <a:r>
              <a:rPr lang="en-US" sz="2400" dirty="0" smtClean="0"/>
              <a:t>Often used alone for type 2 diabetes</a:t>
            </a:r>
          </a:p>
          <a:p>
            <a:r>
              <a:rPr lang="en-US" sz="2400" dirty="0" smtClean="0"/>
              <a:t>Length of action variable</a:t>
            </a:r>
          </a:p>
          <a:p>
            <a:r>
              <a:rPr lang="en-US" sz="2400" dirty="0" smtClean="0"/>
              <a:t>May cause </a:t>
            </a:r>
            <a:r>
              <a:rPr lang="en-US" sz="2400" dirty="0" err="1" smtClean="0"/>
              <a:t>hypoglycaemia</a:t>
            </a:r>
            <a:r>
              <a:rPr lang="en-US" sz="2400" dirty="0" smtClean="0"/>
              <a:t> at peak action</a:t>
            </a:r>
          </a:p>
          <a:p>
            <a:r>
              <a:rPr lang="en-US" sz="2400" dirty="0" smtClean="0"/>
              <a:t>Often requires bedtime snack</a:t>
            </a:r>
          </a:p>
          <a:p>
            <a:endParaRPr lang="en-US" sz="2400" dirty="0"/>
          </a:p>
          <a:p>
            <a:pPr marL="0" indent="0">
              <a:buNone/>
            </a:pPr>
            <a:endParaRPr lang="en-US" dirty="0"/>
          </a:p>
        </p:txBody>
      </p:sp>
      <p:sp>
        <p:nvSpPr>
          <p:cNvPr id="4" name="Content Placeholder 3"/>
          <p:cNvSpPr>
            <a:spLocks noGrp="1"/>
          </p:cNvSpPr>
          <p:nvPr>
            <p:ph sz="half" idx="2"/>
          </p:nvPr>
        </p:nvSpPr>
        <p:spPr>
          <a:xfrm>
            <a:off x="4648200" y="1352674"/>
            <a:ext cx="4038600" cy="4525963"/>
          </a:xfrm>
        </p:spPr>
        <p:txBody>
          <a:bodyPr>
            <a:normAutofit lnSpcReduction="10000"/>
          </a:bodyPr>
          <a:lstStyle/>
          <a:p>
            <a:pPr marL="0" indent="0">
              <a:buNone/>
            </a:pPr>
            <a:r>
              <a:rPr lang="en-US" sz="2400" b="1" dirty="0"/>
              <a:t>Analogue </a:t>
            </a:r>
            <a:r>
              <a:rPr lang="en-US" sz="2400" b="1" dirty="0" smtClean="0"/>
              <a:t>insulin</a:t>
            </a:r>
            <a:endParaRPr lang="en-US" sz="500" dirty="0"/>
          </a:p>
          <a:p>
            <a:pPr marL="0" indent="0">
              <a:buNone/>
            </a:pPr>
            <a:r>
              <a:rPr lang="en-GB" sz="2400" dirty="0" err="1"/>
              <a:t>Levemir</a:t>
            </a:r>
            <a:r>
              <a:rPr lang="en-US" sz="2400" baseline="30000" dirty="0" smtClean="0"/>
              <a:t>®</a:t>
            </a:r>
            <a:r>
              <a:rPr lang="en-US" sz="2400" dirty="0" smtClean="0"/>
              <a:t> (</a:t>
            </a:r>
            <a:r>
              <a:rPr lang="en-US" sz="2400" dirty="0" err="1"/>
              <a:t>D</a:t>
            </a:r>
            <a:r>
              <a:rPr lang="en-US" sz="2400" dirty="0" err="1" smtClean="0"/>
              <a:t>etemir</a:t>
            </a:r>
            <a:r>
              <a:rPr lang="en-US" sz="2400" dirty="0" smtClean="0"/>
              <a:t>),  </a:t>
            </a:r>
            <a:r>
              <a:rPr lang="en-GB" sz="2400" dirty="0"/>
              <a:t>Lantus</a:t>
            </a:r>
            <a:r>
              <a:rPr lang="en-US" sz="2400" baseline="30000" dirty="0"/>
              <a:t>® </a:t>
            </a:r>
            <a:endParaRPr lang="en-US" sz="2400" baseline="30000" dirty="0" smtClean="0"/>
          </a:p>
          <a:p>
            <a:pPr marL="0" indent="0">
              <a:buNone/>
            </a:pPr>
            <a:r>
              <a:rPr lang="en-US" sz="2400" dirty="0" smtClean="0"/>
              <a:t>(</a:t>
            </a:r>
            <a:r>
              <a:rPr lang="en-US" sz="2400" dirty="0" err="1" smtClean="0"/>
              <a:t>Glargine</a:t>
            </a:r>
            <a:r>
              <a:rPr lang="en-US" sz="2400" dirty="0" smtClean="0"/>
              <a:t>)</a:t>
            </a:r>
          </a:p>
          <a:p>
            <a:pPr marL="0" indent="0">
              <a:buNone/>
            </a:pPr>
            <a:endParaRPr lang="en-US" sz="1200" dirty="0" smtClean="0"/>
          </a:p>
          <a:p>
            <a:r>
              <a:rPr lang="en-US" sz="2400" dirty="0" smtClean="0"/>
              <a:t>Taken once or twice daily</a:t>
            </a:r>
          </a:p>
          <a:p>
            <a:r>
              <a:rPr lang="en-US" sz="2400" dirty="0" smtClean="0"/>
              <a:t>Usually used for type 1 diabetes</a:t>
            </a:r>
          </a:p>
          <a:p>
            <a:r>
              <a:rPr lang="en-US" sz="2400" dirty="0" smtClean="0"/>
              <a:t>No peak</a:t>
            </a:r>
          </a:p>
          <a:p>
            <a:r>
              <a:rPr lang="en-US" sz="2400" dirty="0" smtClean="0"/>
              <a:t>Reduced risk of </a:t>
            </a:r>
            <a:r>
              <a:rPr lang="en-US" sz="2400" dirty="0" err="1" smtClean="0"/>
              <a:t>hypoglycaemia</a:t>
            </a:r>
            <a:endParaRPr lang="en-US" sz="2400" dirty="0" smtClean="0"/>
          </a:p>
          <a:p>
            <a:r>
              <a:rPr lang="en-US" sz="2400" dirty="0" smtClean="0"/>
              <a:t>No bedtime snack required</a:t>
            </a:r>
          </a:p>
          <a:p>
            <a:pPr marL="0" indent="0">
              <a:buNone/>
            </a:pPr>
            <a:endParaRPr lang="en-US" sz="2400" baseline="30000" dirty="0" smtClean="0"/>
          </a:p>
          <a:p>
            <a:pPr marL="0" indent="0">
              <a:buNone/>
            </a:pPr>
            <a:endParaRPr lang="en-US" sz="2400" baseline="30000" dirty="0"/>
          </a:p>
          <a:p>
            <a:pPr marL="0" indent="0">
              <a:buNone/>
            </a:pPr>
            <a:endParaRPr lang="en-US" sz="2400" baseline="30000" dirty="0" smtClean="0"/>
          </a:p>
          <a:p>
            <a:pPr marL="0" indent="0">
              <a:buNone/>
            </a:pPr>
            <a:endParaRPr lang="en-US" sz="2400" baseline="30000" dirty="0"/>
          </a:p>
          <a:p>
            <a:pPr marL="0" indent="0">
              <a:buNone/>
            </a:pPr>
            <a:endParaRPr lang="en-US" sz="2400" baseline="30000" dirty="0"/>
          </a:p>
          <a:p>
            <a:pPr marL="0" indent="0">
              <a:buNone/>
            </a:pPr>
            <a:endParaRPr lang="en-US" dirty="0"/>
          </a:p>
        </p:txBody>
      </p:sp>
    </p:spTree>
    <p:extLst>
      <p:ext uri="{BB962C8B-B14F-4D97-AF65-F5344CB8AC3E}">
        <p14:creationId xmlns:p14="http://schemas.microsoft.com/office/powerpoint/2010/main" val="27160551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insulin action</a:t>
            </a:r>
            <a:endParaRPr lang="en-US" dirty="0"/>
          </a:p>
        </p:txBody>
      </p:sp>
      <p:pic>
        <p:nvPicPr>
          <p:cNvPr id="4" name="Content Placeholder 3" descr="insulin profile.png"/>
          <p:cNvPicPr>
            <a:picLocks noGrp="1" noChangeAspect="1"/>
          </p:cNvPicPr>
          <p:nvPr>
            <p:ph idx="1"/>
          </p:nvPr>
        </p:nvPicPr>
        <p:blipFill>
          <a:blip r:embed="rId2">
            <a:extLst>
              <a:ext uri="{28A0092B-C50C-407E-A947-70E740481C1C}">
                <a14:useLocalDpi xmlns:a14="http://schemas.microsoft.com/office/drawing/2010/main" val="0"/>
              </a:ext>
            </a:extLst>
          </a:blip>
          <a:srcRect t="-3205" b="-3205"/>
          <a:stretch>
            <a:fillRect/>
          </a:stretch>
        </p:blipFill>
        <p:spPr/>
      </p:pic>
      <p:sp>
        <p:nvSpPr>
          <p:cNvPr id="3" name="Rectangle 2"/>
          <p:cNvSpPr/>
          <p:nvPr/>
        </p:nvSpPr>
        <p:spPr>
          <a:xfrm>
            <a:off x="1013403" y="1280662"/>
            <a:ext cx="2688861" cy="5380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409873" y="1915612"/>
            <a:ext cx="1173101" cy="44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75351" y="2418445"/>
            <a:ext cx="570408"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65047" y="2720659"/>
            <a:ext cx="1291487" cy="5380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43535" y="3267781"/>
            <a:ext cx="1399113" cy="5380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897789" y="3498098"/>
            <a:ext cx="2443948" cy="307777"/>
          </a:xfrm>
          <a:prstGeom prst="rect">
            <a:avLst/>
          </a:prstGeom>
          <a:noFill/>
        </p:spPr>
        <p:txBody>
          <a:bodyPr wrap="none" rtlCol="0">
            <a:spAutoFit/>
          </a:bodyPr>
          <a:lstStyle/>
          <a:p>
            <a:r>
              <a:rPr lang="en-US" sz="1400" dirty="0" smtClean="0">
                <a:solidFill>
                  <a:srgbClr val="FF0000"/>
                </a:solidFill>
                <a:latin typeface="Arial Rounded MT Bold"/>
                <a:cs typeface="Arial Rounded MT Bold"/>
              </a:rPr>
              <a:t>Basal analogue (</a:t>
            </a:r>
            <a:r>
              <a:rPr lang="en-US" sz="1400" dirty="0" err="1">
                <a:solidFill>
                  <a:srgbClr val="FF0000"/>
                </a:solidFill>
                <a:latin typeface="Arial Rounded MT Bold"/>
                <a:cs typeface="Arial Rounded MT Bold"/>
              </a:rPr>
              <a:t>G</a:t>
            </a:r>
            <a:r>
              <a:rPr lang="en-US" sz="1400" dirty="0" err="1" smtClean="0">
                <a:solidFill>
                  <a:srgbClr val="FF0000"/>
                </a:solidFill>
                <a:latin typeface="Arial Rounded MT Bold"/>
                <a:cs typeface="Arial Rounded MT Bold"/>
              </a:rPr>
              <a:t>largine</a:t>
            </a:r>
            <a:r>
              <a:rPr lang="en-US" sz="1400" dirty="0">
                <a:solidFill>
                  <a:srgbClr val="FF0000"/>
                </a:solidFill>
                <a:latin typeface="Arial Rounded MT Bold"/>
                <a:cs typeface="Arial Rounded MT Bold"/>
              </a:rPr>
              <a:t>)</a:t>
            </a:r>
          </a:p>
        </p:txBody>
      </p:sp>
      <p:sp>
        <p:nvSpPr>
          <p:cNvPr id="10" name="TextBox 9"/>
          <p:cNvSpPr txBox="1"/>
          <p:nvPr/>
        </p:nvSpPr>
        <p:spPr>
          <a:xfrm>
            <a:off x="3553328" y="2935899"/>
            <a:ext cx="2392226" cy="307777"/>
          </a:xfrm>
          <a:prstGeom prst="rect">
            <a:avLst/>
          </a:prstGeom>
          <a:noFill/>
        </p:spPr>
        <p:txBody>
          <a:bodyPr wrap="none" rtlCol="0">
            <a:spAutoFit/>
          </a:bodyPr>
          <a:lstStyle/>
          <a:p>
            <a:r>
              <a:rPr lang="en-US" sz="1400" dirty="0" smtClean="0">
                <a:solidFill>
                  <a:srgbClr val="008000"/>
                </a:solidFill>
                <a:latin typeface="Arial Rounded MT Bold"/>
                <a:cs typeface="Arial Rounded MT Bold"/>
              </a:rPr>
              <a:t>Basal analogue (</a:t>
            </a:r>
            <a:r>
              <a:rPr lang="en-US" sz="1400" dirty="0" err="1" smtClean="0">
                <a:solidFill>
                  <a:srgbClr val="008000"/>
                </a:solidFill>
                <a:latin typeface="Arial Rounded MT Bold"/>
                <a:cs typeface="Arial Rounded MT Bold"/>
              </a:rPr>
              <a:t>Detemir</a:t>
            </a:r>
            <a:r>
              <a:rPr lang="en-US" sz="1400" dirty="0" smtClean="0">
                <a:solidFill>
                  <a:srgbClr val="008000"/>
                </a:solidFill>
                <a:latin typeface="Arial Rounded MT Bold"/>
                <a:cs typeface="Arial Rounded MT Bold"/>
              </a:rPr>
              <a:t>)</a:t>
            </a:r>
            <a:endParaRPr lang="en-US" sz="1400" dirty="0">
              <a:solidFill>
                <a:srgbClr val="008000"/>
              </a:solidFill>
              <a:latin typeface="Arial Rounded MT Bold"/>
              <a:cs typeface="Arial Rounded MT Bold"/>
            </a:endParaRPr>
          </a:p>
        </p:txBody>
      </p:sp>
      <p:sp>
        <p:nvSpPr>
          <p:cNvPr id="11" name="TextBox 10"/>
          <p:cNvSpPr txBox="1"/>
          <p:nvPr/>
        </p:nvSpPr>
        <p:spPr>
          <a:xfrm>
            <a:off x="1645864" y="2439969"/>
            <a:ext cx="2486904" cy="307777"/>
          </a:xfrm>
          <a:prstGeom prst="rect">
            <a:avLst/>
          </a:prstGeom>
          <a:noFill/>
        </p:spPr>
        <p:txBody>
          <a:bodyPr wrap="none" rtlCol="0">
            <a:spAutoFit/>
          </a:bodyPr>
          <a:lstStyle/>
          <a:p>
            <a:r>
              <a:rPr lang="en-US" sz="1400" dirty="0" smtClean="0">
                <a:solidFill>
                  <a:srgbClr val="CC66FF"/>
                </a:solidFill>
                <a:latin typeface="Arial Rounded MT Bold"/>
                <a:cs typeface="Arial Rounded MT Bold"/>
              </a:rPr>
              <a:t>Basal human insulin (NPH)</a:t>
            </a:r>
            <a:endParaRPr lang="en-US" sz="1400" dirty="0">
              <a:solidFill>
                <a:srgbClr val="CC66FF"/>
              </a:solidFill>
              <a:latin typeface="Arial Rounded MT Bold"/>
              <a:cs typeface="Arial Rounded MT Bold"/>
            </a:endParaRPr>
          </a:p>
        </p:txBody>
      </p:sp>
      <p:sp>
        <p:nvSpPr>
          <p:cNvPr id="12" name="TextBox 11"/>
          <p:cNvSpPr txBox="1"/>
          <p:nvPr/>
        </p:nvSpPr>
        <p:spPr>
          <a:xfrm>
            <a:off x="1409873" y="1975866"/>
            <a:ext cx="4063895" cy="307777"/>
          </a:xfrm>
          <a:prstGeom prst="rect">
            <a:avLst/>
          </a:prstGeom>
          <a:noFill/>
        </p:spPr>
        <p:txBody>
          <a:bodyPr wrap="none" rtlCol="0">
            <a:spAutoFit/>
          </a:bodyPr>
          <a:lstStyle/>
          <a:p>
            <a:r>
              <a:rPr lang="en-US" sz="1400" dirty="0" smtClean="0">
                <a:solidFill>
                  <a:srgbClr val="0080FF"/>
                </a:solidFill>
                <a:latin typeface="Arial Rounded MT Bold"/>
                <a:cs typeface="Arial Rounded MT Bold"/>
              </a:rPr>
              <a:t>Prandial human insulin (</a:t>
            </a:r>
            <a:r>
              <a:rPr lang="en-US" sz="1400" dirty="0" err="1" smtClean="0">
                <a:solidFill>
                  <a:srgbClr val="0080FF"/>
                </a:solidFill>
                <a:latin typeface="Arial Rounded MT Bold"/>
                <a:cs typeface="Arial Rounded MT Bold"/>
              </a:rPr>
              <a:t>Actrapid</a:t>
            </a:r>
            <a:r>
              <a:rPr lang="en-US" sz="1400" dirty="0" smtClean="0">
                <a:solidFill>
                  <a:srgbClr val="0080FF"/>
                </a:solidFill>
                <a:latin typeface="Arial Rounded MT Bold"/>
                <a:cs typeface="Arial Rounded MT Bold"/>
              </a:rPr>
              <a:t>, </a:t>
            </a:r>
            <a:r>
              <a:rPr lang="en-US" sz="1400" dirty="0" err="1" smtClean="0">
                <a:solidFill>
                  <a:srgbClr val="0080FF"/>
                </a:solidFill>
                <a:latin typeface="Arial Rounded MT Bold"/>
                <a:cs typeface="Arial Rounded MT Bold"/>
              </a:rPr>
              <a:t>Humalin</a:t>
            </a:r>
            <a:r>
              <a:rPr lang="en-US" sz="1400" dirty="0" smtClean="0">
                <a:solidFill>
                  <a:srgbClr val="0080FF"/>
                </a:solidFill>
                <a:latin typeface="Arial Rounded MT Bold"/>
                <a:cs typeface="Arial Rounded MT Bold"/>
              </a:rPr>
              <a:t> S)</a:t>
            </a:r>
            <a:endParaRPr lang="en-US" sz="1400" dirty="0">
              <a:solidFill>
                <a:srgbClr val="0080FF"/>
              </a:solidFill>
              <a:latin typeface="Arial Rounded MT Bold"/>
              <a:cs typeface="Arial Rounded MT Bold"/>
            </a:endParaRPr>
          </a:p>
        </p:txBody>
      </p:sp>
      <p:sp>
        <p:nvSpPr>
          <p:cNvPr id="13" name="TextBox 12"/>
          <p:cNvSpPr txBox="1"/>
          <p:nvPr/>
        </p:nvSpPr>
        <p:spPr>
          <a:xfrm>
            <a:off x="264934" y="1434550"/>
            <a:ext cx="4636080" cy="307777"/>
          </a:xfrm>
          <a:prstGeom prst="rect">
            <a:avLst/>
          </a:prstGeom>
          <a:noFill/>
        </p:spPr>
        <p:txBody>
          <a:bodyPr wrap="none" rtlCol="0">
            <a:spAutoFit/>
          </a:bodyPr>
          <a:lstStyle/>
          <a:p>
            <a:r>
              <a:rPr lang="en-US" sz="1400" dirty="0" smtClean="0">
                <a:latin typeface="Arial Rounded MT Bold"/>
                <a:cs typeface="Arial Rounded MT Bold"/>
              </a:rPr>
              <a:t>Prandial analogue insulin (</a:t>
            </a:r>
            <a:r>
              <a:rPr lang="en-US" sz="1400" dirty="0" err="1" smtClean="0">
                <a:latin typeface="Arial Rounded MT Bold"/>
                <a:cs typeface="Arial Rounded MT Bold"/>
              </a:rPr>
              <a:t>Aspart</a:t>
            </a:r>
            <a:r>
              <a:rPr lang="en-US" sz="1400" dirty="0" smtClean="0">
                <a:latin typeface="Arial Rounded MT Bold"/>
                <a:cs typeface="Arial Rounded MT Bold"/>
              </a:rPr>
              <a:t>, </a:t>
            </a:r>
            <a:r>
              <a:rPr lang="en-US" sz="1400" dirty="0" err="1" smtClean="0">
                <a:latin typeface="Arial Rounded MT Bold"/>
                <a:cs typeface="Arial Rounded MT Bold"/>
              </a:rPr>
              <a:t>Lispro</a:t>
            </a:r>
            <a:r>
              <a:rPr lang="en-US" sz="1400" dirty="0" smtClean="0">
                <a:latin typeface="Arial Rounded MT Bold"/>
                <a:cs typeface="Arial Rounded MT Bold"/>
              </a:rPr>
              <a:t>, </a:t>
            </a:r>
            <a:r>
              <a:rPr lang="en-US" sz="1400" dirty="0" err="1" smtClean="0">
                <a:latin typeface="Arial Rounded MT Bold"/>
                <a:cs typeface="Arial Rounded MT Bold"/>
              </a:rPr>
              <a:t>Glulisine</a:t>
            </a:r>
            <a:r>
              <a:rPr lang="en-US" sz="1400" dirty="0" smtClean="0">
                <a:latin typeface="Arial Rounded MT Bold"/>
                <a:cs typeface="Arial Rounded MT Bold"/>
              </a:rPr>
              <a:t>)</a:t>
            </a:r>
            <a:endParaRPr lang="en-US" sz="1400" dirty="0">
              <a:latin typeface="Arial Rounded MT Bold"/>
              <a:cs typeface="Arial Rounded MT Bold"/>
            </a:endParaRPr>
          </a:p>
        </p:txBody>
      </p:sp>
      <p:sp>
        <p:nvSpPr>
          <p:cNvPr id="14" name="TextBox 13"/>
          <p:cNvSpPr txBox="1"/>
          <p:nvPr/>
        </p:nvSpPr>
        <p:spPr>
          <a:xfrm>
            <a:off x="381866" y="2445073"/>
            <a:ext cx="430887" cy="2427451"/>
          </a:xfrm>
          <a:prstGeom prst="rect">
            <a:avLst/>
          </a:prstGeom>
          <a:solidFill>
            <a:schemeClr val="bg1"/>
          </a:solidFill>
        </p:spPr>
        <p:txBody>
          <a:bodyPr vert="vert270" wrap="square" rtlCol="0">
            <a:spAutoFit/>
          </a:bodyPr>
          <a:lstStyle/>
          <a:p>
            <a:r>
              <a:rPr lang="en-US" sz="1600" dirty="0" smtClean="0">
                <a:latin typeface="Arial Rounded MT Bold"/>
                <a:cs typeface="Arial Rounded MT Bold"/>
              </a:rPr>
              <a:t>Plasma insulin levels     </a:t>
            </a:r>
            <a:endParaRPr lang="en-US" sz="1600" dirty="0">
              <a:latin typeface="Arial Rounded MT Bold"/>
              <a:cs typeface="Arial Rounded MT Bold"/>
            </a:endParaRPr>
          </a:p>
        </p:txBody>
      </p:sp>
      <p:sp>
        <p:nvSpPr>
          <p:cNvPr id="15" name="TextBox 14"/>
          <p:cNvSpPr txBox="1"/>
          <p:nvPr/>
        </p:nvSpPr>
        <p:spPr>
          <a:xfrm>
            <a:off x="4348004" y="5799551"/>
            <a:ext cx="784389" cy="338554"/>
          </a:xfrm>
          <a:prstGeom prst="rect">
            <a:avLst/>
          </a:prstGeom>
          <a:solidFill>
            <a:schemeClr val="bg1"/>
          </a:solidFill>
        </p:spPr>
        <p:txBody>
          <a:bodyPr wrap="none" rtlCol="0">
            <a:spAutoFit/>
          </a:bodyPr>
          <a:lstStyle/>
          <a:p>
            <a:r>
              <a:rPr lang="en-US" sz="1600" dirty="0" smtClean="0">
                <a:latin typeface="Arial Rounded MT Bold"/>
                <a:cs typeface="Arial Rounded MT Bold"/>
              </a:rPr>
              <a:t>Hours</a:t>
            </a:r>
            <a:endParaRPr lang="en-US" sz="1600" dirty="0">
              <a:latin typeface="Arial Rounded MT Bold"/>
              <a:cs typeface="Arial Rounded MT Bold"/>
            </a:endParaRPr>
          </a:p>
        </p:txBody>
      </p:sp>
    </p:spTree>
    <p:extLst>
      <p:ext uri="{BB962C8B-B14F-4D97-AF65-F5344CB8AC3E}">
        <p14:creationId xmlns:p14="http://schemas.microsoft.com/office/powerpoint/2010/main" val="894769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oup 152"/>
          <p:cNvGraphicFramePr>
            <a:graphicFrameLocks noGrp="1"/>
          </p:cNvGraphicFramePr>
          <p:nvPr>
            <p:extLst>
              <p:ext uri="{D42A27DB-BD31-4B8C-83A1-F6EECF244321}">
                <p14:modId xmlns:p14="http://schemas.microsoft.com/office/powerpoint/2010/main" val="975122842"/>
              </p:ext>
            </p:extLst>
          </p:nvPr>
        </p:nvGraphicFramePr>
        <p:xfrm>
          <a:off x="1895309" y="1332409"/>
          <a:ext cx="5016260" cy="2598738"/>
        </p:xfrm>
        <a:graphic>
          <a:graphicData uri="http://schemas.openxmlformats.org/drawingml/2006/table">
            <a:tbl>
              <a:tblPr/>
              <a:tblGrid>
                <a:gridCol w="208256"/>
                <a:gridCol w="208256"/>
                <a:gridCol w="209550"/>
                <a:gridCol w="209550"/>
                <a:gridCol w="209550"/>
                <a:gridCol w="209550"/>
                <a:gridCol w="208256"/>
                <a:gridCol w="209550"/>
                <a:gridCol w="208256"/>
                <a:gridCol w="209550"/>
                <a:gridCol w="208256"/>
                <a:gridCol w="209550"/>
                <a:gridCol w="209550"/>
                <a:gridCol w="208256"/>
                <a:gridCol w="208256"/>
                <a:gridCol w="209550"/>
                <a:gridCol w="209550"/>
                <a:gridCol w="209550"/>
                <a:gridCol w="208256"/>
                <a:gridCol w="209550"/>
                <a:gridCol w="208256"/>
                <a:gridCol w="209550"/>
                <a:gridCol w="209550"/>
                <a:gridCol w="208256"/>
              </a:tblGrid>
              <a:tr h="2598738">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4" charset="0"/>
                        <a:buNone/>
                        <a:tabLst/>
                      </a:pPr>
                      <a:endParaRPr kumimoji="0" lang="en-US" sz="1200" b="1" i="0" u="none" strike="noStrike" cap="none" normalizeH="0" baseline="0" dirty="0">
                        <a:ln>
                          <a:noFill/>
                        </a:ln>
                        <a:solidFill>
                          <a:srgbClr val="000000"/>
                        </a:solidFill>
                        <a:effectLst/>
                        <a:latin typeface="Segoe UI" pitchFamily="34" charset="0"/>
                        <a:ea typeface="ＭＳ Ｐゴシック" pitchFamily="4" charset="-128"/>
                        <a:cs typeface="ＭＳ Ｐゴシック" pitchFamily="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8" name="Group 38"/>
          <p:cNvGrpSpPr>
            <a:grpSpLocks/>
          </p:cNvGrpSpPr>
          <p:nvPr/>
        </p:nvGrpSpPr>
        <p:grpSpPr bwMode="auto">
          <a:xfrm>
            <a:off x="3838904" y="3994646"/>
            <a:ext cx="1309688" cy="465138"/>
            <a:chOff x="3118453" y="4985495"/>
            <a:chExt cx="1309687" cy="465138"/>
          </a:xfrm>
        </p:grpSpPr>
        <p:sp>
          <p:nvSpPr>
            <p:cNvPr id="29" name="Text Box 9"/>
            <p:cNvSpPr txBox="1">
              <a:spLocks noChangeArrowheads="1"/>
            </p:cNvSpPr>
            <p:nvPr/>
          </p:nvSpPr>
          <p:spPr bwMode="auto">
            <a:xfrm>
              <a:off x="3118453" y="5114083"/>
              <a:ext cx="1309687" cy="336550"/>
            </a:xfrm>
            <a:prstGeom prst="rect">
              <a:avLst/>
            </a:prstGeom>
            <a:noFill/>
            <a:ln w="9525">
              <a:noFill/>
              <a:miter lim="800000"/>
              <a:headEnd/>
              <a:tailEnd/>
            </a:ln>
          </p:spPr>
          <p:txBody>
            <a:bodyPr>
              <a:prstTxWarp prst="textNoShape">
                <a:avLst/>
              </a:prstTxWarp>
              <a:spAutoFit/>
            </a:bodyPr>
            <a:lstStyle/>
            <a:p>
              <a:pPr algn="ctr">
                <a:spcBef>
                  <a:spcPct val="50000"/>
                </a:spcBef>
              </a:pPr>
              <a:r>
                <a:rPr lang="en-GB" sz="1600" b="1" dirty="0">
                  <a:ea typeface="Geneva" pitchFamily="4" charset="0"/>
                  <a:cs typeface="Segoe UI" pitchFamily="34" charset="0"/>
                </a:rPr>
                <a:t>Dinner</a:t>
              </a:r>
              <a:endParaRPr lang="en-US" sz="1600" b="1" dirty="0">
                <a:ea typeface="Geneva" pitchFamily="4" charset="0"/>
                <a:cs typeface="Segoe UI" pitchFamily="34" charset="0"/>
              </a:endParaRPr>
            </a:p>
          </p:txBody>
        </p:sp>
        <p:sp>
          <p:nvSpPr>
            <p:cNvPr id="30" name="Line 13"/>
            <p:cNvSpPr>
              <a:spLocks noChangeShapeType="1"/>
            </p:cNvSpPr>
            <p:nvPr/>
          </p:nvSpPr>
          <p:spPr bwMode="auto">
            <a:xfrm flipV="1">
              <a:off x="3783615" y="4985495"/>
              <a:ext cx="0" cy="180975"/>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37" name="Group 35"/>
          <p:cNvGrpSpPr>
            <a:grpSpLocks/>
          </p:cNvGrpSpPr>
          <p:nvPr/>
        </p:nvGrpSpPr>
        <p:grpSpPr bwMode="auto">
          <a:xfrm>
            <a:off x="1512722" y="4007346"/>
            <a:ext cx="1423987" cy="452438"/>
            <a:chOff x="630840" y="4998195"/>
            <a:chExt cx="1423988" cy="452438"/>
          </a:xfrm>
        </p:grpSpPr>
        <p:sp>
          <p:nvSpPr>
            <p:cNvPr id="38" name="Text Box 7"/>
            <p:cNvSpPr txBox="1">
              <a:spLocks noChangeArrowheads="1"/>
            </p:cNvSpPr>
            <p:nvPr/>
          </p:nvSpPr>
          <p:spPr bwMode="auto">
            <a:xfrm>
              <a:off x="630840" y="5114083"/>
              <a:ext cx="1423988" cy="336550"/>
            </a:xfrm>
            <a:prstGeom prst="rect">
              <a:avLst/>
            </a:prstGeom>
            <a:noFill/>
            <a:ln w="9525">
              <a:noFill/>
              <a:miter lim="800000"/>
              <a:headEnd/>
              <a:tailEnd/>
            </a:ln>
          </p:spPr>
          <p:txBody>
            <a:bodyPr>
              <a:prstTxWarp prst="textNoShape">
                <a:avLst/>
              </a:prstTxWarp>
              <a:spAutoFit/>
            </a:bodyPr>
            <a:lstStyle/>
            <a:p>
              <a:pPr algn="ctr">
                <a:spcBef>
                  <a:spcPct val="50000"/>
                </a:spcBef>
              </a:pPr>
              <a:r>
                <a:rPr lang="en-GB" sz="1600" b="1" dirty="0">
                  <a:ea typeface="Geneva" pitchFamily="4" charset="0"/>
                  <a:cs typeface="Segoe UI" pitchFamily="34" charset="0"/>
                </a:rPr>
                <a:t>Breakfast</a:t>
              </a:r>
              <a:endParaRPr lang="en-US" sz="1600" b="1" dirty="0">
                <a:ea typeface="Geneva" pitchFamily="4" charset="0"/>
                <a:cs typeface="Segoe UI" pitchFamily="34" charset="0"/>
              </a:endParaRPr>
            </a:p>
          </p:txBody>
        </p:sp>
        <p:sp>
          <p:nvSpPr>
            <p:cNvPr id="39" name="Line 11"/>
            <p:cNvSpPr>
              <a:spLocks noChangeShapeType="1"/>
            </p:cNvSpPr>
            <p:nvPr/>
          </p:nvSpPr>
          <p:spPr bwMode="auto">
            <a:xfrm flipV="1">
              <a:off x="1342040" y="4998195"/>
              <a:ext cx="0" cy="179388"/>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sp>
        <p:nvSpPr>
          <p:cNvPr id="41" name="Text Box 8"/>
          <p:cNvSpPr txBox="1">
            <a:spLocks noChangeArrowheads="1"/>
          </p:cNvSpPr>
          <p:nvPr/>
        </p:nvSpPr>
        <p:spPr bwMode="auto">
          <a:xfrm>
            <a:off x="2827852" y="4123234"/>
            <a:ext cx="1309688" cy="336550"/>
          </a:xfrm>
          <a:prstGeom prst="rect">
            <a:avLst/>
          </a:prstGeom>
          <a:noFill/>
          <a:ln w="9525">
            <a:noFill/>
            <a:miter lim="800000"/>
            <a:headEnd/>
            <a:tailEnd/>
          </a:ln>
        </p:spPr>
        <p:txBody>
          <a:bodyPr>
            <a:prstTxWarp prst="textNoShape">
              <a:avLst/>
            </a:prstTxWarp>
            <a:spAutoFit/>
          </a:bodyPr>
          <a:lstStyle/>
          <a:p>
            <a:pPr algn="ctr">
              <a:spcBef>
                <a:spcPct val="50000"/>
              </a:spcBef>
            </a:pPr>
            <a:r>
              <a:rPr lang="en-GB" sz="1600" b="1" dirty="0">
                <a:ea typeface="Geneva" pitchFamily="4" charset="0"/>
                <a:cs typeface="Segoe UI" pitchFamily="34" charset="0"/>
              </a:rPr>
              <a:t>Lunch</a:t>
            </a:r>
            <a:endParaRPr lang="en-US" sz="1600" b="1" dirty="0">
              <a:ea typeface="Geneva" pitchFamily="4" charset="0"/>
              <a:cs typeface="Segoe UI" pitchFamily="34" charset="0"/>
            </a:endParaRPr>
          </a:p>
        </p:txBody>
      </p:sp>
      <p:sp>
        <p:nvSpPr>
          <p:cNvPr id="43" name="Freeform 34"/>
          <p:cNvSpPr>
            <a:spLocks noChangeArrowheads="1"/>
          </p:cNvSpPr>
          <p:nvPr/>
        </p:nvSpPr>
        <p:spPr bwMode="auto">
          <a:xfrm>
            <a:off x="2179472" y="2708771"/>
            <a:ext cx="4703762" cy="1225550"/>
          </a:xfrm>
          <a:custGeom>
            <a:avLst/>
            <a:gdLst>
              <a:gd name="T0" fmla="*/ 0 w 4702628"/>
              <a:gd name="T1" fmla="*/ 1174410 h 1226127"/>
              <a:gd name="T2" fmla="*/ 108178 w 4702628"/>
              <a:gd name="T3" fmla="*/ 913427 h 1226127"/>
              <a:gd name="T4" fmla="*/ 186308 w 4702628"/>
              <a:gd name="T5" fmla="*/ 635049 h 1226127"/>
              <a:gd name="T6" fmla="*/ 270445 w 4702628"/>
              <a:gd name="T7" fmla="*/ 379869 h 1226127"/>
              <a:gd name="T8" fmla="*/ 360581 w 4702628"/>
              <a:gd name="T9" fmla="*/ 165288 h 1226127"/>
              <a:gd name="T10" fmla="*/ 510822 w 4702628"/>
              <a:gd name="T11" fmla="*/ 37695 h 1226127"/>
              <a:gd name="T12" fmla="*/ 667076 w 4702628"/>
              <a:gd name="T13" fmla="*/ 14494 h 1226127"/>
              <a:gd name="T14" fmla="*/ 859386 w 4702628"/>
              <a:gd name="T15" fmla="*/ 124688 h 1226127"/>
              <a:gd name="T16" fmla="*/ 1063719 w 4702628"/>
              <a:gd name="T17" fmla="*/ 292877 h 1226127"/>
              <a:gd name="T18" fmla="*/ 1250018 w 4702628"/>
              <a:gd name="T19" fmla="*/ 426266 h 1226127"/>
              <a:gd name="T20" fmla="*/ 1502421 w 4702628"/>
              <a:gd name="T21" fmla="*/ 559659 h 1226127"/>
              <a:gd name="T22" fmla="*/ 1760835 w 4702628"/>
              <a:gd name="T23" fmla="*/ 646649 h 1226127"/>
              <a:gd name="T24" fmla="*/ 2097376 w 4702628"/>
              <a:gd name="T25" fmla="*/ 693045 h 1226127"/>
              <a:gd name="T26" fmla="*/ 2349777 w 4702628"/>
              <a:gd name="T27" fmla="*/ 733639 h 1226127"/>
              <a:gd name="T28" fmla="*/ 2584154 w 4702628"/>
              <a:gd name="T29" fmla="*/ 762640 h 1226127"/>
              <a:gd name="T30" fmla="*/ 2584154 w 4702628"/>
              <a:gd name="T31" fmla="*/ 762640 h 1226127"/>
              <a:gd name="T32" fmla="*/ 2944737 w 4702628"/>
              <a:gd name="T33" fmla="*/ 838031 h 1226127"/>
              <a:gd name="T34" fmla="*/ 3305317 w 4702628"/>
              <a:gd name="T35" fmla="*/ 901824 h 1226127"/>
              <a:gd name="T36" fmla="*/ 3810122 w 4702628"/>
              <a:gd name="T37" fmla="*/ 977220 h 1226127"/>
              <a:gd name="T38" fmla="*/ 4759649 w 4702628"/>
              <a:gd name="T39" fmla="*/ 1000420 h 1226127"/>
              <a:gd name="T40" fmla="*/ 4747627 w 4702628"/>
              <a:gd name="T41" fmla="*/ 1197608 h 1226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02628"/>
              <a:gd name="T64" fmla="*/ 0 h 1226127"/>
              <a:gd name="T65" fmla="*/ 4702628 w 4702628"/>
              <a:gd name="T66" fmla="*/ 1226127 h 1226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02628" h="1226127">
                <a:moveTo>
                  <a:pt x="0" y="1202377"/>
                </a:moveTo>
                <a:cubicBezTo>
                  <a:pt x="38100" y="1114796"/>
                  <a:pt x="76200" y="1027216"/>
                  <a:pt x="106878" y="935182"/>
                </a:cubicBezTo>
                <a:cubicBezTo>
                  <a:pt x="137556" y="843148"/>
                  <a:pt x="157348" y="741218"/>
                  <a:pt x="184067" y="650174"/>
                </a:cubicBezTo>
                <a:cubicBezTo>
                  <a:pt x="210786" y="559130"/>
                  <a:pt x="238496" y="469076"/>
                  <a:pt x="267195" y="388917"/>
                </a:cubicBezTo>
                <a:cubicBezTo>
                  <a:pt x="295894" y="308759"/>
                  <a:pt x="316676" y="227610"/>
                  <a:pt x="356260" y="169223"/>
                </a:cubicBezTo>
                <a:cubicBezTo>
                  <a:pt x="395844" y="110836"/>
                  <a:pt x="454231" y="64325"/>
                  <a:pt x="504701" y="38595"/>
                </a:cubicBezTo>
                <a:cubicBezTo>
                  <a:pt x="555171" y="12865"/>
                  <a:pt x="601683" y="0"/>
                  <a:pt x="659080" y="14844"/>
                </a:cubicBezTo>
                <a:cubicBezTo>
                  <a:pt x="716478" y="29688"/>
                  <a:pt x="783772" y="80159"/>
                  <a:pt x="849086" y="127660"/>
                </a:cubicBezTo>
                <a:cubicBezTo>
                  <a:pt x="914400" y="175161"/>
                  <a:pt x="986641" y="248392"/>
                  <a:pt x="1050966" y="299852"/>
                </a:cubicBezTo>
                <a:cubicBezTo>
                  <a:pt x="1115291" y="351312"/>
                  <a:pt x="1162793" y="390896"/>
                  <a:pt x="1235034" y="436418"/>
                </a:cubicBezTo>
                <a:cubicBezTo>
                  <a:pt x="1307275" y="481940"/>
                  <a:pt x="1400298" y="535379"/>
                  <a:pt x="1484415" y="572984"/>
                </a:cubicBezTo>
                <a:cubicBezTo>
                  <a:pt x="1568532" y="610589"/>
                  <a:pt x="1641764" y="639288"/>
                  <a:pt x="1739735" y="662049"/>
                </a:cubicBezTo>
                <a:cubicBezTo>
                  <a:pt x="1837706" y="684810"/>
                  <a:pt x="1975262" y="694707"/>
                  <a:pt x="2072244" y="709551"/>
                </a:cubicBezTo>
                <a:cubicBezTo>
                  <a:pt x="2169226" y="724395"/>
                  <a:pt x="2241468" y="739239"/>
                  <a:pt x="2321626" y="751114"/>
                </a:cubicBezTo>
                <a:cubicBezTo>
                  <a:pt x="2401784" y="762989"/>
                  <a:pt x="2514600" y="775855"/>
                  <a:pt x="2553195" y="780803"/>
                </a:cubicBezTo>
                <a:lnTo>
                  <a:pt x="2909454" y="857992"/>
                </a:lnTo>
                <a:cubicBezTo>
                  <a:pt x="3028207" y="881743"/>
                  <a:pt x="3123210" y="899555"/>
                  <a:pt x="3265714" y="923306"/>
                </a:cubicBezTo>
                <a:cubicBezTo>
                  <a:pt x="3408218" y="947057"/>
                  <a:pt x="3524992" y="983673"/>
                  <a:pt x="3764478" y="1000496"/>
                </a:cubicBezTo>
                <a:cubicBezTo>
                  <a:pt x="4003964" y="1017319"/>
                  <a:pt x="4548249" y="986642"/>
                  <a:pt x="4702628" y="1024247"/>
                </a:cubicBezTo>
                <a:lnTo>
                  <a:pt x="4690753" y="1226127"/>
                </a:lnTo>
              </a:path>
            </a:pathLst>
          </a:custGeom>
          <a:solidFill>
            <a:srgbClr val="F7BB13"/>
          </a:solidFill>
          <a:ln w="19050">
            <a:solidFill>
              <a:srgbClr val="FF9900"/>
            </a:solidFill>
            <a:round/>
            <a:headEnd/>
            <a:tailEnd/>
          </a:ln>
        </p:spPr>
        <p:txBody>
          <a:bodyPr>
            <a:prstTxWarp prst="textNoShape">
              <a:avLst/>
            </a:prstTxWarp>
          </a:bodyPr>
          <a:lstStyle/>
          <a:p>
            <a:endParaRPr lang="en-US"/>
          </a:p>
        </p:txBody>
      </p:sp>
      <p:sp>
        <p:nvSpPr>
          <p:cNvPr id="44" name="Freeform 37"/>
          <p:cNvSpPr>
            <a:spLocks noChangeArrowheads="1"/>
          </p:cNvSpPr>
          <p:nvPr/>
        </p:nvSpPr>
        <p:spPr bwMode="auto">
          <a:xfrm>
            <a:off x="4482728" y="2672259"/>
            <a:ext cx="2455863" cy="1225550"/>
          </a:xfrm>
          <a:custGeom>
            <a:avLst/>
            <a:gdLst>
              <a:gd name="T0" fmla="*/ 0 w 2455554"/>
              <a:gd name="T1" fmla="*/ 1174410 h 1226127"/>
              <a:gd name="T2" fmla="*/ 107546 w 2455554"/>
              <a:gd name="T3" fmla="*/ 913427 h 1226127"/>
              <a:gd name="T4" fmla="*/ 185217 w 2455554"/>
              <a:gd name="T5" fmla="*/ 635049 h 1226127"/>
              <a:gd name="T6" fmla="*/ 268895 w 2455554"/>
              <a:gd name="T7" fmla="*/ 379869 h 1226127"/>
              <a:gd name="T8" fmla="*/ 358510 w 2455554"/>
              <a:gd name="T9" fmla="*/ 165288 h 1226127"/>
              <a:gd name="T10" fmla="*/ 507876 w 2455554"/>
              <a:gd name="T11" fmla="*/ 37695 h 1226127"/>
              <a:gd name="T12" fmla="*/ 663230 w 2455554"/>
              <a:gd name="T13" fmla="*/ 14494 h 1226127"/>
              <a:gd name="T14" fmla="*/ 854429 w 2455554"/>
              <a:gd name="T15" fmla="*/ 124688 h 1226127"/>
              <a:gd name="T16" fmla="*/ 1057591 w 2455554"/>
              <a:gd name="T17" fmla="*/ 292877 h 1226127"/>
              <a:gd name="T18" fmla="*/ 1242809 w 2455554"/>
              <a:gd name="T19" fmla="*/ 426266 h 1226127"/>
              <a:gd name="T20" fmla="*/ 1493766 w 2455554"/>
              <a:gd name="T21" fmla="*/ 559659 h 1226127"/>
              <a:gd name="T22" fmla="*/ 1750690 w 2455554"/>
              <a:gd name="T23" fmla="*/ 646649 h 1226127"/>
              <a:gd name="T24" fmla="*/ 2085292 w 2455554"/>
              <a:gd name="T25" fmla="*/ 693045 h 1226127"/>
              <a:gd name="T26" fmla="*/ 2433844 w 2455554"/>
              <a:gd name="T27" fmla="*/ 764572 h 1226127"/>
              <a:gd name="T28" fmla="*/ 2449778 w 2455554"/>
              <a:gd name="T29" fmla="*/ 1197608 h 1226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5554"/>
              <a:gd name="T46" fmla="*/ 0 h 1226127"/>
              <a:gd name="T47" fmla="*/ 2455554 w 2455554"/>
              <a:gd name="T48" fmla="*/ 1226127 h 1226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5554" h="1226127">
                <a:moveTo>
                  <a:pt x="0" y="1202377"/>
                </a:moveTo>
                <a:cubicBezTo>
                  <a:pt x="38100" y="1114796"/>
                  <a:pt x="76200" y="1027216"/>
                  <a:pt x="106878" y="935182"/>
                </a:cubicBezTo>
                <a:cubicBezTo>
                  <a:pt x="137556" y="843148"/>
                  <a:pt x="157348" y="741218"/>
                  <a:pt x="184067" y="650174"/>
                </a:cubicBezTo>
                <a:cubicBezTo>
                  <a:pt x="210786" y="559130"/>
                  <a:pt x="238496" y="469076"/>
                  <a:pt x="267195" y="388917"/>
                </a:cubicBezTo>
                <a:cubicBezTo>
                  <a:pt x="295894" y="308759"/>
                  <a:pt x="316676" y="227610"/>
                  <a:pt x="356260" y="169223"/>
                </a:cubicBezTo>
                <a:cubicBezTo>
                  <a:pt x="395844" y="110836"/>
                  <a:pt x="454231" y="64325"/>
                  <a:pt x="504701" y="38595"/>
                </a:cubicBezTo>
                <a:cubicBezTo>
                  <a:pt x="555171" y="12865"/>
                  <a:pt x="601683" y="0"/>
                  <a:pt x="659080" y="14844"/>
                </a:cubicBezTo>
                <a:cubicBezTo>
                  <a:pt x="716478" y="29688"/>
                  <a:pt x="783772" y="80159"/>
                  <a:pt x="849086" y="127660"/>
                </a:cubicBezTo>
                <a:cubicBezTo>
                  <a:pt x="914400" y="175161"/>
                  <a:pt x="986641" y="248392"/>
                  <a:pt x="1050966" y="299852"/>
                </a:cubicBezTo>
                <a:cubicBezTo>
                  <a:pt x="1115291" y="351312"/>
                  <a:pt x="1162793" y="390896"/>
                  <a:pt x="1235034" y="436418"/>
                </a:cubicBezTo>
                <a:cubicBezTo>
                  <a:pt x="1307275" y="481940"/>
                  <a:pt x="1400298" y="535379"/>
                  <a:pt x="1484415" y="572984"/>
                </a:cubicBezTo>
                <a:cubicBezTo>
                  <a:pt x="1568532" y="610589"/>
                  <a:pt x="1641764" y="639288"/>
                  <a:pt x="1739735" y="662049"/>
                </a:cubicBezTo>
                <a:cubicBezTo>
                  <a:pt x="1837706" y="684810"/>
                  <a:pt x="1936667" y="689759"/>
                  <a:pt x="2072244" y="709551"/>
                </a:cubicBezTo>
                <a:lnTo>
                  <a:pt x="2418608" y="782781"/>
                </a:lnTo>
                <a:cubicBezTo>
                  <a:pt x="2398816" y="857002"/>
                  <a:pt x="2455554" y="1152236"/>
                  <a:pt x="2434442" y="1226127"/>
                </a:cubicBezTo>
              </a:path>
            </a:pathLst>
          </a:custGeom>
          <a:solidFill>
            <a:srgbClr val="F7BB13"/>
          </a:solidFill>
          <a:ln w="19050">
            <a:solidFill>
              <a:srgbClr val="FF9900"/>
            </a:solidFill>
            <a:round/>
            <a:headEnd/>
            <a:tailEnd/>
          </a:ln>
        </p:spPr>
        <p:txBody>
          <a:bodyPr>
            <a:prstTxWarp prst="textNoShape">
              <a:avLst/>
            </a:prstTxWarp>
          </a:bodyPr>
          <a:lstStyle/>
          <a:p>
            <a:endParaRPr lang="en-US"/>
          </a:p>
        </p:txBody>
      </p:sp>
      <p:sp>
        <p:nvSpPr>
          <p:cNvPr id="57" name="Trapezoid 56"/>
          <p:cNvSpPr/>
          <p:nvPr/>
        </p:nvSpPr>
        <p:spPr>
          <a:xfrm rot="5400000">
            <a:off x="1891215" y="3356319"/>
            <a:ext cx="417215" cy="409028"/>
          </a:xfrm>
          <a:prstGeom prst="trapezoid">
            <a:avLst>
              <a:gd name="adj" fmla="val 27816"/>
            </a:avLst>
          </a:prstGeom>
          <a:solidFill>
            <a:srgbClr val="F7BB13"/>
          </a:solidFill>
          <a:ln>
            <a:solidFill>
              <a:srgbClr val="F7BB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ight Triangle 51"/>
          <p:cNvSpPr/>
          <p:nvPr/>
        </p:nvSpPr>
        <p:spPr>
          <a:xfrm>
            <a:off x="1895309" y="3562178"/>
            <a:ext cx="914400" cy="356268"/>
          </a:xfrm>
          <a:prstGeom prst="rtTriangle">
            <a:avLst/>
          </a:prstGeom>
          <a:solidFill>
            <a:srgbClr val="00CC99"/>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32"/>
          <p:cNvSpPr>
            <a:spLocks noChangeArrowheads="1"/>
          </p:cNvSpPr>
          <p:nvPr/>
        </p:nvSpPr>
        <p:spPr bwMode="auto">
          <a:xfrm rot="21540000">
            <a:off x="2158834" y="2188071"/>
            <a:ext cx="4727575" cy="1762125"/>
          </a:xfrm>
          <a:custGeom>
            <a:avLst/>
            <a:gdLst>
              <a:gd name="T0" fmla="*/ 0 w 4727275"/>
              <a:gd name="T1" fmla="*/ 1674233 h 1762519"/>
              <a:gd name="T2" fmla="*/ 60584 w 4727275"/>
              <a:gd name="T3" fmla="*/ 1350078 h 1762519"/>
              <a:gd name="T4" fmla="*/ 155775 w 4727275"/>
              <a:gd name="T5" fmla="*/ 897956 h 1762519"/>
              <a:gd name="T6" fmla="*/ 233663 w 4727275"/>
              <a:gd name="T7" fmla="*/ 445837 h 1762519"/>
              <a:gd name="T8" fmla="*/ 285571 w 4727275"/>
              <a:gd name="T9" fmla="*/ 130222 h 1762519"/>
              <a:gd name="T10" fmla="*/ 337510 w 4727275"/>
              <a:gd name="T11" fmla="*/ 27855 h 1762519"/>
              <a:gd name="T12" fmla="*/ 410501 w 4727275"/>
              <a:gd name="T13" fmla="*/ 9756 h 1762519"/>
              <a:gd name="T14" fmla="*/ 511102 w 4727275"/>
              <a:gd name="T15" fmla="*/ 86341 h 1762519"/>
              <a:gd name="T16" fmla="*/ 700969 w 4727275"/>
              <a:gd name="T17" fmla="*/ 309350 h 1762519"/>
              <a:gd name="T18" fmla="*/ 960582 w 4727275"/>
              <a:gd name="T19" fmla="*/ 590863 h 1762519"/>
              <a:gd name="T20" fmla="*/ 1133681 w 4727275"/>
              <a:gd name="T21" fmla="*/ 795590 h 1762519"/>
              <a:gd name="T22" fmla="*/ 1332709 w 4727275"/>
              <a:gd name="T23" fmla="*/ 949139 h 1762519"/>
              <a:gd name="T24" fmla="*/ 1566362 w 4727275"/>
              <a:gd name="T25" fmla="*/ 1136816 h 1762519"/>
              <a:gd name="T26" fmla="*/ 1808675 w 4727275"/>
              <a:gd name="T27" fmla="*/ 1333017 h 1762519"/>
              <a:gd name="T28" fmla="*/ 1895215 w 4727275"/>
              <a:gd name="T29" fmla="*/ 1375667 h 1762519"/>
              <a:gd name="T30" fmla="*/ 2033688 w 4727275"/>
              <a:gd name="T31" fmla="*/ 1409791 h 1762519"/>
              <a:gd name="T32" fmla="*/ 2327905 w 4727275"/>
              <a:gd name="T33" fmla="*/ 1460972 h 1762519"/>
              <a:gd name="T34" fmla="*/ 2751970 w 4727275"/>
              <a:gd name="T35" fmla="*/ 1486562 h 1762519"/>
              <a:gd name="T36" fmla="*/ 4742308 w 4727275"/>
              <a:gd name="T37" fmla="*/ 1580399 h 1762519"/>
              <a:gd name="T38" fmla="*/ 4736029 w 4727275"/>
              <a:gd name="T39" fmla="*/ 1742926 h 1762519"/>
              <a:gd name="T40" fmla="*/ 0 w 4727275"/>
              <a:gd name="T41" fmla="*/ 1674233 h 1762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27275"/>
              <a:gd name="T64" fmla="*/ 0 h 1762519"/>
              <a:gd name="T65" fmla="*/ 4727275 w 4727275"/>
              <a:gd name="T66" fmla="*/ 1762519 h 17625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27275" h="1762519">
                <a:moveTo>
                  <a:pt x="0" y="1693053"/>
                </a:moveTo>
                <a:lnTo>
                  <a:pt x="60384" y="1365250"/>
                </a:lnTo>
                <a:lnTo>
                  <a:pt x="155275" y="908050"/>
                </a:lnTo>
                <a:lnTo>
                  <a:pt x="232913" y="450850"/>
                </a:lnTo>
                <a:lnTo>
                  <a:pt x="284671" y="131672"/>
                </a:lnTo>
                <a:cubicBezTo>
                  <a:pt x="301924" y="61223"/>
                  <a:pt x="315675" y="48458"/>
                  <a:pt x="336430" y="28155"/>
                </a:cubicBezTo>
                <a:cubicBezTo>
                  <a:pt x="357185" y="7852"/>
                  <a:pt x="380361" y="0"/>
                  <a:pt x="409201" y="9856"/>
                </a:cubicBezTo>
                <a:cubicBezTo>
                  <a:pt x="438041" y="19712"/>
                  <a:pt x="462027" y="47036"/>
                  <a:pt x="509472" y="87293"/>
                </a:cubicBezTo>
                <a:lnTo>
                  <a:pt x="698739" y="312827"/>
                </a:lnTo>
                <a:lnTo>
                  <a:pt x="957532" y="597499"/>
                </a:lnTo>
                <a:lnTo>
                  <a:pt x="1130060" y="804533"/>
                </a:lnTo>
                <a:lnTo>
                  <a:pt x="1328467" y="959808"/>
                </a:lnTo>
                <a:lnTo>
                  <a:pt x="1561381" y="1149589"/>
                </a:lnTo>
                <a:lnTo>
                  <a:pt x="1802920" y="1347997"/>
                </a:lnTo>
                <a:lnTo>
                  <a:pt x="1889184" y="1391129"/>
                </a:lnTo>
                <a:lnTo>
                  <a:pt x="2027207" y="1425635"/>
                </a:lnTo>
                <a:lnTo>
                  <a:pt x="2320505" y="1477393"/>
                </a:lnTo>
                <a:lnTo>
                  <a:pt x="2743200" y="1503272"/>
                </a:lnTo>
                <a:lnTo>
                  <a:pt x="4727275" y="1598163"/>
                </a:lnTo>
                <a:lnTo>
                  <a:pt x="4721027" y="1762519"/>
                </a:lnTo>
                <a:lnTo>
                  <a:pt x="0" y="1693053"/>
                </a:lnTo>
                <a:close/>
              </a:path>
            </a:pathLst>
          </a:custGeom>
          <a:solidFill>
            <a:srgbClr val="00CC99"/>
          </a:solidFill>
          <a:ln w="19050">
            <a:solidFill>
              <a:srgbClr val="008A3E"/>
            </a:solidFill>
            <a:round/>
            <a:headEnd/>
            <a:tailEnd/>
          </a:ln>
        </p:spPr>
        <p:txBody>
          <a:bodyPr>
            <a:prstTxWarp prst="textNoShape">
              <a:avLst/>
            </a:prstTxWarp>
          </a:bodyPr>
          <a:lstStyle/>
          <a:p>
            <a:endParaRPr lang="en-US"/>
          </a:p>
        </p:txBody>
      </p:sp>
      <p:sp>
        <p:nvSpPr>
          <p:cNvPr id="46" name="Freeform 36"/>
          <p:cNvSpPr>
            <a:spLocks noChangeArrowheads="1"/>
          </p:cNvSpPr>
          <p:nvPr/>
        </p:nvSpPr>
        <p:spPr bwMode="auto">
          <a:xfrm rot="21540000">
            <a:off x="4471616" y="2205534"/>
            <a:ext cx="2392362" cy="1728787"/>
          </a:xfrm>
          <a:custGeom>
            <a:avLst/>
            <a:gdLst>
              <a:gd name="T0" fmla="*/ 0 w 2393714"/>
              <a:gd name="T1" fmla="*/ 1740380 h 1727834"/>
              <a:gd name="T2" fmla="*/ 58702 w 2393714"/>
              <a:gd name="T3" fmla="*/ 1403417 h 1727834"/>
              <a:gd name="T4" fmla="*/ 150952 w 2393714"/>
              <a:gd name="T5" fmla="*/ 933432 h 1727834"/>
              <a:gd name="T6" fmla="*/ 226429 w 2393714"/>
              <a:gd name="T7" fmla="*/ 463452 h 1727834"/>
              <a:gd name="T8" fmla="*/ 276746 w 2393714"/>
              <a:gd name="T9" fmla="*/ 135353 h 1727834"/>
              <a:gd name="T10" fmla="*/ 327062 w 2393714"/>
              <a:gd name="T11" fmla="*/ 28955 h 1727834"/>
              <a:gd name="T12" fmla="*/ 397807 w 2393714"/>
              <a:gd name="T13" fmla="*/ 10133 h 1727834"/>
              <a:gd name="T14" fmla="*/ 495284 w 2393714"/>
              <a:gd name="T15" fmla="*/ 89729 h 1727834"/>
              <a:gd name="T16" fmla="*/ 679283 w 2393714"/>
              <a:gd name="T17" fmla="*/ 321574 h 1727834"/>
              <a:gd name="T18" fmla="*/ 930866 w 2393714"/>
              <a:gd name="T19" fmla="*/ 614203 h 1727834"/>
              <a:gd name="T20" fmla="*/ 1098596 w 2393714"/>
              <a:gd name="T21" fmla="*/ 827021 h 1727834"/>
              <a:gd name="T22" fmla="*/ 1291476 w 2393714"/>
              <a:gd name="T23" fmla="*/ 986638 h 1727834"/>
              <a:gd name="T24" fmla="*/ 1517904 w 2393714"/>
              <a:gd name="T25" fmla="*/ 1181728 h 1727834"/>
              <a:gd name="T26" fmla="*/ 1752712 w 2393714"/>
              <a:gd name="T27" fmla="*/ 1385682 h 1727834"/>
              <a:gd name="T28" fmla="*/ 1836574 w 2393714"/>
              <a:gd name="T29" fmla="*/ 1430019 h 1727834"/>
              <a:gd name="T30" fmla="*/ 1970753 w 2393714"/>
              <a:gd name="T31" fmla="*/ 1465490 h 1727834"/>
              <a:gd name="T32" fmla="*/ 2255882 w 2393714"/>
              <a:gd name="T33" fmla="*/ 1518695 h 1727834"/>
              <a:gd name="T34" fmla="*/ 2326627 w 2393714"/>
              <a:gd name="T35" fmla="*/ 1553411 h 1727834"/>
              <a:gd name="T36" fmla="*/ 2327049 w 2393714"/>
              <a:gd name="T37" fmla="*/ 1776135 h 1727834"/>
              <a:gd name="T38" fmla="*/ 0 w 2393714"/>
              <a:gd name="T39" fmla="*/ 1740380 h 17278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93714"/>
              <a:gd name="T61" fmla="*/ 0 h 1727834"/>
              <a:gd name="T62" fmla="*/ 2393714 w 2393714"/>
              <a:gd name="T63" fmla="*/ 1727834 h 17278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93714" h="1727834">
                <a:moveTo>
                  <a:pt x="0" y="1693053"/>
                </a:moveTo>
                <a:lnTo>
                  <a:pt x="60384" y="1365250"/>
                </a:lnTo>
                <a:lnTo>
                  <a:pt x="155275" y="908050"/>
                </a:lnTo>
                <a:lnTo>
                  <a:pt x="232913" y="450850"/>
                </a:lnTo>
                <a:lnTo>
                  <a:pt x="284671" y="131672"/>
                </a:lnTo>
                <a:cubicBezTo>
                  <a:pt x="301924" y="61223"/>
                  <a:pt x="315675" y="48458"/>
                  <a:pt x="336430" y="28155"/>
                </a:cubicBezTo>
                <a:cubicBezTo>
                  <a:pt x="357185" y="7852"/>
                  <a:pt x="380361" y="0"/>
                  <a:pt x="409201" y="9856"/>
                </a:cubicBezTo>
                <a:cubicBezTo>
                  <a:pt x="438041" y="19712"/>
                  <a:pt x="462027" y="47036"/>
                  <a:pt x="509472" y="87293"/>
                </a:cubicBezTo>
                <a:lnTo>
                  <a:pt x="698739" y="312827"/>
                </a:lnTo>
                <a:lnTo>
                  <a:pt x="957532" y="597499"/>
                </a:lnTo>
                <a:lnTo>
                  <a:pt x="1130060" y="804533"/>
                </a:lnTo>
                <a:lnTo>
                  <a:pt x="1328467" y="959808"/>
                </a:lnTo>
                <a:lnTo>
                  <a:pt x="1561381" y="1149589"/>
                </a:lnTo>
                <a:lnTo>
                  <a:pt x="1802920" y="1347997"/>
                </a:lnTo>
                <a:lnTo>
                  <a:pt x="1889184" y="1391129"/>
                </a:lnTo>
                <a:lnTo>
                  <a:pt x="2027207" y="1425635"/>
                </a:lnTo>
                <a:lnTo>
                  <a:pt x="2320505" y="1477393"/>
                </a:lnTo>
                <a:lnTo>
                  <a:pt x="2393279" y="1511168"/>
                </a:lnTo>
                <a:lnTo>
                  <a:pt x="2393714" y="1727834"/>
                </a:lnTo>
                <a:lnTo>
                  <a:pt x="0" y="1693053"/>
                </a:lnTo>
                <a:close/>
              </a:path>
            </a:pathLst>
          </a:custGeom>
          <a:solidFill>
            <a:srgbClr val="00CC99"/>
          </a:solidFill>
          <a:ln w="19050">
            <a:solidFill>
              <a:srgbClr val="008A3E"/>
            </a:solidFill>
            <a:round/>
            <a:headEnd/>
            <a:tailEnd/>
          </a:ln>
        </p:spPr>
        <p:txBody>
          <a:bodyPr>
            <a:prstTxWarp prst="textNoShape">
              <a:avLst/>
            </a:prstTxWarp>
          </a:bodyPr>
          <a:lstStyle/>
          <a:p>
            <a:endParaRPr lang="en-US"/>
          </a:p>
        </p:txBody>
      </p:sp>
      <p:sp>
        <p:nvSpPr>
          <p:cNvPr id="48" name="Freeform 47"/>
          <p:cNvSpPr/>
          <p:nvPr/>
        </p:nvSpPr>
        <p:spPr>
          <a:xfrm>
            <a:off x="4499461" y="2684959"/>
            <a:ext cx="1562100" cy="1193800"/>
          </a:xfrm>
          <a:custGeom>
            <a:avLst/>
            <a:gdLst>
              <a:gd name="connsiteX0" fmla="*/ 0 w 1562100"/>
              <a:gd name="connsiteY0" fmla="*/ 1193800 h 1193800"/>
              <a:gd name="connsiteX1" fmla="*/ 63500 w 1562100"/>
              <a:gd name="connsiteY1" fmla="*/ 1060450 h 1193800"/>
              <a:gd name="connsiteX2" fmla="*/ 136525 w 1562100"/>
              <a:gd name="connsiteY2" fmla="*/ 847725 h 1193800"/>
              <a:gd name="connsiteX3" fmla="*/ 177800 w 1562100"/>
              <a:gd name="connsiteY3" fmla="*/ 688975 h 1193800"/>
              <a:gd name="connsiteX4" fmla="*/ 212725 w 1562100"/>
              <a:gd name="connsiteY4" fmla="*/ 546100 h 1193800"/>
              <a:gd name="connsiteX5" fmla="*/ 263525 w 1562100"/>
              <a:gd name="connsiteY5" fmla="*/ 393700 h 1193800"/>
              <a:gd name="connsiteX6" fmla="*/ 320675 w 1562100"/>
              <a:gd name="connsiteY6" fmla="*/ 231775 h 1193800"/>
              <a:gd name="connsiteX7" fmla="*/ 365125 w 1562100"/>
              <a:gd name="connsiteY7" fmla="*/ 152400 h 1193800"/>
              <a:gd name="connsiteX8" fmla="*/ 447675 w 1562100"/>
              <a:gd name="connsiteY8" fmla="*/ 69850 h 1193800"/>
              <a:gd name="connsiteX9" fmla="*/ 517525 w 1562100"/>
              <a:gd name="connsiteY9" fmla="*/ 31750 h 1193800"/>
              <a:gd name="connsiteX10" fmla="*/ 555625 w 1562100"/>
              <a:gd name="connsiteY10" fmla="*/ 9525 h 1193800"/>
              <a:gd name="connsiteX11" fmla="*/ 612775 w 1562100"/>
              <a:gd name="connsiteY11" fmla="*/ 0 h 1193800"/>
              <a:gd name="connsiteX12" fmla="*/ 650875 w 1562100"/>
              <a:gd name="connsiteY12" fmla="*/ 3175 h 1193800"/>
              <a:gd name="connsiteX13" fmla="*/ 682625 w 1562100"/>
              <a:gd name="connsiteY13" fmla="*/ 12700 h 1193800"/>
              <a:gd name="connsiteX14" fmla="*/ 701675 w 1562100"/>
              <a:gd name="connsiteY14" fmla="*/ 22225 h 1193800"/>
              <a:gd name="connsiteX15" fmla="*/ 727075 w 1562100"/>
              <a:gd name="connsiteY15" fmla="*/ 38100 h 1193800"/>
              <a:gd name="connsiteX16" fmla="*/ 790575 w 1562100"/>
              <a:gd name="connsiteY16" fmla="*/ 79375 h 1193800"/>
              <a:gd name="connsiteX17" fmla="*/ 869950 w 1562100"/>
              <a:gd name="connsiteY17" fmla="*/ 136525 h 1193800"/>
              <a:gd name="connsiteX18" fmla="*/ 923925 w 1562100"/>
              <a:gd name="connsiteY18" fmla="*/ 177800 h 1193800"/>
              <a:gd name="connsiteX19" fmla="*/ 1031875 w 1562100"/>
              <a:gd name="connsiteY19" fmla="*/ 276225 h 1193800"/>
              <a:gd name="connsiteX20" fmla="*/ 1117600 w 1562100"/>
              <a:gd name="connsiteY20" fmla="*/ 346075 h 1193800"/>
              <a:gd name="connsiteX21" fmla="*/ 1162050 w 1562100"/>
              <a:gd name="connsiteY21" fmla="*/ 374650 h 1193800"/>
              <a:gd name="connsiteX22" fmla="*/ 1216025 w 1562100"/>
              <a:gd name="connsiteY22" fmla="*/ 419100 h 1193800"/>
              <a:gd name="connsiteX23" fmla="*/ 1289050 w 1562100"/>
              <a:gd name="connsiteY23" fmla="*/ 460375 h 1193800"/>
              <a:gd name="connsiteX24" fmla="*/ 1349375 w 1562100"/>
              <a:gd name="connsiteY24" fmla="*/ 495300 h 1193800"/>
              <a:gd name="connsiteX25" fmla="*/ 1403350 w 1562100"/>
              <a:gd name="connsiteY25" fmla="*/ 530225 h 1193800"/>
              <a:gd name="connsiteX26" fmla="*/ 1479550 w 1562100"/>
              <a:gd name="connsiteY26" fmla="*/ 568325 h 1193800"/>
              <a:gd name="connsiteX27" fmla="*/ 1562100 w 1562100"/>
              <a:gd name="connsiteY27" fmla="*/ 600075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62100" h="1193800">
                <a:moveTo>
                  <a:pt x="0" y="1193800"/>
                </a:moveTo>
                <a:lnTo>
                  <a:pt x="63500" y="1060450"/>
                </a:lnTo>
                <a:lnTo>
                  <a:pt x="136525" y="847725"/>
                </a:lnTo>
                <a:lnTo>
                  <a:pt x="177800" y="688975"/>
                </a:lnTo>
                <a:lnTo>
                  <a:pt x="212725" y="546100"/>
                </a:lnTo>
                <a:lnTo>
                  <a:pt x="263525" y="393700"/>
                </a:lnTo>
                <a:lnTo>
                  <a:pt x="320675" y="231775"/>
                </a:lnTo>
                <a:lnTo>
                  <a:pt x="365125" y="152400"/>
                </a:lnTo>
                <a:lnTo>
                  <a:pt x="447675" y="69850"/>
                </a:lnTo>
                <a:lnTo>
                  <a:pt x="517525" y="31750"/>
                </a:lnTo>
                <a:lnTo>
                  <a:pt x="555625" y="9525"/>
                </a:lnTo>
                <a:lnTo>
                  <a:pt x="612775" y="0"/>
                </a:lnTo>
                <a:lnTo>
                  <a:pt x="650875" y="3175"/>
                </a:lnTo>
                <a:lnTo>
                  <a:pt x="682625" y="12700"/>
                </a:lnTo>
                <a:lnTo>
                  <a:pt x="701675" y="22225"/>
                </a:lnTo>
                <a:lnTo>
                  <a:pt x="727075" y="38100"/>
                </a:lnTo>
                <a:lnTo>
                  <a:pt x="790575" y="79375"/>
                </a:lnTo>
                <a:lnTo>
                  <a:pt x="869950" y="136525"/>
                </a:lnTo>
                <a:cubicBezTo>
                  <a:pt x="919423" y="176103"/>
                  <a:pt x="899391" y="165533"/>
                  <a:pt x="923925" y="177800"/>
                </a:cubicBezTo>
                <a:lnTo>
                  <a:pt x="1031875" y="276225"/>
                </a:lnTo>
                <a:lnTo>
                  <a:pt x="1117600" y="346075"/>
                </a:lnTo>
                <a:lnTo>
                  <a:pt x="1162050" y="374650"/>
                </a:lnTo>
                <a:lnTo>
                  <a:pt x="1216025" y="419100"/>
                </a:lnTo>
                <a:lnTo>
                  <a:pt x="1289050" y="460375"/>
                </a:lnTo>
                <a:lnTo>
                  <a:pt x="1349375" y="495300"/>
                </a:lnTo>
                <a:lnTo>
                  <a:pt x="1403350" y="530225"/>
                </a:lnTo>
                <a:lnTo>
                  <a:pt x="1479550" y="568325"/>
                </a:lnTo>
                <a:lnTo>
                  <a:pt x="1562100" y="600075"/>
                </a:lnTo>
              </a:path>
            </a:pathLst>
          </a:custGeom>
          <a:ln w="19050">
            <a:solidFill>
              <a:srgbClr val="FF9900"/>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p>
        </p:txBody>
      </p:sp>
      <p:sp>
        <p:nvSpPr>
          <p:cNvPr id="49" name="Freeform 48"/>
          <p:cNvSpPr/>
          <p:nvPr/>
        </p:nvSpPr>
        <p:spPr>
          <a:xfrm>
            <a:off x="2176103" y="2723059"/>
            <a:ext cx="1428750" cy="1187450"/>
          </a:xfrm>
          <a:custGeom>
            <a:avLst/>
            <a:gdLst>
              <a:gd name="connsiteX0" fmla="*/ 0 w 1428750"/>
              <a:gd name="connsiteY0" fmla="*/ 1187450 h 1187450"/>
              <a:gd name="connsiteX1" fmla="*/ 44450 w 1428750"/>
              <a:gd name="connsiteY1" fmla="*/ 1104900 h 1187450"/>
              <a:gd name="connsiteX2" fmla="*/ 76200 w 1428750"/>
              <a:gd name="connsiteY2" fmla="*/ 1016000 h 1187450"/>
              <a:gd name="connsiteX3" fmla="*/ 104775 w 1428750"/>
              <a:gd name="connsiteY3" fmla="*/ 936625 h 1187450"/>
              <a:gd name="connsiteX4" fmla="*/ 133350 w 1428750"/>
              <a:gd name="connsiteY4" fmla="*/ 850900 h 1187450"/>
              <a:gd name="connsiteX5" fmla="*/ 149225 w 1428750"/>
              <a:gd name="connsiteY5" fmla="*/ 784225 h 1187450"/>
              <a:gd name="connsiteX6" fmla="*/ 168275 w 1428750"/>
              <a:gd name="connsiteY6" fmla="*/ 717550 h 1187450"/>
              <a:gd name="connsiteX7" fmla="*/ 187325 w 1428750"/>
              <a:gd name="connsiteY7" fmla="*/ 641350 h 1187450"/>
              <a:gd name="connsiteX8" fmla="*/ 209550 w 1428750"/>
              <a:gd name="connsiteY8" fmla="*/ 565150 h 1187450"/>
              <a:gd name="connsiteX9" fmla="*/ 234950 w 1428750"/>
              <a:gd name="connsiteY9" fmla="*/ 488950 h 1187450"/>
              <a:gd name="connsiteX10" fmla="*/ 263525 w 1428750"/>
              <a:gd name="connsiteY10" fmla="*/ 406400 h 1187450"/>
              <a:gd name="connsiteX11" fmla="*/ 285750 w 1428750"/>
              <a:gd name="connsiteY11" fmla="*/ 336550 h 1187450"/>
              <a:gd name="connsiteX12" fmla="*/ 311150 w 1428750"/>
              <a:gd name="connsiteY12" fmla="*/ 269875 h 1187450"/>
              <a:gd name="connsiteX13" fmla="*/ 336550 w 1428750"/>
              <a:gd name="connsiteY13" fmla="*/ 209550 h 1187450"/>
              <a:gd name="connsiteX14" fmla="*/ 384175 w 1428750"/>
              <a:gd name="connsiteY14" fmla="*/ 142875 h 1187450"/>
              <a:gd name="connsiteX15" fmla="*/ 425450 w 1428750"/>
              <a:gd name="connsiteY15" fmla="*/ 95250 h 1187450"/>
              <a:gd name="connsiteX16" fmla="*/ 469900 w 1428750"/>
              <a:gd name="connsiteY16" fmla="*/ 69850 h 1187450"/>
              <a:gd name="connsiteX17" fmla="*/ 520700 w 1428750"/>
              <a:gd name="connsiteY17" fmla="*/ 38100 h 1187450"/>
              <a:gd name="connsiteX18" fmla="*/ 568325 w 1428750"/>
              <a:gd name="connsiteY18" fmla="*/ 15875 h 1187450"/>
              <a:gd name="connsiteX19" fmla="*/ 625475 w 1428750"/>
              <a:gd name="connsiteY19" fmla="*/ 0 h 1187450"/>
              <a:gd name="connsiteX20" fmla="*/ 695325 w 1428750"/>
              <a:gd name="connsiteY20" fmla="*/ 15875 h 1187450"/>
              <a:gd name="connsiteX21" fmla="*/ 768350 w 1428750"/>
              <a:gd name="connsiteY21" fmla="*/ 63500 h 1187450"/>
              <a:gd name="connsiteX22" fmla="*/ 828675 w 1428750"/>
              <a:gd name="connsiteY22" fmla="*/ 104775 h 1187450"/>
              <a:gd name="connsiteX23" fmla="*/ 879475 w 1428750"/>
              <a:gd name="connsiteY23" fmla="*/ 142875 h 1187450"/>
              <a:gd name="connsiteX24" fmla="*/ 933450 w 1428750"/>
              <a:gd name="connsiteY24" fmla="*/ 187325 h 1187450"/>
              <a:gd name="connsiteX25" fmla="*/ 987425 w 1428750"/>
              <a:gd name="connsiteY25" fmla="*/ 238125 h 1187450"/>
              <a:gd name="connsiteX26" fmla="*/ 1041400 w 1428750"/>
              <a:gd name="connsiteY26" fmla="*/ 292100 h 1187450"/>
              <a:gd name="connsiteX27" fmla="*/ 1104900 w 1428750"/>
              <a:gd name="connsiteY27" fmla="*/ 339725 h 1187450"/>
              <a:gd name="connsiteX28" fmla="*/ 1184275 w 1428750"/>
              <a:gd name="connsiteY28" fmla="*/ 396875 h 1187450"/>
              <a:gd name="connsiteX29" fmla="*/ 1247775 w 1428750"/>
              <a:gd name="connsiteY29" fmla="*/ 438150 h 1187450"/>
              <a:gd name="connsiteX30" fmla="*/ 1311275 w 1428750"/>
              <a:gd name="connsiteY30" fmla="*/ 479425 h 1187450"/>
              <a:gd name="connsiteX31" fmla="*/ 1374775 w 1428750"/>
              <a:gd name="connsiteY31" fmla="*/ 514350 h 1187450"/>
              <a:gd name="connsiteX32" fmla="*/ 1428750 w 1428750"/>
              <a:gd name="connsiteY32" fmla="*/ 53975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0" h="1187450">
                <a:moveTo>
                  <a:pt x="0" y="1187450"/>
                </a:moveTo>
                <a:lnTo>
                  <a:pt x="44450" y="1104900"/>
                </a:lnTo>
                <a:lnTo>
                  <a:pt x="76200" y="1016000"/>
                </a:lnTo>
                <a:lnTo>
                  <a:pt x="104775" y="936625"/>
                </a:lnTo>
                <a:lnTo>
                  <a:pt x="133350" y="850900"/>
                </a:lnTo>
                <a:lnTo>
                  <a:pt x="149225" y="784225"/>
                </a:lnTo>
                <a:lnTo>
                  <a:pt x="168275" y="717550"/>
                </a:lnTo>
                <a:lnTo>
                  <a:pt x="187325" y="641350"/>
                </a:lnTo>
                <a:lnTo>
                  <a:pt x="209550" y="565150"/>
                </a:lnTo>
                <a:lnTo>
                  <a:pt x="234950" y="488950"/>
                </a:lnTo>
                <a:cubicBezTo>
                  <a:pt x="263883" y="408579"/>
                  <a:pt x="263525" y="437696"/>
                  <a:pt x="263525" y="406400"/>
                </a:cubicBezTo>
                <a:lnTo>
                  <a:pt x="285750" y="336550"/>
                </a:lnTo>
                <a:lnTo>
                  <a:pt x="311150" y="269875"/>
                </a:lnTo>
                <a:lnTo>
                  <a:pt x="336550" y="209550"/>
                </a:lnTo>
                <a:lnTo>
                  <a:pt x="384175" y="142875"/>
                </a:lnTo>
                <a:lnTo>
                  <a:pt x="425450" y="95250"/>
                </a:lnTo>
                <a:lnTo>
                  <a:pt x="469900" y="69850"/>
                </a:lnTo>
                <a:lnTo>
                  <a:pt x="520700" y="38100"/>
                </a:lnTo>
                <a:lnTo>
                  <a:pt x="568325" y="15875"/>
                </a:lnTo>
                <a:lnTo>
                  <a:pt x="625475" y="0"/>
                </a:lnTo>
                <a:lnTo>
                  <a:pt x="695325" y="15875"/>
                </a:lnTo>
                <a:lnTo>
                  <a:pt x="768350" y="63500"/>
                </a:lnTo>
                <a:lnTo>
                  <a:pt x="828675" y="104775"/>
                </a:lnTo>
                <a:lnTo>
                  <a:pt x="879475" y="142875"/>
                </a:lnTo>
                <a:lnTo>
                  <a:pt x="933450" y="187325"/>
                </a:lnTo>
                <a:lnTo>
                  <a:pt x="987425" y="238125"/>
                </a:lnTo>
                <a:lnTo>
                  <a:pt x="1041400" y="292100"/>
                </a:lnTo>
                <a:lnTo>
                  <a:pt x="1104900" y="339725"/>
                </a:lnTo>
                <a:lnTo>
                  <a:pt x="1184275" y="396875"/>
                </a:lnTo>
                <a:lnTo>
                  <a:pt x="1247775" y="438150"/>
                </a:lnTo>
                <a:lnTo>
                  <a:pt x="1311275" y="479425"/>
                </a:lnTo>
                <a:lnTo>
                  <a:pt x="1374775" y="514350"/>
                </a:lnTo>
                <a:lnTo>
                  <a:pt x="1428750" y="539750"/>
                </a:lnTo>
              </a:path>
            </a:pathLst>
          </a:custGeom>
          <a:ln w="19050">
            <a:solidFill>
              <a:srgbClr val="FF9900"/>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p>
        </p:txBody>
      </p:sp>
      <p:grpSp>
        <p:nvGrpSpPr>
          <p:cNvPr id="25" name="Group 34"/>
          <p:cNvGrpSpPr>
            <a:grpSpLocks/>
          </p:cNvGrpSpPr>
          <p:nvPr/>
        </p:nvGrpSpPr>
        <p:grpSpPr bwMode="auto">
          <a:xfrm>
            <a:off x="1266659" y="1373684"/>
            <a:ext cx="476250" cy="2051050"/>
            <a:chOff x="384778" y="2364529"/>
            <a:chExt cx="476250" cy="2051051"/>
          </a:xfrm>
        </p:grpSpPr>
        <p:sp>
          <p:nvSpPr>
            <p:cNvPr id="26" name="Text Box 6"/>
            <p:cNvSpPr txBox="1">
              <a:spLocks noChangeArrowheads="1"/>
            </p:cNvSpPr>
            <p:nvPr/>
          </p:nvSpPr>
          <p:spPr bwMode="auto">
            <a:xfrm rot="-5400000">
              <a:off x="-442310" y="3191617"/>
              <a:ext cx="2051051"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GB" dirty="0">
                  <a:ea typeface="Geneva" pitchFamily="4" charset="0"/>
                  <a:cs typeface="Segoe UI" pitchFamily="34" charset="0"/>
                </a:rPr>
                <a:t>Insulin</a:t>
              </a:r>
              <a:r>
                <a:rPr lang="en-GB" sz="2000" dirty="0">
                  <a:ea typeface="Geneva" pitchFamily="4" charset="0"/>
                  <a:cs typeface="Segoe UI" pitchFamily="34" charset="0"/>
                </a:rPr>
                <a:t> </a:t>
              </a:r>
              <a:r>
                <a:rPr lang="en-GB" dirty="0">
                  <a:ea typeface="Geneva" pitchFamily="4" charset="0"/>
                  <a:cs typeface="Segoe UI" pitchFamily="34" charset="0"/>
                </a:rPr>
                <a:t>action</a:t>
              </a:r>
              <a:endParaRPr lang="en-US" sz="2000" dirty="0">
                <a:ea typeface="Geneva" pitchFamily="4" charset="0"/>
                <a:cs typeface="Segoe UI" pitchFamily="34" charset="0"/>
              </a:endParaRPr>
            </a:p>
          </p:txBody>
        </p:sp>
        <p:cxnSp>
          <p:nvCxnSpPr>
            <p:cNvPr id="27" name="Straight Arrow Connector 23"/>
            <p:cNvCxnSpPr>
              <a:cxnSpLocks noChangeShapeType="1"/>
            </p:cNvCxnSpPr>
            <p:nvPr/>
          </p:nvCxnSpPr>
          <p:spPr bwMode="auto">
            <a:xfrm rot="16200000" flipV="1">
              <a:off x="-38291" y="3436889"/>
              <a:ext cx="1798638" cy="0"/>
            </a:xfrm>
            <a:prstGeom prst="straightConnector1">
              <a:avLst/>
            </a:prstGeom>
            <a:noFill/>
            <a:ln w="31750">
              <a:solidFill>
                <a:schemeClr val="tx1"/>
              </a:solidFill>
              <a:round/>
              <a:headEnd/>
              <a:tailEnd type="arrow" w="med" len="med"/>
            </a:ln>
          </p:spPr>
        </p:cxnSp>
      </p:grpSp>
      <p:sp>
        <p:nvSpPr>
          <p:cNvPr id="2" name="Title 1"/>
          <p:cNvSpPr>
            <a:spLocks noGrp="1"/>
          </p:cNvSpPr>
          <p:nvPr>
            <p:ph type="title"/>
          </p:nvPr>
        </p:nvSpPr>
        <p:spPr/>
        <p:txBody>
          <a:bodyPr/>
          <a:lstStyle/>
          <a:p>
            <a:r>
              <a:rPr lang="en-US" dirty="0" smtClean="0"/>
              <a:t>Pre-mixed insulin</a:t>
            </a:r>
            <a:endParaRPr lang="en-US" dirty="0"/>
          </a:p>
        </p:txBody>
      </p:sp>
      <p:sp>
        <p:nvSpPr>
          <p:cNvPr id="53" name="Rectangle 14"/>
          <p:cNvSpPr>
            <a:spLocks noChangeArrowheads="1"/>
          </p:cNvSpPr>
          <p:nvPr/>
        </p:nvSpPr>
        <p:spPr bwMode="auto">
          <a:xfrm>
            <a:off x="7047460" y="1443549"/>
            <a:ext cx="144406" cy="144482"/>
          </a:xfrm>
          <a:prstGeom prst="rect">
            <a:avLst/>
          </a:prstGeom>
          <a:solidFill>
            <a:srgbClr val="F7BB13"/>
          </a:solidFill>
          <a:ln w="19050">
            <a:solidFill>
              <a:srgbClr val="FF9900"/>
            </a:solidFill>
            <a:round/>
            <a:headEnd/>
            <a:tailEnd/>
          </a:ln>
        </p:spPr>
        <p:txBody>
          <a:bodyPr>
            <a:prstTxWarp prst="textNoShape">
              <a:avLst/>
            </a:prstTxWarp>
          </a:bodyPr>
          <a:lstStyle/>
          <a:p>
            <a:endParaRPr lang="en-US">
              <a:ea typeface="Geneva" pitchFamily="4" charset="0"/>
              <a:cs typeface="Segoe UI" pitchFamily="34" charset="0"/>
            </a:endParaRPr>
          </a:p>
        </p:txBody>
      </p:sp>
      <p:sp>
        <p:nvSpPr>
          <p:cNvPr id="54" name="Text Box 15"/>
          <p:cNvSpPr txBox="1">
            <a:spLocks noChangeArrowheads="1"/>
          </p:cNvSpPr>
          <p:nvPr/>
        </p:nvSpPr>
        <p:spPr bwMode="auto">
          <a:xfrm>
            <a:off x="7204258" y="1332409"/>
            <a:ext cx="1933575" cy="584776"/>
          </a:xfrm>
          <a:prstGeom prst="rect">
            <a:avLst/>
          </a:prstGeom>
          <a:noFill/>
          <a:ln w="9525">
            <a:noFill/>
            <a:miter lim="800000"/>
            <a:headEnd/>
            <a:tailEnd/>
          </a:ln>
        </p:spPr>
        <p:txBody>
          <a:bodyPr>
            <a:prstTxWarp prst="textNoShape">
              <a:avLst/>
            </a:prstTxWarp>
            <a:spAutoFit/>
          </a:bodyPr>
          <a:lstStyle/>
          <a:p>
            <a:r>
              <a:rPr lang="en-GB" sz="1600" dirty="0" smtClean="0">
                <a:ea typeface="Geneva" pitchFamily="4" charset="0"/>
                <a:cs typeface="Segoe UI" pitchFamily="34" charset="0"/>
              </a:rPr>
              <a:t>Premixed </a:t>
            </a:r>
            <a:r>
              <a:rPr lang="en-GB" sz="1600" dirty="0">
                <a:ea typeface="Geneva" pitchFamily="4" charset="0"/>
                <a:cs typeface="Segoe UI" pitchFamily="34" charset="0"/>
              </a:rPr>
              <a:t>human </a:t>
            </a:r>
            <a:br>
              <a:rPr lang="en-GB" sz="1600" dirty="0">
                <a:ea typeface="Geneva" pitchFamily="4" charset="0"/>
                <a:cs typeface="Segoe UI" pitchFamily="34" charset="0"/>
              </a:rPr>
            </a:br>
            <a:r>
              <a:rPr lang="en-GB" sz="1600" dirty="0">
                <a:ea typeface="Geneva" pitchFamily="4" charset="0"/>
                <a:cs typeface="Segoe UI" pitchFamily="34" charset="0"/>
              </a:rPr>
              <a:t>insulin</a:t>
            </a:r>
          </a:p>
        </p:txBody>
      </p:sp>
      <p:sp>
        <p:nvSpPr>
          <p:cNvPr id="55" name="Rectangle 14"/>
          <p:cNvSpPr>
            <a:spLocks noChangeArrowheads="1"/>
          </p:cNvSpPr>
          <p:nvPr/>
        </p:nvSpPr>
        <p:spPr bwMode="auto">
          <a:xfrm>
            <a:off x="7047460" y="2053236"/>
            <a:ext cx="144406" cy="144482"/>
          </a:xfrm>
          <a:prstGeom prst="rect">
            <a:avLst/>
          </a:prstGeom>
          <a:solidFill>
            <a:srgbClr val="00CC99"/>
          </a:solidFill>
          <a:ln w="9525">
            <a:solidFill>
              <a:srgbClr val="008A3E"/>
            </a:solidFill>
            <a:miter lim="800000"/>
            <a:headEnd/>
            <a:tailEnd/>
          </a:ln>
        </p:spPr>
        <p:txBody>
          <a:bodyPr wrap="none" anchor="ctr">
            <a:prstTxWarp prst="textNoShape">
              <a:avLst/>
            </a:prstTxWarp>
          </a:bodyPr>
          <a:lstStyle/>
          <a:p>
            <a:endParaRPr lang="en-US">
              <a:ea typeface="Geneva" pitchFamily="4" charset="0"/>
              <a:cs typeface="Segoe UI" pitchFamily="34" charset="0"/>
            </a:endParaRPr>
          </a:p>
        </p:txBody>
      </p:sp>
      <p:sp>
        <p:nvSpPr>
          <p:cNvPr id="56" name="Text Box 15"/>
          <p:cNvSpPr txBox="1">
            <a:spLocks noChangeArrowheads="1"/>
          </p:cNvSpPr>
          <p:nvPr/>
        </p:nvSpPr>
        <p:spPr bwMode="auto">
          <a:xfrm>
            <a:off x="7196660" y="1942009"/>
            <a:ext cx="2011024" cy="584776"/>
          </a:xfrm>
          <a:prstGeom prst="rect">
            <a:avLst/>
          </a:prstGeom>
          <a:noFill/>
          <a:ln w="9525">
            <a:noFill/>
            <a:miter lim="800000"/>
            <a:headEnd/>
            <a:tailEnd/>
          </a:ln>
        </p:spPr>
        <p:txBody>
          <a:bodyPr>
            <a:prstTxWarp prst="textNoShape">
              <a:avLst/>
            </a:prstTxWarp>
            <a:spAutoFit/>
          </a:bodyPr>
          <a:lstStyle/>
          <a:p>
            <a:r>
              <a:rPr lang="en-GB" sz="1600" dirty="0">
                <a:ea typeface="Geneva" pitchFamily="4" charset="0"/>
                <a:cs typeface="Segoe UI" pitchFamily="34" charset="0"/>
              </a:rPr>
              <a:t>Premixed analogue </a:t>
            </a:r>
            <a:br>
              <a:rPr lang="en-GB" sz="1600" dirty="0">
                <a:ea typeface="Geneva" pitchFamily="4" charset="0"/>
                <a:cs typeface="Segoe UI" pitchFamily="34" charset="0"/>
              </a:rPr>
            </a:br>
            <a:r>
              <a:rPr lang="en-GB" sz="1600" dirty="0">
                <a:ea typeface="Geneva" pitchFamily="4" charset="0"/>
                <a:cs typeface="Segoe UI" pitchFamily="34" charset="0"/>
              </a:rPr>
              <a:t>insulin</a:t>
            </a:r>
          </a:p>
        </p:txBody>
      </p:sp>
      <p:sp>
        <p:nvSpPr>
          <p:cNvPr id="58" name="TextBox 57"/>
          <p:cNvSpPr txBox="1"/>
          <p:nvPr/>
        </p:nvSpPr>
        <p:spPr>
          <a:xfrm>
            <a:off x="331159" y="4459784"/>
            <a:ext cx="4285921" cy="1708160"/>
          </a:xfrm>
          <a:prstGeom prst="rect">
            <a:avLst/>
          </a:prstGeom>
          <a:noFill/>
        </p:spPr>
        <p:txBody>
          <a:bodyPr wrap="square" rtlCol="0">
            <a:spAutoFit/>
          </a:bodyPr>
          <a:lstStyle/>
          <a:p>
            <a:r>
              <a:rPr lang="en-US" sz="2000" b="1" dirty="0" smtClean="0">
                <a:solidFill>
                  <a:srgbClr val="000090"/>
                </a:solidFill>
              </a:rPr>
              <a:t>Human insulin</a:t>
            </a:r>
            <a:endParaRPr lang="en-US" sz="500" b="1" dirty="0" smtClean="0">
              <a:solidFill>
                <a:srgbClr val="000090"/>
              </a:solidFill>
            </a:endParaRPr>
          </a:p>
          <a:p>
            <a:r>
              <a:rPr lang="en-GB" sz="2000" dirty="0" err="1">
                <a:solidFill>
                  <a:srgbClr val="000090"/>
                </a:solidFill>
              </a:rPr>
              <a:t>Humulin</a:t>
            </a:r>
            <a:r>
              <a:rPr lang="en-GB" sz="2000" dirty="0">
                <a:solidFill>
                  <a:srgbClr val="000090"/>
                </a:solidFill>
              </a:rPr>
              <a:t> M3</a:t>
            </a:r>
            <a:r>
              <a:rPr lang="en-GB" sz="2000" baseline="30000" dirty="0">
                <a:solidFill>
                  <a:srgbClr val="000090"/>
                </a:solidFill>
              </a:rPr>
              <a:t>®</a:t>
            </a:r>
            <a:r>
              <a:rPr lang="en-GB" sz="2000" dirty="0">
                <a:solidFill>
                  <a:srgbClr val="000090"/>
                </a:solidFill>
              </a:rPr>
              <a:t>, </a:t>
            </a:r>
            <a:r>
              <a:rPr lang="en-GB" sz="2000" dirty="0" err="1">
                <a:solidFill>
                  <a:srgbClr val="000090"/>
                </a:solidFill>
              </a:rPr>
              <a:t>Insuman</a:t>
            </a:r>
            <a:r>
              <a:rPr lang="en-GB" sz="2000" dirty="0">
                <a:solidFill>
                  <a:srgbClr val="000090"/>
                </a:solidFill>
              </a:rPr>
              <a:t> Comb 15/25/</a:t>
            </a:r>
            <a:r>
              <a:rPr lang="en-GB" sz="2000" dirty="0" smtClean="0">
                <a:solidFill>
                  <a:srgbClr val="000090"/>
                </a:solidFill>
              </a:rPr>
              <a:t>50</a:t>
            </a:r>
          </a:p>
          <a:p>
            <a:endParaRPr lang="en-GB" sz="500" dirty="0" smtClean="0">
              <a:solidFill>
                <a:srgbClr val="000090"/>
              </a:solidFill>
            </a:endParaRPr>
          </a:p>
          <a:p>
            <a:r>
              <a:rPr lang="en-GB" sz="2000" dirty="0" smtClean="0">
                <a:solidFill>
                  <a:srgbClr val="000090"/>
                </a:solidFill>
              </a:rPr>
              <a:t>Onset: 30 minutes</a:t>
            </a:r>
          </a:p>
          <a:p>
            <a:r>
              <a:rPr lang="en-GB" sz="2000" dirty="0" smtClean="0">
                <a:solidFill>
                  <a:srgbClr val="000090"/>
                </a:solidFill>
              </a:rPr>
              <a:t>Peak: 2 – 8 hours</a:t>
            </a:r>
          </a:p>
          <a:p>
            <a:r>
              <a:rPr lang="en-GB" sz="2000" dirty="0" smtClean="0">
                <a:solidFill>
                  <a:srgbClr val="000090"/>
                </a:solidFill>
              </a:rPr>
              <a:t>Duration: 12 – 24 hours</a:t>
            </a:r>
            <a:endParaRPr lang="en-US" sz="2000" dirty="0">
              <a:solidFill>
                <a:srgbClr val="000090"/>
              </a:solidFill>
            </a:endParaRPr>
          </a:p>
        </p:txBody>
      </p:sp>
      <p:sp>
        <p:nvSpPr>
          <p:cNvPr id="59" name="TextBox 58"/>
          <p:cNvSpPr txBox="1"/>
          <p:nvPr/>
        </p:nvSpPr>
        <p:spPr>
          <a:xfrm>
            <a:off x="4854704" y="4459784"/>
            <a:ext cx="4285921" cy="1708160"/>
          </a:xfrm>
          <a:prstGeom prst="rect">
            <a:avLst/>
          </a:prstGeom>
          <a:noFill/>
        </p:spPr>
        <p:txBody>
          <a:bodyPr wrap="square" rtlCol="0">
            <a:spAutoFit/>
          </a:bodyPr>
          <a:lstStyle/>
          <a:p>
            <a:r>
              <a:rPr lang="en-US" sz="2000" b="1" dirty="0" smtClean="0">
                <a:solidFill>
                  <a:srgbClr val="000090"/>
                </a:solidFill>
              </a:rPr>
              <a:t>Analogue insulin</a:t>
            </a:r>
          </a:p>
          <a:p>
            <a:r>
              <a:rPr lang="en-GB" sz="2000" dirty="0" err="1" smtClean="0">
                <a:solidFill>
                  <a:srgbClr val="000090"/>
                </a:solidFill>
              </a:rPr>
              <a:t>NovoMix</a:t>
            </a:r>
            <a:r>
              <a:rPr lang="en-US" sz="2000" baseline="30000" dirty="0">
                <a:solidFill>
                  <a:srgbClr val="000090"/>
                </a:solidFill>
              </a:rPr>
              <a:t>® </a:t>
            </a:r>
            <a:r>
              <a:rPr lang="en-US" sz="2000" dirty="0">
                <a:solidFill>
                  <a:srgbClr val="000090"/>
                </a:solidFill>
              </a:rPr>
              <a:t>30, Humalog</a:t>
            </a:r>
            <a:r>
              <a:rPr lang="en-US" sz="2000" baseline="30000" dirty="0">
                <a:solidFill>
                  <a:srgbClr val="000090"/>
                </a:solidFill>
              </a:rPr>
              <a:t>®</a:t>
            </a:r>
            <a:r>
              <a:rPr lang="en-US" sz="2000" dirty="0">
                <a:solidFill>
                  <a:srgbClr val="000090"/>
                </a:solidFill>
              </a:rPr>
              <a:t> Mix </a:t>
            </a:r>
            <a:r>
              <a:rPr lang="en-US" sz="2000" dirty="0" smtClean="0">
                <a:solidFill>
                  <a:srgbClr val="000090"/>
                </a:solidFill>
              </a:rPr>
              <a:t>25/50 </a:t>
            </a:r>
            <a:endParaRPr lang="en-US" sz="2000" dirty="0">
              <a:solidFill>
                <a:srgbClr val="000090"/>
              </a:solidFill>
            </a:endParaRPr>
          </a:p>
          <a:p>
            <a:endParaRPr lang="en-GB" sz="500" dirty="0" smtClean="0">
              <a:solidFill>
                <a:srgbClr val="000090"/>
              </a:solidFill>
            </a:endParaRPr>
          </a:p>
          <a:p>
            <a:r>
              <a:rPr lang="en-GB" sz="2000" dirty="0" smtClean="0">
                <a:solidFill>
                  <a:srgbClr val="000090"/>
                </a:solidFill>
              </a:rPr>
              <a:t>Onset: 12 - 20 minutes</a:t>
            </a:r>
          </a:p>
          <a:p>
            <a:r>
              <a:rPr lang="en-GB" sz="2000" dirty="0" smtClean="0">
                <a:solidFill>
                  <a:srgbClr val="000090"/>
                </a:solidFill>
              </a:rPr>
              <a:t>Peak: 1 - 4 hours</a:t>
            </a:r>
          </a:p>
          <a:p>
            <a:r>
              <a:rPr lang="en-GB" sz="2000" dirty="0" smtClean="0">
                <a:solidFill>
                  <a:srgbClr val="000090"/>
                </a:solidFill>
              </a:rPr>
              <a:t>Duration: 18 - 20 hours</a:t>
            </a:r>
            <a:endParaRPr lang="en-US" sz="2000" dirty="0">
              <a:solidFill>
                <a:srgbClr val="000090"/>
              </a:solidFill>
            </a:endParaRPr>
          </a:p>
        </p:txBody>
      </p:sp>
    </p:spTree>
    <p:extLst>
      <p:ext uri="{BB962C8B-B14F-4D97-AF65-F5344CB8AC3E}">
        <p14:creationId xmlns:p14="http://schemas.microsoft.com/office/powerpoint/2010/main" val="16407310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Pre-mixed insulin</a:t>
            </a:r>
            <a:endParaRPr lang="en-US" dirty="0"/>
          </a:p>
        </p:txBody>
      </p:sp>
      <p:sp>
        <p:nvSpPr>
          <p:cNvPr id="3" name="Content Placeholder 2"/>
          <p:cNvSpPr>
            <a:spLocks noGrp="1"/>
          </p:cNvSpPr>
          <p:nvPr>
            <p:ph idx="1"/>
          </p:nvPr>
        </p:nvSpPr>
        <p:spPr/>
        <p:txBody>
          <a:bodyPr/>
          <a:lstStyle/>
          <a:p>
            <a:r>
              <a:rPr lang="en-US" dirty="0" smtClean="0"/>
              <a:t>Usually taken twice daily (before breakfast and evening meal)</a:t>
            </a:r>
          </a:p>
          <a:p>
            <a:r>
              <a:rPr lang="en-US" dirty="0" smtClean="0"/>
              <a:t>Different combinations available enabling tailoring to the individual</a:t>
            </a:r>
          </a:p>
          <a:p>
            <a:r>
              <a:rPr lang="en-US" dirty="0" smtClean="0"/>
              <a:t>Analogue pre-mixed insulin reduces:</a:t>
            </a:r>
          </a:p>
          <a:p>
            <a:pPr lvl="1"/>
            <a:r>
              <a:rPr lang="en-US" sz="2400" dirty="0">
                <a:solidFill>
                  <a:srgbClr val="000090"/>
                </a:solidFill>
              </a:rPr>
              <a:t>R</a:t>
            </a:r>
            <a:r>
              <a:rPr lang="en-US" sz="2400" dirty="0" smtClean="0">
                <a:solidFill>
                  <a:srgbClr val="000090"/>
                </a:solidFill>
              </a:rPr>
              <a:t>isk of </a:t>
            </a:r>
            <a:r>
              <a:rPr lang="en-US" sz="2400" dirty="0" err="1" smtClean="0">
                <a:solidFill>
                  <a:srgbClr val="000090"/>
                </a:solidFill>
              </a:rPr>
              <a:t>hypoglycaemia</a:t>
            </a:r>
            <a:endParaRPr lang="en-US" sz="2400" dirty="0" smtClean="0">
              <a:solidFill>
                <a:srgbClr val="000090"/>
              </a:solidFill>
            </a:endParaRPr>
          </a:p>
          <a:p>
            <a:pPr lvl="1"/>
            <a:r>
              <a:rPr lang="en-US" sz="2400" dirty="0" smtClean="0">
                <a:solidFill>
                  <a:srgbClr val="000090"/>
                </a:solidFill>
              </a:rPr>
              <a:t>Need to snack</a:t>
            </a:r>
          </a:p>
          <a:p>
            <a:pPr lvl="1"/>
            <a:endParaRPr lang="en-US" sz="2400" dirty="0">
              <a:solidFill>
                <a:srgbClr val="000090"/>
              </a:solidFill>
            </a:endParaRPr>
          </a:p>
        </p:txBody>
      </p:sp>
    </p:spTree>
    <p:extLst>
      <p:ext uri="{BB962C8B-B14F-4D97-AF65-F5344CB8AC3E}">
        <p14:creationId xmlns:p14="http://schemas.microsoft.com/office/powerpoint/2010/main" val="32609705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competencies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1600" dirty="0" smtClean="0"/>
              <a:t>Pathophysiology, epidemiology and clinical diabetes guidelines</a:t>
            </a:r>
            <a:endParaRPr lang="en-US" sz="2000" b="1" dirty="0" smtClean="0">
              <a:solidFill>
                <a:srgbClr val="FF0000"/>
              </a:solidFill>
            </a:endParaRPr>
          </a:p>
          <a:p>
            <a:pPr marL="457200" indent="-457200">
              <a:buFont typeface="+mj-lt"/>
              <a:buAutoNum type="arabicPeriod"/>
            </a:pPr>
            <a:r>
              <a:rPr lang="en-US" sz="1600" dirty="0" smtClean="0"/>
              <a:t>Teaching and learning skills</a:t>
            </a:r>
          </a:p>
          <a:p>
            <a:pPr marL="457200" indent="-457200">
              <a:buFont typeface="+mj-lt"/>
              <a:buAutoNum type="arabicPeriod"/>
            </a:pPr>
            <a:r>
              <a:rPr lang="en-US" sz="1600" dirty="0" err="1" smtClean="0"/>
              <a:t>Individualised</a:t>
            </a:r>
            <a:r>
              <a:rPr lang="en-US" sz="1600" dirty="0" smtClean="0"/>
              <a:t> self-management education</a:t>
            </a:r>
          </a:p>
          <a:p>
            <a:pPr marL="457200" indent="-457200">
              <a:buFont typeface="+mj-lt"/>
              <a:buAutoNum type="arabicPeriod"/>
            </a:pPr>
            <a:r>
              <a:rPr lang="en-US" sz="1600" dirty="0" smtClean="0"/>
              <a:t>Psychosocial and </a:t>
            </a:r>
            <a:r>
              <a:rPr lang="en-US" sz="1600" dirty="0" err="1" smtClean="0"/>
              <a:t>behavioural</a:t>
            </a:r>
            <a:r>
              <a:rPr lang="en-US" sz="1600" dirty="0" smtClean="0"/>
              <a:t> approaches</a:t>
            </a:r>
          </a:p>
          <a:p>
            <a:pPr marL="457200" indent="-457200">
              <a:buFont typeface="+mj-lt"/>
              <a:buAutoNum type="arabicPeriod"/>
            </a:pPr>
            <a:r>
              <a:rPr lang="en-US" sz="1600" dirty="0" smtClean="0"/>
              <a:t>Group-based structured education</a:t>
            </a:r>
          </a:p>
          <a:p>
            <a:pPr marL="457200" indent="-457200">
              <a:buFont typeface="+mj-lt"/>
              <a:buAutoNum type="arabicPeriod"/>
            </a:pPr>
            <a:r>
              <a:rPr lang="en-US" sz="1600" dirty="0" smtClean="0"/>
              <a:t>Principles of medical nutrition therapy</a:t>
            </a:r>
          </a:p>
          <a:p>
            <a:pPr marL="457200" indent="-457200">
              <a:buFont typeface="+mj-lt"/>
              <a:buAutoNum type="arabicPeriod"/>
            </a:pPr>
            <a:r>
              <a:rPr lang="en-US" sz="1600" dirty="0" smtClean="0"/>
              <a:t>Short-term complications</a:t>
            </a:r>
          </a:p>
          <a:p>
            <a:pPr marL="457200" indent="-457200">
              <a:buFont typeface="+mj-lt"/>
              <a:buAutoNum type="arabicPeriod"/>
            </a:pPr>
            <a:r>
              <a:rPr lang="en-US" sz="1600" dirty="0" smtClean="0"/>
              <a:t>Specific nutrition related needs of children and adolescents</a:t>
            </a:r>
          </a:p>
          <a:p>
            <a:pPr marL="457200" indent="-457200">
              <a:buFont typeface="+mj-lt"/>
              <a:buAutoNum type="arabicPeriod"/>
            </a:pPr>
            <a:r>
              <a:rPr lang="en-US" sz="1600" dirty="0" smtClean="0"/>
              <a:t>Co-morbidities</a:t>
            </a:r>
          </a:p>
          <a:p>
            <a:pPr marL="457200" indent="-457200">
              <a:buFont typeface="+mj-lt"/>
              <a:buAutoNum type="arabicPeriod"/>
            </a:pPr>
            <a:r>
              <a:rPr lang="en-US" sz="1600" dirty="0" smtClean="0"/>
              <a:t>Specific nutrition related needs in gestational diabetes and pregnancy</a:t>
            </a:r>
          </a:p>
          <a:p>
            <a:pPr marL="457200" indent="-457200">
              <a:buFont typeface="+mj-lt"/>
              <a:buAutoNum type="arabicPeriod"/>
            </a:pPr>
            <a:r>
              <a:rPr lang="en-US" sz="1600" dirty="0" smtClean="0"/>
              <a:t>Specific nutrition related needs of older adults</a:t>
            </a:r>
          </a:p>
          <a:p>
            <a:pPr marL="457200" indent="-457200">
              <a:buFont typeface="+mj-lt"/>
              <a:buAutoNum type="arabicPeriod"/>
            </a:pPr>
            <a:r>
              <a:rPr lang="en-US" sz="1600" dirty="0" smtClean="0"/>
              <a:t>Specific nutrition related needs of people from ethnic groups</a:t>
            </a:r>
          </a:p>
          <a:p>
            <a:pPr marL="457200" indent="-457200">
              <a:buFont typeface="+mj-lt"/>
              <a:buAutoNum type="arabicPeriod"/>
            </a:pPr>
            <a:r>
              <a:rPr lang="en-US" sz="1600" dirty="0" smtClean="0"/>
              <a:t>Eating disorders</a:t>
            </a:r>
          </a:p>
          <a:p>
            <a:pPr marL="457200" indent="-457200">
              <a:buFont typeface="+mj-lt"/>
              <a:buAutoNum type="arabicPeriod"/>
            </a:pPr>
            <a:r>
              <a:rPr lang="en-US" sz="1600" dirty="0" smtClean="0"/>
              <a:t>Coeliac disease</a:t>
            </a:r>
          </a:p>
          <a:p>
            <a:pPr marL="457200" indent="-457200">
              <a:buFont typeface="+mj-lt"/>
              <a:buAutoNum type="arabicPeriod"/>
            </a:pPr>
            <a:r>
              <a:rPr lang="en-US" sz="1600" dirty="0" err="1" smtClean="0"/>
              <a:t>Prescribable</a:t>
            </a:r>
            <a:r>
              <a:rPr lang="en-US" sz="1600" dirty="0" smtClean="0"/>
              <a:t> diabetes medication</a:t>
            </a:r>
          </a:p>
          <a:p>
            <a:pPr marL="457200" indent="-457200">
              <a:buFont typeface="+mj-lt"/>
              <a:buAutoNum type="arabicPeriod"/>
            </a:pPr>
            <a:r>
              <a:rPr lang="en-US" sz="1600" dirty="0" smtClean="0"/>
              <a:t>Evaluation and research</a:t>
            </a:r>
          </a:p>
          <a:p>
            <a:pPr marL="457200" indent="-457200">
              <a:buFont typeface="+mj-lt"/>
              <a:buAutoNum type="arabicPeriod"/>
            </a:pPr>
            <a:r>
              <a:rPr lang="en-US" sz="1600" dirty="0" smtClean="0"/>
              <a:t>Team, </a:t>
            </a:r>
            <a:r>
              <a:rPr lang="en-US" sz="1600" dirty="0" err="1" smtClean="0"/>
              <a:t>programme</a:t>
            </a:r>
            <a:r>
              <a:rPr lang="en-US" sz="1600" dirty="0" smtClean="0"/>
              <a:t> and business management</a:t>
            </a:r>
          </a:p>
          <a:p>
            <a:pPr marL="457200" indent="-457200">
              <a:buFont typeface="+mj-lt"/>
              <a:buAutoNum type="arabicPeriod"/>
            </a:pPr>
            <a:endParaRPr lang="en-US" sz="1800" dirty="0" smtClean="0"/>
          </a:p>
        </p:txBody>
      </p:sp>
    </p:spTree>
    <p:extLst>
      <p:ext uri="{BB962C8B-B14F-4D97-AF65-F5344CB8AC3E}">
        <p14:creationId xmlns:p14="http://schemas.microsoft.com/office/powerpoint/2010/main" val="9660820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850" y="0"/>
            <a:ext cx="8229600"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i="0" u="none" strike="noStrike" kern="0" cap="none" spc="0" normalizeH="0" baseline="0" noProof="0" dirty="0" smtClean="0">
                <a:ln>
                  <a:noFill/>
                </a:ln>
                <a:solidFill>
                  <a:srgbClr val="000090"/>
                </a:solidFill>
                <a:effectLst/>
                <a:uLnTx/>
                <a:uFillTx/>
                <a:latin typeface="+mj-lt"/>
                <a:ea typeface="Arial" pitchFamily="4" charset="0"/>
                <a:cs typeface="Arial" pitchFamily="4" charset="0"/>
              </a:rPr>
              <a:t>What’s new?</a:t>
            </a:r>
            <a:endParaRPr kumimoji="0" lang="en-GB" sz="4000" i="0" u="none" strike="noStrike" kern="0" cap="none" spc="0" normalizeH="0" baseline="0" noProof="0" dirty="0">
              <a:ln>
                <a:noFill/>
              </a:ln>
              <a:solidFill>
                <a:srgbClr val="000090"/>
              </a:solidFill>
              <a:effectLst/>
              <a:uLnTx/>
              <a:uFillTx/>
              <a:latin typeface="+mj-lt"/>
              <a:ea typeface="Arial" pitchFamily="4" charset="0"/>
              <a:cs typeface="Arial" pitchFamily="4" charset="0"/>
            </a:endParaRPr>
          </a:p>
        </p:txBody>
      </p:sp>
      <p:sp>
        <p:nvSpPr>
          <p:cNvPr id="5" name="Content Placeholder 2"/>
          <p:cNvSpPr txBox="1">
            <a:spLocks/>
          </p:cNvSpPr>
          <p:nvPr/>
        </p:nvSpPr>
        <p:spPr bwMode="auto">
          <a:xfrm>
            <a:off x="323850" y="1072431"/>
            <a:ext cx="8229600" cy="5220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Very long acting</a:t>
            </a:r>
            <a:r>
              <a:rPr kumimoji="0" lang="en-GB" sz="2800" b="0" i="0" u="none" strike="noStrike" kern="0" cap="none" spc="0" normalizeH="0" noProof="0" dirty="0" smtClean="0">
                <a:ln>
                  <a:noFill/>
                </a:ln>
                <a:solidFill>
                  <a:srgbClr val="000090"/>
                </a:solidFill>
                <a:effectLst/>
                <a:uLnTx/>
                <a:uFillTx/>
                <a:ea typeface="Arial" pitchFamily="4" charset="0"/>
                <a:cs typeface="Arial" pitchFamily="4" charset="0"/>
              </a:rPr>
              <a:t> insulin (up to 42 hours) e.g. </a:t>
            </a:r>
            <a:r>
              <a:rPr kumimoji="0" lang="en-GB" sz="2800" b="0" i="0" u="none" strike="noStrike" kern="0" cap="none" spc="0" normalizeH="0" noProof="0" dirty="0" err="1" smtClean="0">
                <a:ln>
                  <a:noFill/>
                </a:ln>
                <a:solidFill>
                  <a:srgbClr val="000090"/>
                </a:solidFill>
                <a:effectLst/>
                <a:uLnTx/>
                <a:uFillTx/>
                <a:ea typeface="Arial" pitchFamily="4" charset="0"/>
                <a:cs typeface="Arial" pitchFamily="4" charset="0"/>
              </a:rPr>
              <a:t>Degludec</a:t>
            </a:r>
            <a:r>
              <a:rPr kumimoji="0" lang="en-GB" sz="2800" b="0" i="0" u="none" strike="noStrike" kern="0" cap="none" spc="0" normalizeH="0" noProof="0" dirty="0" smtClean="0">
                <a:ln>
                  <a:noFill/>
                </a:ln>
                <a:solidFill>
                  <a:srgbClr val="000090"/>
                </a:solidFill>
                <a:effectLst/>
                <a:uLnTx/>
                <a:uFillTx/>
                <a:ea typeface="Arial" pitchFamily="4" charset="0"/>
                <a:cs typeface="Arial" pitchFamily="4" charset="0"/>
              </a:rPr>
              <a:t> (</a:t>
            </a:r>
            <a:r>
              <a:rPr kumimoji="0" lang="en-GB" sz="2800" b="0" i="0" u="none" strike="noStrike" kern="0" cap="none" spc="0" normalizeH="0" noProof="0" dirty="0" err="1" smtClean="0">
                <a:ln>
                  <a:noFill/>
                </a:ln>
                <a:solidFill>
                  <a:srgbClr val="000090"/>
                </a:solidFill>
                <a:effectLst/>
                <a:uLnTx/>
                <a:uFillTx/>
                <a:ea typeface="Arial" pitchFamily="4" charset="0"/>
                <a:cs typeface="Arial" pitchFamily="4" charset="0"/>
              </a:rPr>
              <a:t>Tresiba</a:t>
            </a:r>
            <a:r>
              <a:rPr kumimoji="0" lang="en-GB" sz="2800" b="0" i="0" u="none" strike="noStrike" kern="0" cap="none" spc="0" normalizeH="0" baseline="30000" noProof="0" dirty="0" smtClean="0">
                <a:ln>
                  <a:noFill/>
                </a:ln>
                <a:solidFill>
                  <a:srgbClr val="000090"/>
                </a:solidFill>
                <a:effectLst/>
                <a:uLnTx/>
                <a:uFillTx/>
                <a:ea typeface="Arial" pitchFamily="4" charset="0"/>
                <a:cs typeface="Arial" pitchFamily="4" charset="0"/>
              </a:rPr>
              <a:t>©</a:t>
            </a:r>
            <a:r>
              <a:rPr kumimoji="0" lang="en-GB" sz="2800" b="0" i="0" u="none" strike="noStrike" kern="0" cap="none" spc="0" normalizeH="0" noProof="0" dirty="0" smtClean="0">
                <a:ln>
                  <a:noFill/>
                </a:ln>
                <a:solidFill>
                  <a:srgbClr val="000090"/>
                </a:solidFill>
                <a:effectLst/>
                <a:uLnTx/>
                <a:uFillTx/>
                <a:ea typeface="Arial" pitchFamily="4" charset="0"/>
                <a:cs typeface="Arial" pitchFamily="4" charset="0"/>
              </a:rPr>
              <a:t>)</a:t>
            </a:r>
            <a:endPar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New strength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insulins</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e.g</a:t>
            </a:r>
            <a:r>
              <a:rPr kumimoji="0" lang="en-GB" sz="2800" b="0" i="0" u="none" strike="noStrike" kern="0" cap="none" spc="0" normalizeH="0" baseline="0" noProof="0" dirty="0" smtClean="0">
                <a:ln>
                  <a:noFill/>
                </a:ln>
                <a:solidFill>
                  <a:srgbClr val="10253F"/>
                </a:solidFill>
                <a:effectLst/>
                <a:uLnTx/>
                <a:uFillTx/>
                <a:ea typeface="Arial" pitchFamily="4" charset="0"/>
                <a:cs typeface="Arial" pitchFamily="4" charset="0"/>
              </a:rPr>
              <a:t>.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Toujeo</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(300 unit/ml Lantus) Humalog U-200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KwikPen</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(200 unit/ml</a:t>
            </a:r>
            <a:r>
              <a:rPr kumimoji="0" lang="en-GB" sz="2800" b="0" i="0" u="none" strike="noStrike" kern="0" cap="none" spc="0" normalizeH="0" noProof="0" dirty="0" smtClean="0">
                <a:ln>
                  <a:noFill/>
                </a:ln>
                <a:solidFill>
                  <a:srgbClr val="000090"/>
                </a:solidFill>
                <a:effectLst/>
                <a:uLnTx/>
                <a:uFillTx/>
                <a:ea typeface="Arial" pitchFamily="4" charset="0"/>
                <a:cs typeface="Arial" pitchFamily="4" charset="0"/>
              </a:rPr>
              <a:t> </a:t>
            </a:r>
            <a:r>
              <a:rPr lang="en-GB" sz="2800" kern="0" dirty="0" err="1">
                <a:solidFill>
                  <a:srgbClr val="000090"/>
                </a:solidFill>
                <a:ea typeface="Arial" pitchFamily="4" charset="0"/>
                <a:cs typeface="Arial" pitchFamily="4" charset="0"/>
              </a:rPr>
              <a:t>L</a:t>
            </a:r>
            <a:r>
              <a:rPr kumimoji="0" lang="en-GB" sz="2800" b="0" i="0" u="none" strike="noStrike" kern="0" cap="none" spc="0" normalizeH="0" noProof="0" dirty="0" err="1" smtClean="0">
                <a:ln>
                  <a:noFill/>
                </a:ln>
                <a:solidFill>
                  <a:srgbClr val="000090"/>
                </a:solidFill>
                <a:effectLst/>
                <a:uLnTx/>
                <a:uFillTx/>
                <a:ea typeface="Arial" pitchFamily="4" charset="0"/>
                <a:cs typeface="Arial" pitchFamily="4" charset="0"/>
              </a:rPr>
              <a:t>ispro</a:t>
            </a:r>
            <a:r>
              <a:rPr kumimoji="0" lang="en-GB" sz="2800" b="0" i="0" u="none" strike="noStrike" kern="0" cap="none" spc="0" normalizeH="0" noProof="0" dirty="0" smtClean="0">
                <a:ln>
                  <a:noFill/>
                </a:ln>
                <a:solidFill>
                  <a:srgbClr val="000090"/>
                </a:solidFill>
                <a:effectLst/>
                <a:uLnTx/>
                <a:uFillTx/>
                <a:ea typeface="Arial" pitchFamily="4" charset="0"/>
                <a:cs typeface="Arial" pitchFamily="4" charset="0"/>
              </a:rPr>
              <a:t>)</a:t>
            </a:r>
            <a:endPar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Biosimilar</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insulins</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e.g.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Abasaglar</a:t>
            </a:r>
            <a:r>
              <a:rPr lang="en-GB" sz="2800" kern="0" dirty="0" smtClean="0">
                <a:solidFill>
                  <a:srgbClr val="000090"/>
                </a:solidFill>
                <a:ea typeface="Arial" pitchFamily="4" charset="0"/>
                <a:cs typeface="Arial" pitchFamily="4" charset="0"/>
              </a:rPr>
              <a:t> (contains </a:t>
            </a:r>
            <a:r>
              <a:rPr lang="en-GB" sz="2800" kern="0" dirty="0" err="1" smtClean="0">
                <a:solidFill>
                  <a:srgbClr val="000090"/>
                </a:solidFill>
                <a:ea typeface="Arial" pitchFamily="4" charset="0"/>
                <a:cs typeface="Arial" pitchFamily="4" charset="0"/>
              </a:rPr>
              <a:t>Glargine</a:t>
            </a:r>
            <a:r>
              <a:rPr lang="en-GB" sz="2800" kern="0" dirty="0" smtClean="0">
                <a:solidFill>
                  <a:srgbClr val="000090"/>
                </a:solidFill>
                <a:ea typeface="Arial" pitchFamily="4" charset="0"/>
                <a:cs typeface="Arial" pitchFamily="4" charset="0"/>
              </a:rPr>
              <a:t>, but manufactured </a:t>
            </a:r>
            <a:r>
              <a:rPr lang="en-GB" sz="2800" kern="0" smtClean="0">
                <a:solidFill>
                  <a:srgbClr val="000090"/>
                </a:solidFill>
                <a:ea typeface="Arial" pitchFamily="4" charset="0"/>
                <a:cs typeface="Arial" pitchFamily="4" charset="0"/>
              </a:rPr>
              <a:t>by Lilly </a:t>
            </a:r>
            <a:r>
              <a:rPr lang="en-GB" sz="2800" kern="0" dirty="0" smtClean="0">
                <a:solidFill>
                  <a:srgbClr val="000090"/>
                </a:solidFill>
                <a:ea typeface="Arial" pitchFamily="4" charset="0"/>
                <a:cs typeface="Arial" pitchFamily="4" charset="0"/>
              </a:rPr>
              <a:t>rather than </a:t>
            </a:r>
            <a:r>
              <a:rPr lang="en-GB" sz="2800" kern="0" dirty="0" err="1" smtClean="0">
                <a:solidFill>
                  <a:srgbClr val="000090"/>
                </a:solidFill>
                <a:ea typeface="Arial" pitchFamily="4" charset="0"/>
                <a:cs typeface="Arial" pitchFamily="4" charset="0"/>
              </a:rPr>
              <a:t>Sanofi</a:t>
            </a:r>
            <a:r>
              <a:rPr lang="en-GB" sz="2800" kern="0" dirty="0" smtClean="0">
                <a:solidFill>
                  <a:srgbClr val="000090"/>
                </a:solidFill>
                <a:ea typeface="Arial" pitchFamily="4" charset="0"/>
                <a:cs typeface="Arial" pitchFamily="4" charset="0"/>
              </a:rPr>
              <a:t>)</a:t>
            </a:r>
            <a:endPar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Combinations of long acting insulin and GLP-1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mimetics</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e.g.</a:t>
            </a:r>
            <a:r>
              <a:rPr kumimoji="0" lang="en-GB" sz="2800" b="0" i="0" u="none" strike="noStrike" kern="0" cap="none" spc="0" normalizeH="0" noProof="0" dirty="0" smtClean="0">
                <a:ln>
                  <a:noFill/>
                </a:ln>
                <a:solidFill>
                  <a:srgbClr val="000090"/>
                </a:solidFill>
                <a:effectLst/>
                <a:uLnTx/>
                <a:uFillTx/>
                <a:ea typeface="Arial" pitchFamily="4" charset="0"/>
                <a:cs typeface="Arial" pitchFamily="4" charset="0"/>
              </a:rPr>
              <a:t>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Xultophy</a:t>
            </a:r>
            <a:r>
              <a:rPr lang="en-GB" sz="2800" kern="0" noProof="0" dirty="0">
                <a:solidFill>
                  <a:srgbClr val="000090"/>
                </a:solidFill>
                <a:ea typeface="Arial" pitchFamily="4" charset="0"/>
                <a:cs typeface="Arial" pitchFamily="4" charset="0"/>
              </a:rPr>
              <a:t>:</a:t>
            </a:r>
            <a:r>
              <a:rPr lang="en-GB" sz="2800" kern="0" dirty="0" smtClean="0">
                <a:solidFill>
                  <a:srgbClr val="000090"/>
                </a:solidFill>
                <a:ea typeface="Arial" pitchFamily="4" charset="0"/>
                <a:cs typeface="Arial" pitchFamily="4" charset="0"/>
              </a:rPr>
              <a:t>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Degludec</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a:t>
            </a:r>
            <a:r>
              <a:rPr lang="en-GB" sz="2800" kern="0" dirty="0" smtClean="0">
                <a:solidFill>
                  <a:srgbClr val="000090"/>
                </a:solidFill>
                <a:ea typeface="Arial" pitchFamily="4" charset="0"/>
                <a:cs typeface="Arial" pitchFamily="4" charset="0"/>
              </a:rPr>
              <a:t>and</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Liraglutide</a:t>
            </a:r>
            <a:endPar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New once weekly GLP-1 mimetic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Trulicity</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a:t>
            </a: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New insulin pens (</a:t>
            </a:r>
            <a:r>
              <a:rPr kumimoji="0" lang="en-GB" sz="2800" b="0" i="0" u="none" strike="noStrike" kern="0" cap="none" spc="0" normalizeH="0" baseline="0" noProof="0" dirty="0" err="1" smtClean="0">
                <a:ln>
                  <a:noFill/>
                </a:ln>
                <a:solidFill>
                  <a:srgbClr val="000090"/>
                </a:solidFill>
                <a:effectLst/>
                <a:uLnTx/>
                <a:uFillTx/>
                <a:ea typeface="Arial" pitchFamily="4" charset="0"/>
                <a:cs typeface="Arial" pitchFamily="4" charset="0"/>
              </a:rPr>
              <a:t>Novopen</a:t>
            </a:r>
            <a:r>
              <a:rPr kumimoji="0" lang="en-GB" sz="2800" b="0" i="0" u="none" strike="noStrike" kern="0" cap="none" spc="0" normalizeH="0" baseline="0" noProof="0" dirty="0" smtClean="0">
                <a:ln>
                  <a:noFill/>
                </a:ln>
                <a:solidFill>
                  <a:srgbClr val="000090"/>
                </a:solidFill>
                <a:effectLst/>
                <a:uLnTx/>
                <a:uFillTx/>
                <a:ea typeface="Arial" pitchFamily="4" charset="0"/>
                <a:cs typeface="Arial" pitchFamily="4" charset="0"/>
              </a:rPr>
              <a:t> 5)</a:t>
            </a:r>
          </a:p>
          <a:p>
            <a:pPr marL="342900" marR="0" lvl="0" indent="-342900" algn="l" defTabSz="914400" rtl="0" eaLnBrk="1" fontAlgn="base" latinLnBrk="0" hangingPunct="1">
              <a:lnSpc>
                <a:spcPct val="100000"/>
              </a:lnSpc>
              <a:spcBef>
                <a:spcPct val="20000"/>
              </a:spcBef>
              <a:spcAft>
                <a:spcPct val="0"/>
              </a:spcAft>
              <a:buClrTx/>
              <a:buSzTx/>
              <a:buFont typeface="Arial" pitchFamily="4" charset="0"/>
              <a:buNone/>
              <a:tabLst/>
              <a:defRPr/>
            </a:pPr>
            <a:endParaRPr kumimoji="0" lang="en-GB" sz="2000" b="0" i="0" u="none" strike="noStrike" kern="0" cap="none" spc="0" normalizeH="0" baseline="0" noProof="0" dirty="0">
              <a:ln>
                <a:noFill/>
              </a:ln>
              <a:solidFill>
                <a:schemeClr val="tx1"/>
              </a:solidFill>
              <a:effectLst/>
              <a:uLnTx/>
              <a:uFillTx/>
              <a:latin typeface="+mn-lt"/>
              <a:ea typeface="ＭＳ Ｐゴシック" pitchFamily="4" charset="-128"/>
              <a:cs typeface="ＭＳ Ｐゴシック" pitchFamily="4" charset="-128"/>
            </a:endParaRPr>
          </a:p>
        </p:txBody>
      </p:sp>
    </p:spTree>
    <p:extLst>
      <p:ext uri="{BB962C8B-B14F-4D97-AF65-F5344CB8AC3E}">
        <p14:creationId xmlns:p14="http://schemas.microsoft.com/office/powerpoint/2010/main" val="14559759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competencies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2998040"/>
              </p:ext>
            </p:extLst>
          </p:nvPr>
        </p:nvGraphicFramePr>
        <p:xfrm>
          <a:off x="457200" y="1247775"/>
          <a:ext cx="8229600" cy="518159"/>
        </p:xfrm>
        <a:graphic>
          <a:graphicData uri="http://schemas.openxmlformats.org/drawingml/2006/table">
            <a:tbl>
              <a:tblPr firstRow="1" bandRow="1">
                <a:tableStyleId>{2D5ABB26-0587-4C30-8999-92F81FD0307C}</a:tableStyleId>
              </a:tblPr>
              <a:tblGrid>
                <a:gridCol w="1595274"/>
                <a:gridCol w="6634326"/>
              </a:tblGrid>
              <a:tr h="370840">
                <a:tc>
                  <a:txBody>
                    <a:bodyPr/>
                    <a:lstStyle/>
                    <a:p>
                      <a:r>
                        <a:rPr lang="en-US" sz="2800" dirty="0" smtClean="0">
                          <a:solidFill>
                            <a:srgbClr val="000090"/>
                          </a:solidFill>
                        </a:rPr>
                        <a:t>Section 7.</a:t>
                      </a:r>
                      <a:endParaRPr lang="en-US" sz="2800" dirty="0">
                        <a:solidFill>
                          <a:srgbClr val="000090"/>
                        </a:solidFill>
                      </a:endParaRPr>
                    </a:p>
                  </a:txBody>
                  <a:tcPr/>
                </a:tc>
                <a:tc>
                  <a:txBody>
                    <a:bodyPr/>
                    <a:lstStyle/>
                    <a:p>
                      <a:r>
                        <a:rPr lang="en-US" sz="2800" dirty="0" smtClean="0">
                          <a:solidFill>
                            <a:srgbClr val="000090"/>
                          </a:solidFill>
                        </a:rPr>
                        <a:t>Short-term complications</a:t>
                      </a:r>
                      <a:endParaRPr lang="en-US" sz="2800" dirty="0">
                        <a:solidFill>
                          <a:srgbClr val="000090"/>
                        </a:solidFill>
                      </a:endParaRPr>
                    </a:p>
                  </a:txBody>
                  <a:tcPr/>
                </a:tc>
              </a:tr>
            </a:tbl>
          </a:graphicData>
        </a:graphic>
      </p:graphicFrame>
    </p:spTree>
    <p:extLst>
      <p:ext uri="{BB962C8B-B14F-4D97-AF65-F5344CB8AC3E}">
        <p14:creationId xmlns:p14="http://schemas.microsoft.com/office/powerpoint/2010/main" val="418345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complications</a:t>
            </a:r>
            <a:endParaRPr lang="en-US" dirty="0"/>
          </a:p>
        </p:txBody>
      </p:sp>
      <p:sp>
        <p:nvSpPr>
          <p:cNvPr id="3" name="Content Placeholder 2"/>
          <p:cNvSpPr>
            <a:spLocks noGrp="1"/>
          </p:cNvSpPr>
          <p:nvPr>
            <p:ph idx="1"/>
          </p:nvPr>
        </p:nvSpPr>
        <p:spPr/>
        <p:txBody>
          <a:bodyPr/>
          <a:lstStyle/>
          <a:p>
            <a:r>
              <a:rPr lang="en-US" dirty="0" err="1" smtClean="0"/>
              <a:t>Hypoglycaemia</a:t>
            </a:r>
            <a:endParaRPr lang="en-US" dirty="0" smtClean="0"/>
          </a:p>
          <a:p>
            <a:r>
              <a:rPr lang="en-US" dirty="0" smtClean="0"/>
              <a:t>Diabetic ketoacidosis (DKA)</a:t>
            </a:r>
            <a:endParaRPr lang="en-US" dirty="0"/>
          </a:p>
        </p:txBody>
      </p:sp>
    </p:spTree>
    <p:extLst>
      <p:ext uri="{BB962C8B-B14F-4D97-AF65-F5344CB8AC3E}">
        <p14:creationId xmlns:p14="http://schemas.microsoft.com/office/powerpoint/2010/main" val="16226289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Hypoglycaemia</a:t>
            </a:r>
            <a:endParaRPr lang="en-US" dirty="0"/>
          </a:p>
        </p:txBody>
      </p:sp>
      <p:sp>
        <p:nvSpPr>
          <p:cNvPr id="3" name="Content Placeholder 2"/>
          <p:cNvSpPr>
            <a:spLocks noGrp="1"/>
          </p:cNvSpPr>
          <p:nvPr>
            <p:ph idx="1"/>
          </p:nvPr>
        </p:nvSpPr>
        <p:spPr>
          <a:xfrm>
            <a:off x="457200" y="1115855"/>
            <a:ext cx="8229600" cy="5388754"/>
          </a:xfrm>
        </p:spPr>
        <p:txBody>
          <a:bodyPr>
            <a:normAutofit/>
          </a:bodyPr>
          <a:lstStyle/>
          <a:p>
            <a:pPr>
              <a:lnSpc>
                <a:spcPct val="90000"/>
              </a:lnSpc>
            </a:pPr>
            <a:r>
              <a:rPr lang="en-GB" dirty="0">
                <a:latin typeface="Calibri" charset="0"/>
              </a:rPr>
              <a:t>What </a:t>
            </a:r>
            <a:r>
              <a:rPr lang="en-GB" dirty="0" smtClean="0">
                <a:latin typeface="Calibri" charset="0"/>
              </a:rPr>
              <a:t>is the </a:t>
            </a:r>
            <a:r>
              <a:rPr lang="en-GB" dirty="0">
                <a:latin typeface="Calibri" charset="0"/>
              </a:rPr>
              <a:t>normal blood glucose </a:t>
            </a:r>
            <a:r>
              <a:rPr lang="en-GB" dirty="0" smtClean="0">
                <a:latin typeface="Calibri" charset="0"/>
              </a:rPr>
              <a:t>range for </a:t>
            </a:r>
            <a:r>
              <a:rPr lang="en-GB" dirty="0">
                <a:latin typeface="Calibri" charset="0"/>
              </a:rPr>
              <a:t>someone without diabetes</a:t>
            </a:r>
            <a:r>
              <a:rPr lang="en-GB" dirty="0" smtClean="0">
                <a:latin typeface="Calibri" charset="0"/>
              </a:rPr>
              <a:t>?</a:t>
            </a:r>
          </a:p>
          <a:p>
            <a:pPr>
              <a:lnSpc>
                <a:spcPct val="90000"/>
              </a:lnSpc>
            </a:pPr>
            <a:endParaRPr lang="en-GB" sz="800" dirty="0">
              <a:latin typeface="Calibri" charset="0"/>
            </a:endParaRPr>
          </a:p>
          <a:p>
            <a:pPr lvl="1">
              <a:lnSpc>
                <a:spcPct val="90000"/>
              </a:lnSpc>
            </a:pPr>
            <a:r>
              <a:rPr lang="en-GB" dirty="0">
                <a:solidFill>
                  <a:srgbClr val="000090"/>
                </a:solidFill>
                <a:latin typeface="Calibri" charset="0"/>
              </a:rPr>
              <a:t>3.5 - 7.8mmol/l</a:t>
            </a:r>
          </a:p>
          <a:p>
            <a:pPr lvl="1">
              <a:lnSpc>
                <a:spcPct val="90000"/>
              </a:lnSpc>
            </a:pPr>
            <a:endParaRPr lang="en-GB" sz="1400" dirty="0">
              <a:latin typeface="Calibri" charset="0"/>
            </a:endParaRPr>
          </a:p>
          <a:p>
            <a:pPr>
              <a:lnSpc>
                <a:spcPct val="90000"/>
              </a:lnSpc>
            </a:pPr>
            <a:r>
              <a:rPr lang="en-GB" dirty="0">
                <a:latin typeface="Calibri" charset="0"/>
              </a:rPr>
              <a:t>What is hypoglycaemia</a:t>
            </a:r>
            <a:r>
              <a:rPr lang="en-GB" dirty="0" smtClean="0">
                <a:latin typeface="Calibri" charset="0"/>
              </a:rPr>
              <a:t>?</a:t>
            </a:r>
          </a:p>
          <a:p>
            <a:pPr>
              <a:lnSpc>
                <a:spcPct val="90000"/>
              </a:lnSpc>
            </a:pPr>
            <a:endParaRPr lang="en-GB" sz="800" dirty="0">
              <a:latin typeface="Calibri" charset="0"/>
            </a:endParaRPr>
          </a:p>
          <a:p>
            <a:pPr lvl="1">
              <a:lnSpc>
                <a:spcPct val="90000"/>
              </a:lnSpc>
            </a:pPr>
            <a:r>
              <a:rPr lang="en-GB" dirty="0">
                <a:solidFill>
                  <a:srgbClr val="000090"/>
                </a:solidFill>
                <a:latin typeface="Calibri" charset="0"/>
              </a:rPr>
              <a:t>Medical term for low blood glucose levels</a:t>
            </a:r>
          </a:p>
          <a:p>
            <a:pPr lvl="1">
              <a:lnSpc>
                <a:spcPct val="90000"/>
              </a:lnSpc>
            </a:pPr>
            <a:r>
              <a:rPr lang="en-GB" dirty="0" smtClean="0">
                <a:solidFill>
                  <a:srgbClr val="000090"/>
                </a:solidFill>
                <a:latin typeface="Calibri" charset="0"/>
              </a:rPr>
              <a:t>Blood glucose levels </a:t>
            </a:r>
            <a:r>
              <a:rPr lang="en-GB" dirty="0">
                <a:solidFill>
                  <a:srgbClr val="000090"/>
                </a:solidFill>
                <a:latin typeface="Calibri" charset="0"/>
              </a:rPr>
              <a:t>&lt; 4mmol/l (4 is the floor!)</a:t>
            </a:r>
          </a:p>
          <a:p>
            <a:pPr lvl="1">
              <a:lnSpc>
                <a:spcPct val="90000"/>
              </a:lnSpc>
            </a:pPr>
            <a:endParaRPr lang="en-GB" sz="1400" dirty="0">
              <a:solidFill>
                <a:srgbClr val="000090"/>
              </a:solidFill>
              <a:latin typeface="Calibri" charset="0"/>
            </a:endParaRPr>
          </a:p>
          <a:p>
            <a:pPr>
              <a:lnSpc>
                <a:spcPct val="90000"/>
              </a:lnSpc>
            </a:pPr>
            <a:r>
              <a:rPr lang="en-GB" dirty="0">
                <a:latin typeface="Calibri" charset="0"/>
              </a:rPr>
              <a:t>Do people without diabetes have hypos</a:t>
            </a:r>
            <a:r>
              <a:rPr lang="en-GB" dirty="0" smtClean="0">
                <a:latin typeface="Calibri" charset="0"/>
              </a:rPr>
              <a:t>?</a:t>
            </a:r>
          </a:p>
          <a:p>
            <a:pPr lvl="1">
              <a:lnSpc>
                <a:spcPct val="90000"/>
              </a:lnSpc>
            </a:pPr>
            <a:r>
              <a:rPr lang="en-GB" dirty="0" smtClean="0">
                <a:solidFill>
                  <a:srgbClr val="000090"/>
                </a:solidFill>
                <a:latin typeface="Calibri" charset="0"/>
              </a:rPr>
              <a:t>Rarely, and usually associated with bariatric surgery, </a:t>
            </a:r>
            <a:r>
              <a:rPr lang="en-GB" dirty="0" err="1" smtClean="0">
                <a:solidFill>
                  <a:srgbClr val="000090"/>
                </a:solidFill>
                <a:latin typeface="Calibri" charset="0"/>
              </a:rPr>
              <a:t>insulinoma</a:t>
            </a:r>
            <a:r>
              <a:rPr lang="en-GB" dirty="0" smtClean="0">
                <a:solidFill>
                  <a:srgbClr val="000090"/>
                </a:solidFill>
                <a:latin typeface="Calibri" charset="0"/>
              </a:rPr>
              <a:t> and idiopathic postprandial hypoglycaemia</a:t>
            </a:r>
            <a:endParaRPr lang="en-GB" dirty="0">
              <a:solidFill>
                <a:srgbClr val="000090"/>
              </a:solidFill>
              <a:latin typeface="Calibri" charset="0"/>
            </a:endParaRPr>
          </a:p>
          <a:p>
            <a:endParaRPr lang="en-US" dirty="0"/>
          </a:p>
        </p:txBody>
      </p:sp>
    </p:spTree>
    <p:extLst>
      <p:ext uri="{BB962C8B-B14F-4D97-AF65-F5344CB8AC3E}">
        <p14:creationId xmlns:p14="http://schemas.microsoft.com/office/powerpoint/2010/main" val="877342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causes of </a:t>
            </a:r>
            <a:r>
              <a:rPr lang="en-US" dirty="0" err="1" smtClean="0"/>
              <a:t>hypoglycaemia</a:t>
            </a:r>
            <a:endParaRPr lang="en-US" dirty="0"/>
          </a:p>
        </p:txBody>
      </p:sp>
      <p:sp>
        <p:nvSpPr>
          <p:cNvPr id="3" name="Content Placeholder 2"/>
          <p:cNvSpPr>
            <a:spLocks noGrp="1"/>
          </p:cNvSpPr>
          <p:nvPr>
            <p:ph idx="1"/>
          </p:nvPr>
        </p:nvSpPr>
        <p:spPr/>
        <p:txBody>
          <a:bodyPr/>
          <a:lstStyle/>
          <a:p>
            <a:r>
              <a:rPr lang="en-US" dirty="0" smtClean="0"/>
              <a:t>Excess insulin</a:t>
            </a:r>
          </a:p>
          <a:p>
            <a:r>
              <a:rPr lang="en-US" dirty="0" smtClean="0"/>
              <a:t>Inadequate carbohydrate intake</a:t>
            </a:r>
          </a:p>
          <a:p>
            <a:r>
              <a:rPr lang="en-US" dirty="0" smtClean="0"/>
              <a:t>Increased physical activity</a:t>
            </a:r>
          </a:p>
          <a:p>
            <a:r>
              <a:rPr lang="en-US" dirty="0" smtClean="0"/>
              <a:t>Missed or delayed meal</a:t>
            </a:r>
          </a:p>
          <a:p>
            <a:r>
              <a:rPr lang="en-US" dirty="0" smtClean="0"/>
              <a:t>Alcohol</a:t>
            </a:r>
            <a:endParaRPr lang="en-US" dirty="0"/>
          </a:p>
        </p:txBody>
      </p:sp>
    </p:spTree>
    <p:extLst>
      <p:ext uri="{BB962C8B-B14F-4D97-AF65-F5344CB8AC3E}">
        <p14:creationId xmlns:p14="http://schemas.microsoft.com/office/powerpoint/2010/main" val="90056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t>
            </a:r>
            <a:r>
              <a:rPr lang="en-US" dirty="0" err="1" smtClean="0"/>
              <a:t>hypoglcaemia</a:t>
            </a:r>
            <a:endParaRPr lang="en-US" dirty="0"/>
          </a:p>
        </p:txBody>
      </p:sp>
      <p:sp>
        <p:nvSpPr>
          <p:cNvPr id="3" name="Content Placeholder 2"/>
          <p:cNvSpPr>
            <a:spLocks noGrp="1"/>
          </p:cNvSpPr>
          <p:nvPr>
            <p:ph idx="1"/>
          </p:nvPr>
        </p:nvSpPr>
        <p:spPr>
          <a:xfrm>
            <a:off x="457200" y="1248377"/>
            <a:ext cx="8229600" cy="5249571"/>
          </a:xfrm>
        </p:spPr>
        <p:txBody>
          <a:bodyPr>
            <a:normAutofit lnSpcReduction="10000"/>
          </a:bodyPr>
          <a:lstStyle/>
          <a:p>
            <a:pPr marL="0" indent="0">
              <a:buNone/>
            </a:pPr>
            <a:r>
              <a:rPr lang="en-US" dirty="0" smtClean="0"/>
              <a:t>Early symptoms:</a:t>
            </a:r>
          </a:p>
          <a:p>
            <a:pPr marL="0" indent="0">
              <a:buNone/>
            </a:pPr>
            <a:endParaRPr lang="en-US" sz="900" dirty="0" smtClean="0"/>
          </a:p>
          <a:p>
            <a:r>
              <a:rPr lang="en-US" dirty="0" smtClean="0"/>
              <a:t>Feeling hungry</a:t>
            </a:r>
          </a:p>
          <a:p>
            <a:r>
              <a:rPr lang="en-US" dirty="0" smtClean="0"/>
              <a:t>Sweating </a:t>
            </a:r>
          </a:p>
          <a:p>
            <a:r>
              <a:rPr lang="en-US" dirty="0" smtClean="0"/>
              <a:t>Dizziness</a:t>
            </a:r>
          </a:p>
          <a:p>
            <a:r>
              <a:rPr lang="en-US" dirty="0" smtClean="0"/>
              <a:t>Tiredness or fatigue</a:t>
            </a:r>
          </a:p>
          <a:p>
            <a:r>
              <a:rPr lang="en-US" dirty="0" smtClean="0"/>
              <a:t>Blurred vision</a:t>
            </a:r>
          </a:p>
          <a:p>
            <a:r>
              <a:rPr lang="en-US" dirty="0" smtClean="0"/>
              <a:t>Trembling or shakiness</a:t>
            </a:r>
          </a:p>
          <a:p>
            <a:r>
              <a:rPr lang="en-US" dirty="0" smtClean="0"/>
              <a:t>Palpitations</a:t>
            </a:r>
          </a:p>
          <a:p>
            <a:pPr marL="0" indent="0">
              <a:buNone/>
            </a:pPr>
            <a:endParaRPr lang="en-US" sz="1400" dirty="0" smtClean="0"/>
          </a:p>
          <a:p>
            <a:pPr marL="0" indent="0">
              <a:buNone/>
            </a:pPr>
            <a:r>
              <a:rPr lang="en-US" b="1" dirty="0" smtClean="0"/>
              <a:t>All associated with the counter-regulatory hormone response </a:t>
            </a:r>
            <a:endParaRPr lang="en-US" b="1" dirty="0"/>
          </a:p>
        </p:txBody>
      </p:sp>
    </p:spTree>
    <p:extLst>
      <p:ext uri="{BB962C8B-B14F-4D97-AF65-F5344CB8AC3E}">
        <p14:creationId xmlns:p14="http://schemas.microsoft.com/office/powerpoint/2010/main" val="2520374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t>
            </a:r>
            <a:r>
              <a:rPr lang="en-US" dirty="0" err="1" smtClean="0"/>
              <a:t>hypoglycaemia</a:t>
            </a:r>
            <a:endParaRPr lang="en-US" dirty="0"/>
          </a:p>
        </p:txBody>
      </p:sp>
      <p:sp>
        <p:nvSpPr>
          <p:cNvPr id="3" name="Content Placeholder 2"/>
          <p:cNvSpPr>
            <a:spLocks noGrp="1"/>
          </p:cNvSpPr>
          <p:nvPr>
            <p:ph idx="1"/>
          </p:nvPr>
        </p:nvSpPr>
        <p:spPr/>
        <p:txBody>
          <a:bodyPr/>
          <a:lstStyle/>
          <a:p>
            <a:pPr marL="0" indent="0">
              <a:buNone/>
            </a:pPr>
            <a:r>
              <a:rPr lang="en-US" dirty="0" smtClean="0"/>
              <a:t>More advanced symptoms:</a:t>
            </a:r>
          </a:p>
          <a:p>
            <a:pPr marL="0" indent="0">
              <a:buNone/>
            </a:pPr>
            <a:endParaRPr lang="en-US" sz="800" dirty="0" smtClean="0"/>
          </a:p>
          <a:p>
            <a:r>
              <a:rPr lang="en-US" dirty="0" smtClean="0"/>
              <a:t>Irritability</a:t>
            </a:r>
          </a:p>
          <a:p>
            <a:r>
              <a:rPr lang="en-US" dirty="0" smtClean="0"/>
              <a:t>Difficulty concentrating</a:t>
            </a:r>
          </a:p>
          <a:p>
            <a:r>
              <a:rPr lang="en-US" dirty="0" smtClean="0"/>
              <a:t>Confusion</a:t>
            </a:r>
          </a:p>
          <a:p>
            <a:r>
              <a:rPr lang="en-US" dirty="0" smtClean="0"/>
              <a:t>Disorderly or irrational </a:t>
            </a:r>
            <a:r>
              <a:rPr lang="en-US" dirty="0" err="1" smtClean="0"/>
              <a:t>behaviour</a:t>
            </a:r>
            <a:endParaRPr lang="en-US" dirty="0" smtClean="0"/>
          </a:p>
          <a:p>
            <a:pPr marL="0" indent="0">
              <a:buNone/>
            </a:pPr>
            <a:endParaRPr lang="en-US" sz="1400" dirty="0"/>
          </a:p>
          <a:p>
            <a:pPr marL="0" indent="0">
              <a:buNone/>
            </a:pPr>
            <a:r>
              <a:rPr lang="en-US" b="1" dirty="0" smtClean="0"/>
              <a:t>Associated with lack of glucose in the brain</a:t>
            </a:r>
          </a:p>
          <a:p>
            <a:pPr marL="0" indent="0">
              <a:buNone/>
            </a:pPr>
            <a:endParaRPr lang="en-US" sz="1400" dirty="0"/>
          </a:p>
          <a:p>
            <a:pPr marL="0" indent="0">
              <a:buNone/>
            </a:pPr>
            <a:r>
              <a:rPr lang="en-US" dirty="0" smtClean="0"/>
              <a:t>May lead to coma and (rarely) death</a:t>
            </a:r>
            <a:endParaRPr lang="en-US" dirty="0"/>
          </a:p>
        </p:txBody>
      </p:sp>
    </p:spTree>
    <p:extLst>
      <p:ext uri="{BB962C8B-B14F-4D97-AF65-F5344CB8AC3E}">
        <p14:creationId xmlns:p14="http://schemas.microsoft.com/office/powerpoint/2010/main" val="863654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severe </a:t>
            </a:r>
            <a:r>
              <a:rPr lang="en-US" dirty="0" err="1" smtClean="0"/>
              <a:t>hypoglycaemia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7986933"/>
              </p:ext>
            </p:extLst>
          </p:nvPr>
        </p:nvGraphicFramePr>
        <p:xfrm>
          <a:off x="1591155" y="1247775"/>
          <a:ext cx="6391941" cy="4297680"/>
        </p:xfrm>
        <a:graphic>
          <a:graphicData uri="http://schemas.openxmlformats.org/drawingml/2006/table">
            <a:tbl>
              <a:tblPr firstRow="1" bandRow="1">
                <a:tableStyleId>{5C22544A-7EE6-4342-B048-85BDC9FD1C3A}</a:tableStyleId>
              </a:tblPr>
              <a:tblGrid>
                <a:gridCol w="3262201"/>
                <a:gridCol w="3129740"/>
              </a:tblGrid>
              <a:tr h="370840">
                <a:tc>
                  <a:txBody>
                    <a:bodyPr/>
                    <a:lstStyle/>
                    <a:p>
                      <a:r>
                        <a:rPr lang="en-US" sz="2400" dirty="0" smtClean="0"/>
                        <a:t>Type</a:t>
                      </a:r>
                      <a:r>
                        <a:rPr lang="en-US" sz="2400" baseline="0" dirty="0" smtClean="0"/>
                        <a:t> of diabetes</a:t>
                      </a:r>
                    </a:p>
                    <a:p>
                      <a:endParaRPr lang="en-US" sz="2400" baseline="0" dirty="0" smtClean="0"/>
                    </a:p>
                  </a:txBody>
                  <a:tcPr/>
                </a:tc>
                <a:tc>
                  <a:txBody>
                    <a:bodyPr/>
                    <a:lstStyle/>
                    <a:p>
                      <a:pPr algn="ctr"/>
                      <a:r>
                        <a:rPr lang="en-US" sz="2400" dirty="0" smtClean="0"/>
                        <a:t>Prevalence (%)</a:t>
                      </a:r>
                      <a:endParaRPr lang="en-US" sz="2400" dirty="0"/>
                    </a:p>
                  </a:txBody>
                  <a:tcPr/>
                </a:tc>
              </a:tr>
              <a:tr h="370840">
                <a:tc>
                  <a:txBody>
                    <a:bodyPr/>
                    <a:lstStyle/>
                    <a:p>
                      <a:r>
                        <a:rPr lang="en-US" sz="2400" dirty="0" smtClean="0">
                          <a:solidFill>
                            <a:srgbClr val="000090"/>
                          </a:solidFill>
                        </a:rPr>
                        <a:t>Type 1:</a:t>
                      </a:r>
                    </a:p>
                    <a:p>
                      <a:r>
                        <a:rPr lang="en-US" sz="2400" dirty="0" smtClean="0">
                          <a:solidFill>
                            <a:srgbClr val="000090"/>
                          </a:solidFill>
                        </a:rPr>
                        <a:t>Duration &lt;5 years</a:t>
                      </a:r>
                    </a:p>
                    <a:p>
                      <a:r>
                        <a:rPr lang="en-US" sz="2400" dirty="0" smtClean="0">
                          <a:solidFill>
                            <a:srgbClr val="000090"/>
                          </a:solidFill>
                        </a:rPr>
                        <a:t>Duration &gt;15 years</a:t>
                      </a:r>
                    </a:p>
                    <a:p>
                      <a:endParaRPr lang="en-US" sz="2400" dirty="0">
                        <a:solidFill>
                          <a:srgbClr val="000090"/>
                        </a:solidFill>
                      </a:endParaRPr>
                    </a:p>
                  </a:txBody>
                  <a:tcPr/>
                </a:tc>
                <a:tc>
                  <a:txBody>
                    <a:bodyPr/>
                    <a:lstStyle/>
                    <a:p>
                      <a:pPr algn="ctr"/>
                      <a:endParaRPr lang="en-US" sz="2400" dirty="0" smtClean="0">
                        <a:solidFill>
                          <a:srgbClr val="000090"/>
                        </a:solidFill>
                      </a:endParaRPr>
                    </a:p>
                    <a:p>
                      <a:pPr algn="ctr"/>
                      <a:r>
                        <a:rPr lang="en-US" sz="2400" dirty="0" smtClean="0">
                          <a:solidFill>
                            <a:srgbClr val="000090"/>
                          </a:solidFill>
                        </a:rPr>
                        <a:t>22</a:t>
                      </a:r>
                    </a:p>
                    <a:p>
                      <a:pPr algn="ctr"/>
                      <a:r>
                        <a:rPr lang="en-US" sz="2400" dirty="0" smtClean="0">
                          <a:solidFill>
                            <a:srgbClr val="000090"/>
                          </a:solidFill>
                        </a:rPr>
                        <a:t>46</a:t>
                      </a:r>
                      <a:endParaRPr lang="en-US" sz="2400" dirty="0">
                        <a:solidFill>
                          <a:srgbClr val="000090"/>
                        </a:solidFill>
                      </a:endParaRPr>
                    </a:p>
                  </a:txBody>
                  <a:tcPr/>
                </a:tc>
              </a:tr>
              <a:tr h="370840">
                <a:tc>
                  <a:txBody>
                    <a:bodyPr/>
                    <a:lstStyle/>
                    <a:p>
                      <a:r>
                        <a:rPr lang="en-US" sz="2400" dirty="0" smtClean="0">
                          <a:solidFill>
                            <a:srgbClr val="000090"/>
                          </a:solidFill>
                        </a:rPr>
                        <a:t>Type</a:t>
                      </a:r>
                      <a:r>
                        <a:rPr lang="en-US" sz="2400" baseline="0" dirty="0" smtClean="0">
                          <a:solidFill>
                            <a:srgbClr val="000090"/>
                          </a:solidFill>
                        </a:rPr>
                        <a:t> 2:</a:t>
                      </a:r>
                    </a:p>
                    <a:p>
                      <a:r>
                        <a:rPr lang="en-US" sz="2400" baseline="0" dirty="0" smtClean="0">
                          <a:solidFill>
                            <a:srgbClr val="000090"/>
                          </a:solidFill>
                        </a:rPr>
                        <a:t>Oral medication</a:t>
                      </a:r>
                    </a:p>
                    <a:p>
                      <a:r>
                        <a:rPr lang="en-US" sz="2400" baseline="0" dirty="0" smtClean="0">
                          <a:solidFill>
                            <a:srgbClr val="000090"/>
                          </a:solidFill>
                        </a:rPr>
                        <a:t>Insulin &lt;2 years</a:t>
                      </a:r>
                    </a:p>
                    <a:p>
                      <a:r>
                        <a:rPr lang="en-US" sz="2400" baseline="0" dirty="0" smtClean="0">
                          <a:solidFill>
                            <a:srgbClr val="000090"/>
                          </a:solidFill>
                        </a:rPr>
                        <a:t>Insulin &gt; 5 years</a:t>
                      </a:r>
                      <a:endParaRPr lang="en-US" sz="2400" dirty="0">
                        <a:solidFill>
                          <a:srgbClr val="000090"/>
                        </a:solidFill>
                      </a:endParaRPr>
                    </a:p>
                  </a:txBody>
                  <a:tcPr/>
                </a:tc>
                <a:tc>
                  <a:txBody>
                    <a:bodyPr/>
                    <a:lstStyle/>
                    <a:p>
                      <a:pPr algn="ctr"/>
                      <a:endParaRPr lang="en-US" sz="2400" dirty="0" smtClean="0">
                        <a:solidFill>
                          <a:srgbClr val="000090"/>
                        </a:solidFill>
                      </a:endParaRPr>
                    </a:p>
                    <a:p>
                      <a:pPr algn="ctr"/>
                      <a:r>
                        <a:rPr lang="en-US" sz="2400" dirty="0" smtClean="0">
                          <a:solidFill>
                            <a:srgbClr val="000090"/>
                          </a:solidFill>
                        </a:rPr>
                        <a:t>7</a:t>
                      </a:r>
                    </a:p>
                    <a:p>
                      <a:pPr algn="ctr"/>
                      <a:r>
                        <a:rPr lang="en-US" sz="2400" dirty="0" smtClean="0">
                          <a:solidFill>
                            <a:srgbClr val="000090"/>
                          </a:solidFill>
                        </a:rPr>
                        <a:t>7</a:t>
                      </a:r>
                    </a:p>
                    <a:p>
                      <a:pPr algn="ctr"/>
                      <a:r>
                        <a:rPr lang="en-US" sz="2400" dirty="0" smtClean="0">
                          <a:solidFill>
                            <a:srgbClr val="000090"/>
                          </a:solidFill>
                        </a:rPr>
                        <a:t>25</a:t>
                      </a:r>
                    </a:p>
                    <a:p>
                      <a:pPr algn="ctr"/>
                      <a:endParaRPr lang="en-US" sz="2400" dirty="0">
                        <a:solidFill>
                          <a:srgbClr val="000090"/>
                        </a:solidFill>
                      </a:endParaRPr>
                    </a:p>
                  </a:txBody>
                  <a:tcPr/>
                </a:tc>
              </a:tr>
            </a:tbl>
          </a:graphicData>
        </a:graphic>
      </p:graphicFrame>
      <p:sp>
        <p:nvSpPr>
          <p:cNvPr id="6" name="TextBox 5"/>
          <p:cNvSpPr txBox="1"/>
          <p:nvPr/>
        </p:nvSpPr>
        <p:spPr>
          <a:xfrm>
            <a:off x="2364000" y="5840216"/>
            <a:ext cx="5894851" cy="369332"/>
          </a:xfrm>
          <a:prstGeom prst="rect">
            <a:avLst/>
          </a:prstGeom>
          <a:noFill/>
        </p:spPr>
        <p:txBody>
          <a:bodyPr wrap="none" rtlCol="0">
            <a:spAutoFit/>
          </a:bodyPr>
          <a:lstStyle/>
          <a:p>
            <a:r>
              <a:rPr lang="en-US" i="1" dirty="0" smtClean="0">
                <a:solidFill>
                  <a:srgbClr val="000090"/>
                </a:solidFill>
              </a:rPr>
              <a:t>Source: UK </a:t>
            </a:r>
            <a:r>
              <a:rPr lang="en-US" i="1" dirty="0" err="1" smtClean="0">
                <a:solidFill>
                  <a:srgbClr val="000090"/>
                </a:solidFill>
              </a:rPr>
              <a:t>Hypoglycaemia</a:t>
            </a:r>
            <a:r>
              <a:rPr lang="en-US" i="1" dirty="0" smtClean="0">
                <a:solidFill>
                  <a:srgbClr val="000090"/>
                </a:solidFill>
              </a:rPr>
              <a:t> Study Group, </a:t>
            </a:r>
            <a:r>
              <a:rPr lang="en-US" i="1" dirty="0" err="1">
                <a:solidFill>
                  <a:srgbClr val="000090"/>
                </a:solidFill>
              </a:rPr>
              <a:t>D</a:t>
            </a:r>
            <a:r>
              <a:rPr lang="en-US" i="1" dirty="0" err="1" smtClean="0">
                <a:solidFill>
                  <a:srgbClr val="000090"/>
                </a:solidFill>
              </a:rPr>
              <a:t>iabetologia</a:t>
            </a:r>
            <a:r>
              <a:rPr lang="en-US" i="1" dirty="0" smtClean="0">
                <a:solidFill>
                  <a:srgbClr val="000090"/>
                </a:solidFill>
              </a:rPr>
              <a:t> 2007</a:t>
            </a:r>
            <a:r>
              <a:rPr lang="en-US" i="1" baseline="30000" dirty="0" smtClean="0">
                <a:solidFill>
                  <a:srgbClr val="000090"/>
                </a:solidFill>
              </a:rPr>
              <a:t>11</a:t>
            </a:r>
            <a:endParaRPr lang="en-US" i="1" baseline="30000" dirty="0">
              <a:solidFill>
                <a:srgbClr val="000090"/>
              </a:solidFill>
            </a:endParaRPr>
          </a:p>
        </p:txBody>
      </p:sp>
    </p:spTree>
    <p:extLst>
      <p:ext uri="{BB962C8B-B14F-4D97-AF65-F5344CB8AC3E}">
        <p14:creationId xmlns:p14="http://schemas.microsoft.com/office/powerpoint/2010/main" val="78187928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fontScale="90000"/>
          </a:bodyPr>
          <a:lstStyle/>
          <a:p>
            <a:r>
              <a:rPr lang="en-US" dirty="0" smtClean="0"/>
              <a:t>Prevalence of </a:t>
            </a:r>
            <a:r>
              <a:rPr lang="en-US" dirty="0" err="1" smtClean="0"/>
              <a:t>hypoglycaemia</a:t>
            </a:r>
            <a:r>
              <a:rPr lang="en-US" dirty="0" smtClean="0"/>
              <a:t> in type 2 diabetes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5932228"/>
              </p:ext>
            </p:extLst>
          </p:nvPr>
        </p:nvGraphicFramePr>
        <p:xfrm>
          <a:off x="457200" y="1663826"/>
          <a:ext cx="8229600" cy="29260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741680">
                <a:tc>
                  <a:txBody>
                    <a:bodyPr/>
                    <a:lstStyle/>
                    <a:p>
                      <a:pPr algn="l"/>
                      <a:r>
                        <a:rPr lang="en-US" sz="2400" dirty="0" smtClean="0"/>
                        <a:t>Medication</a:t>
                      </a:r>
                      <a:endParaRPr lang="en-US" sz="2400" dirty="0"/>
                    </a:p>
                  </a:txBody>
                  <a:tcPr/>
                </a:tc>
                <a:tc gridSpan="2">
                  <a:txBody>
                    <a:bodyPr/>
                    <a:lstStyle/>
                    <a:p>
                      <a:pPr algn="ctr"/>
                      <a:r>
                        <a:rPr lang="en-US" sz="2400" dirty="0" smtClean="0"/>
                        <a:t>Prevalence</a:t>
                      </a:r>
                      <a:r>
                        <a:rPr lang="en-US" sz="2400" baseline="0" dirty="0" smtClean="0"/>
                        <a:t> (%)</a:t>
                      </a:r>
                    </a:p>
                    <a:p>
                      <a:pPr algn="l"/>
                      <a:r>
                        <a:rPr lang="en-US" sz="2400" baseline="0" dirty="0" smtClean="0"/>
                        <a:t> Mild/mod        Severe</a:t>
                      </a:r>
                    </a:p>
                    <a:p>
                      <a:pPr algn="l"/>
                      <a:endParaRPr lang="en-US" sz="1200" dirty="0"/>
                    </a:p>
                  </a:txBody>
                  <a:tcPr/>
                </a:tc>
                <a:tc hMerge="1">
                  <a:txBody>
                    <a:bodyPr/>
                    <a:lstStyle/>
                    <a:p>
                      <a:endParaRPr lang="en-US" dirty="0"/>
                    </a:p>
                  </a:txBody>
                  <a:tcPr/>
                </a:tc>
                <a:tc gridSpan="2">
                  <a:txBody>
                    <a:bodyPr/>
                    <a:lstStyle/>
                    <a:p>
                      <a:pPr algn="ctr"/>
                      <a:r>
                        <a:rPr lang="en-US" sz="2400" dirty="0" smtClean="0"/>
                        <a:t>Incidence </a:t>
                      </a:r>
                      <a:r>
                        <a:rPr lang="en-US" sz="1800" dirty="0" smtClean="0"/>
                        <a:t>(per person/year)</a:t>
                      </a:r>
                    </a:p>
                    <a:p>
                      <a:pPr algn="ctr"/>
                      <a:r>
                        <a:rPr lang="en-US" sz="2400" baseline="0" dirty="0" smtClean="0"/>
                        <a:t>Mild/mod        Severe</a:t>
                      </a:r>
                      <a:endParaRPr lang="en-US" sz="2400" dirty="0" smtClean="0"/>
                    </a:p>
                  </a:txBody>
                  <a:tcPr/>
                </a:tc>
                <a:tc hMerge="1">
                  <a:txBody>
                    <a:bodyPr/>
                    <a:lstStyle/>
                    <a:p>
                      <a:endParaRPr lang="en-US" dirty="0"/>
                    </a:p>
                  </a:txBody>
                  <a:tcPr/>
                </a:tc>
              </a:tr>
              <a:tr h="370840">
                <a:tc>
                  <a:txBody>
                    <a:bodyPr/>
                    <a:lstStyle/>
                    <a:p>
                      <a:r>
                        <a:rPr lang="en-US" sz="2400" dirty="0" smtClean="0">
                          <a:solidFill>
                            <a:srgbClr val="000090"/>
                          </a:solidFill>
                        </a:rPr>
                        <a:t>Insulin</a:t>
                      </a:r>
                    </a:p>
                    <a:p>
                      <a:endParaRPr lang="en-US" sz="1200" dirty="0">
                        <a:solidFill>
                          <a:srgbClr val="000090"/>
                        </a:solidFill>
                      </a:endParaRPr>
                    </a:p>
                  </a:txBody>
                  <a:tcPr/>
                </a:tc>
                <a:tc>
                  <a:txBody>
                    <a:bodyPr/>
                    <a:lstStyle/>
                    <a:p>
                      <a:pPr algn="ctr"/>
                      <a:r>
                        <a:rPr lang="en-US" sz="2400" dirty="0" smtClean="0">
                          <a:solidFill>
                            <a:srgbClr val="000090"/>
                          </a:solidFill>
                        </a:rPr>
                        <a:t>50</a:t>
                      </a:r>
                      <a:endParaRPr lang="en-US" sz="2400" dirty="0">
                        <a:solidFill>
                          <a:srgbClr val="000090"/>
                        </a:solidFill>
                      </a:endParaRPr>
                    </a:p>
                  </a:txBody>
                  <a:tcPr/>
                </a:tc>
                <a:tc>
                  <a:txBody>
                    <a:bodyPr/>
                    <a:lstStyle/>
                    <a:p>
                      <a:pPr algn="ctr"/>
                      <a:r>
                        <a:rPr lang="en-US" sz="2400" dirty="0" smtClean="0">
                          <a:solidFill>
                            <a:srgbClr val="000090"/>
                          </a:solidFill>
                        </a:rPr>
                        <a:t>21</a:t>
                      </a:r>
                      <a:endParaRPr lang="en-US" sz="2400" dirty="0">
                        <a:solidFill>
                          <a:srgbClr val="000090"/>
                        </a:solidFill>
                      </a:endParaRPr>
                    </a:p>
                  </a:txBody>
                  <a:tcPr/>
                </a:tc>
                <a:tc>
                  <a:txBody>
                    <a:bodyPr/>
                    <a:lstStyle/>
                    <a:p>
                      <a:pPr algn="ctr"/>
                      <a:r>
                        <a:rPr lang="en-US" sz="2400" dirty="0" smtClean="0">
                          <a:solidFill>
                            <a:srgbClr val="000090"/>
                          </a:solidFill>
                        </a:rPr>
                        <a:t>23</a:t>
                      </a:r>
                      <a:endParaRPr lang="en-US" sz="2400" dirty="0">
                        <a:solidFill>
                          <a:srgbClr val="000090"/>
                        </a:solidFill>
                      </a:endParaRPr>
                    </a:p>
                  </a:txBody>
                  <a:tcPr/>
                </a:tc>
                <a:tc>
                  <a:txBody>
                    <a:bodyPr/>
                    <a:lstStyle/>
                    <a:p>
                      <a:pPr algn="ctr"/>
                      <a:r>
                        <a:rPr lang="en-US" sz="2400" dirty="0" smtClean="0">
                          <a:solidFill>
                            <a:srgbClr val="000090"/>
                          </a:solidFill>
                        </a:rPr>
                        <a:t>1</a:t>
                      </a:r>
                      <a:endParaRPr lang="en-US" sz="2400" dirty="0">
                        <a:solidFill>
                          <a:srgbClr val="000090"/>
                        </a:solidFill>
                      </a:endParaRPr>
                    </a:p>
                  </a:txBody>
                  <a:tcPr/>
                </a:tc>
              </a:tr>
              <a:tr h="370840">
                <a:tc>
                  <a:txBody>
                    <a:bodyPr/>
                    <a:lstStyle/>
                    <a:p>
                      <a:r>
                        <a:rPr lang="en-US" sz="2400" dirty="0" smtClean="0">
                          <a:solidFill>
                            <a:srgbClr val="000090"/>
                          </a:solidFill>
                        </a:rPr>
                        <a:t>Oral meds</a:t>
                      </a:r>
                    </a:p>
                    <a:p>
                      <a:endParaRPr lang="en-US" sz="1200" dirty="0">
                        <a:solidFill>
                          <a:srgbClr val="000090"/>
                        </a:solidFill>
                      </a:endParaRPr>
                    </a:p>
                  </a:txBody>
                  <a:tcPr/>
                </a:tc>
                <a:tc>
                  <a:txBody>
                    <a:bodyPr/>
                    <a:lstStyle/>
                    <a:p>
                      <a:pPr algn="ctr"/>
                      <a:r>
                        <a:rPr lang="en-US" sz="2400" dirty="0" smtClean="0">
                          <a:solidFill>
                            <a:srgbClr val="000090"/>
                          </a:solidFill>
                        </a:rPr>
                        <a:t>30</a:t>
                      </a:r>
                      <a:endParaRPr lang="en-US" sz="2400" dirty="0">
                        <a:solidFill>
                          <a:srgbClr val="000090"/>
                        </a:solidFill>
                      </a:endParaRPr>
                    </a:p>
                  </a:txBody>
                  <a:tcPr/>
                </a:tc>
                <a:tc>
                  <a:txBody>
                    <a:bodyPr/>
                    <a:lstStyle/>
                    <a:p>
                      <a:pPr algn="ctr"/>
                      <a:r>
                        <a:rPr lang="en-US" sz="2400" dirty="0" smtClean="0">
                          <a:solidFill>
                            <a:srgbClr val="000090"/>
                          </a:solidFill>
                        </a:rPr>
                        <a:t>50</a:t>
                      </a:r>
                      <a:endParaRPr lang="en-US" sz="2400" dirty="0">
                        <a:solidFill>
                          <a:srgbClr val="000090"/>
                        </a:solidFill>
                      </a:endParaRPr>
                    </a:p>
                  </a:txBody>
                  <a:tcPr/>
                </a:tc>
                <a:tc>
                  <a:txBody>
                    <a:bodyPr/>
                    <a:lstStyle/>
                    <a:p>
                      <a:pPr algn="ctr"/>
                      <a:r>
                        <a:rPr lang="en-US" sz="2400" dirty="0" smtClean="0">
                          <a:solidFill>
                            <a:srgbClr val="000090"/>
                          </a:solidFill>
                        </a:rPr>
                        <a:t>2</a:t>
                      </a:r>
                      <a:endParaRPr lang="en-US" sz="2400" dirty="0">
                        <a:solidFill>
                          <a:srgbClr val="000090"/>
                        </a:solidFill>
                      </a:endParaRPr>
                    </a:p>
                  </a:txBody>
                  <a:tcPr/>
                </a:tc>
                <a:tc>
                  <a:txBody>
                    <a:bodyPr/>
                    <a:lstStyle/>
                    <a:p>
                      <a:pPr algn="ctr"/>
                      <a:r>
                        <a:rPr lang="en-US" sz="2400" dirty="0" smtClean="0">
                          <a:solidFill>
                            <a:srgbClr val="000090"/>
                          </a:solidFill>
                        </a:rPr>
                        <a:t>0.01</a:t>
                      </a:r>
                      <a:endParaRPr lang="en-US" sz="2400" dirty="0">
                        <a:solidFill>
                          <a:srgbClr val="000090"/>
                        </a:solidFill>
                      </a:endParaRPr>
                    </a:p>
                  </a:txBody>
                  <a:tcPr/>
                </a:tc>
              </a:tr>
              <a:tr h="370840">
                <a:tc>
                  <a:txBody>
                    <a:bodyPr/>
                    <a:lstStyle/>
                    <a:p>
                      <a:r>
                        <a:rPr lang="en-US" sz="2400" dirty="0" smtClean="0">
                          <a:solidFill>
                            <a:srgbClr val="000090"/>
                          </a:solidFill>
                        </a:rPr>
                        <a:t>All meds</a:t>
                      </a:r>
                    </a:p>
                    <a:p>
                      <a:endParaRPr lang="en-US" sz="1200" dirty="0">
                        <a:solidFill>
                          <a:srgbClr val="000090"/>
                        </a:solidFill>
                      </a:endParaRPr>
                    </a:p>
                  </a:txBody>
                  <a:tcPr/>
                </a:tc>
                <a:tc>
                  <a:txBody>
                    <a:bodyPr/>
                    <a:lstStyle/>
                    <a:p>
                      <a:pPr algn="ctr"/>
                      <a:r>
                        <a:rPr lang="en-US" sz="2400" dirty="0" smtClean="0">
                          <a:solidFill>
                            <a:srgbClr val="000090"/>
                          </a:solidFill>
                        </a:rPr>
                        <a:t>45</a:t>
                      </a:r>
                      <a:endParaRPr lang="en-US" sz="2400" dirty="0">
                        <a:solidFill>
                          <a:srgbClr val="000090"/>
                        </a:solidFill>
                      </a:endParaRPr>
                    </a:p>
                  </a:txBody>
                  <a:tcPr/>
                </a:tc>
                <a:tc>
                  <a:txBody>
                    <a:bodyPr/>
                    <a:lstStyle/>
                    <a:p>
                      <a:pPr algn="ctr"/>
                      <a:r>
                        <a:rPr lang="en-US" sz="2400" dirty="0" smtClean="0">
                          <a:solidFill>
                            <a:srgbClr val="000090"/>
                          </a:solidFill>
                        </a:rPr>
                        <a:t>6</a:t>
                      </a:r>
                      <a:endParaRPr lang="en-US" sz="2400" dirty="0">
                        <a:solidFill>
                          <a:srgbClr val="000090"/>
                        </a:solidFill>
                      </a:endParaRPr>
                    </a:p>
                  </a:txBody>
                  <a:tcPr/>
                </a:tc>
                <a:tc>
                  <a:txBody>
                    <a:bodyPr/>
                    <a:lstStyle/>
                    <a:p>
                      <a:pPr algn="ctr"/>
                      <a:r>
                        <a:rPr lang="en-US" sz="2400" dirty="0" smtClean="0">
                          <a:solidFill>
                            <a:srgbClr val="000090"/>
                          </a:solidFill>
                        </a:rPr>
                        <a:t>19</a:t>
                      </a:r>
                      <a:endParaRPr lang="en-US" sz="2400" dirty="0">
                        <a:solidFill>
                          <a:srgbClr val="000090"/>
                        </a:solidFill>
                      </a:endParaRPr>
                    </a:p>
                  </a:txBody>
                  <a:tcPr/>
                </a:tc>
                <a:tc>
                  <a:txBody>
                    <a:bodyPr/>
                    <a:lstStyle/>
                    <a:p>
                      <a:pPr algn="ctr"/>
                      <a:r>
                        <a:rPr lang="en-US" sz="2400" dirty="0" smtClean="0">
                          <a:solidFill>
                            <a:srgbClr val="000090"/>
                          </a:solidFill>
                        </a:rPr>
                        <a:t>0.08</a:t>
                      </a:r>
                      <a:endParaRPr lang="en-US" sz="2400" dirty="0">
                        <a:solidFill>
                          <a:srgbClr val="000090"/>
                        </a:solidFill>
                      </a:endParaRPr>
                    </a:p>
                  </a:txBody>
                  <a:tcPr/>
                </a:tc>
              </a:tr>
            </a:tbl>
          </a:graphicData>
        </a:graphic>
      </p:graphicFrame>
      <p:sp>
        <p:nvSpPr>
          <p:cNvPr id="5" name="TextBox 4"/>
          <p:cNvSpPr txBox="1"/>
          <p:nvPr/>
        </p:nvSpPr>
        <p:spPr>
          <a:xfrm>
            <a:off x="645910" y="5113049"/>
            <a:ext cx="3774866" cy="369332"/>
          </a:xfrm>
          <a:prstGeom prst="rect">
            <a:avLst/>
          </a:prstGeom>
          <a:noFill/>
        </p:spPr>
        <p:txBody>
          <a:bodyPr wrap="none" rtlCol="0">
            <a:spAutoFit/>
          </a:bodyPr>
          <a:lstStyle/>
          <a:p>
            <a:r>
              <a:rPr lang="en-US" i="1" dirty="0" smtClean="0">
                <a:solidFill>
                  <a:srgbClr val="000090"/>
                </a:solidFill>
              </a:rPr>
              <a:t>Source: </a:t>
            </a:r>
            <a:r>
              <a:rPr lang="en-US" i="1" dirty="0" err="1" smtClean="0">
                <a:solidFill>
                  <a:srgbClr val="000090"/>
                </a:solidFill>
              </a:rPr>
              <a:t>Edridge</a:t>
            </a:r>
            <a:r>
              <a:rPr lang="en-US" i="1" dirty="0" smtClean="0">
                <a:solidFill>
                  <a:srgbClr val="000090"/>
                </a:solidFill>
              </a:rPr>
              <a:t> et al, </a:t>
            </a:r>
            <a:r>
              <a:rPr lang="en-US" i="1" dirty="0" err="1" smtClean="0">
                <a:solidFill>
                  <a:srgbClr val="000090"/>
                </a:solidFill>
              </a:rPr>
              <a:t>PLoS</a:t>
            </a:r>
            <a:r>
              <a:rPr lang="en-US" i="1" dirty="0" smtClean="0">
                <a:solidFill>
                  <a:srgbClr val="000090"/>
                </a:solidFill>
              </a:rPr>
              <a:t> One 2015</a:t>
            </a:r>
            <a:r>
              <a:rPr lang="en-US" i="1" baseline="30000" dirty="0" smtClean="0">
                <a:solidFill>
                  <a:srgbClr val="000090"/>
                </a:solidFill>
              </a:rPr>
              <a:t>12</a:t>
            </a:r>
            <a:endParaRPr lang="en-US" i="1" baseline="30000" dirty="0">
              <a:solidFill>
                <a:srgbClr val="000090"/>
              </a:solidFill>
            </a:endParaRPr>
          </a:p>
        </p:txBody>
      </p:sp>
    </p:spTree>
    <p:extLst>
      <p:ext uri="{BB962C8B-B14F-4D97-AF65-F5344CB8AC3E}">
        <p14:creationId xmlns:p14="http://schemas.microsoft.com/office/powerpoint/2010/main" val="380498281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mild </a:t>
            </a:r>
            <a:r>
              <a:rPr lang="en-US" dirty="0" err="1" smtClean="0"/>
              <a:t>hypoglycaemia</a:t>
            </a:r>
            <a:endParaRPr lang="en-US" dirty="0"/>
          </a:p>
        </p:txBody>
      </p:sp>
      <p:sp>
        <p:nvSpPr>
          <p:cNvPr id="3" name="Content Placeholder 2"/>
          <p:cNvSpPr>
            <a:spLocks noGrp="1"/>
          </p:cNvSpPr>
          <p:nvPr>
            <p:ph idx="1"/>
          </p:nvPr>
        </p:nvSpPr>
        <p:spPr/>
        <p:txBody>
          <a:bodyPr/>
          <a:lstStyle/>
          <a:p>
            <a:pPr marL="0" indent="0">
              <a:buNone/>
            </a:pPr>
            <a:r>
              <a:rPr lang="en-US" dirty="0" smtClean="0"/>
              <a:t>The 15 rule:</a:t>
            </a:r>
          </a:p>
          <a:p>
            <a:pPr marL="0" indent="0">
              <a:buNone/>
            </a:pPr>
            <a:endParaRPr lang="en-US" sz="1400" dirty="0" smtClean="0"/>
          </a:p>
          <a:p>
            <a:r>
              <a:rPr lang="en-GB" dirty="0">
                <a:latin typeface="Calibri" charset="0"/>
              </a:rPr>
              <a:t>15 – 20g fast acting glucose</a:t>
            </a:r>
          </a:p>
          <a:p>
            <a:r>
              <a:rPr lang="en-GB" dirty="0">
                <a:latin typeface="Calibri" charset="0"/>
              </a:rPr>
              <a:t>Re-test </a:t>
            </a:r>
            <a:r>
              <a:rPr lang="en-GB" dirty="0" smtClean="0">
                <a:latin typeface="Calibri" charset="0"/>
              </a:rPr>
              <a:t>blood glucose levels </a:t>
            </a:r>
            <a:r>
              <a:rPr lang="en-GB" dirty="0">
                <a:latin typeface="Calibri" charset="0"/>
              </a:rPr>
              <a:t>after 15 minutes to check that </a:t>
            </a:r>
            <a:r>
              <a:rPr lang="en-GB" dirty="0" smtClean="0">
                <a:latin typeface="Calibri" charset="0"/>
              </a:rPr>
              <a:t>they are rising</a:t>
            </a:r>
          </a:p>
          <a:p>
            <a:r>
              <a:rPr lang="en-GB" dirty="0" smtClean="0">
                <a:latin typeface="Calibri" charset="0"/>
              </a:rPr>
              <a:t>If glucose levels not rising, repeat treatment</a:t>
            </a:r>
            <a:endParaRPr lang="en-GB" dirty="0">
              <a:latin typeface="Calibri" charset="0"/>
            </a:endParaRPr>
          </a:p>
          <a:p>
            <a:r>
              <a:rPr lang="en-GB" dirty="0" smtClean="0">
                <a:latin typeface="Calibri" charset="0"/>
              </a:rPr>
              <a:t>An extra 15</a:t>
            </a:r>
            <a:r>
              <a:rPr lang="en-GB" dirty="0">
                <a:latin typeface="Calibri" charset="0"/>
              </a:rPr>
              <a:t>-20g </a:t>
            </a:r>
            <a:r>
              <a:rPr lang="en-GB" dirty="0" smtClean="0">
                <a:latin typeface="Calibri" charset="0"/>
              </a:rPr>
              <a:t>carbohydrate </a:t>
            </a:r>
            <a:r>
              <a:rPr lang="en-GB" dirty="0">
                <a:latin typeface="Calibri" charset="0"/>
              </a:rPr>
              <a:t>from any source </a:t>
            </a:r>
            <a:r>
              <a:rPr lang="en-GB" dirty="0" smtClean="0">
                <a:latin typeface="Calibri" charset="0"/>
              </a:rPr>
              <a:t>may be necessary if </a:t>
            </a:r>
            <a:r>
              <a:rPr lang="en-GB" dirty="0">
                <a:latin typeface="Calibri" charset="0"/>
              </a:rPr>
              <a:t>meal not due</a:t>
            </a:r>
          </a:p>
          <a:p>
            <a:r>
              <a:rPr lang="en-GB" dirty="0">
                <a:latin typeface="Calibri" charset="0"/>
              </a:rPr>
              <a:t>May need to decrease insulin </a:t>
            </a:r>
            <a:r>
              <a:rPr lang="en-GB" dirty="0" smtClean="0">
                <a:latin typeface="Calibri" charset="0"/>
              </a:rPr>
              <a:t>at next meal</a:t>
            </a:r>
            <a:endParaRPr lang="en-US" dirty="0"/>
          </a:p>
        </p:txBody>
      </p:sp>
    </p:spTree>
    <p:extLst>
      <p:ext uri="{BB962C8B-B14F-4D97-AF65-F5344CB8AC3E}">
        <p14:creationId xmlns:p14="http://schemas.microsoft.com/office/powerpoint/2010/main" val="315872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336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dirty="0" smtClean="0">
                <a:latin typeface="Calibri"/>
              </a:rPr>
              <a:t>List of competencies – Session 2</a:t>
            </a:r>
            <a:endParaRPr lang="en-US" dirty="0">
              <a:latin typeface="Calibri"/>
            </a:endParaRPr>
          </a:p>
        </p:txBody>
      </p:sp>
      <p:sp>
        <p:nvSpPr>
          <p:cNvPr id="3" name="Content Placeholder 2"/>
          <p:cNvSpPr txBox="1">
            <a:spLocks/>
          </p:cNvSpPr>
          <p:nvPr/>
        </p:nvSpPr>
        <p:spPr>
          <a:xfrm>
            <a:off x="457200" y="1206045"/>
            <a:ext cx="8229600" cy="5196873"/>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1600" dirty="0" smtClean="0">
                <a:latin typeface="Calibri"/>
              </a:rPr>
              <a:t>Pathophysiology, epidemiology and clinical diabetes guidelines</a:t>
            </a:r>
            <a:endParaRPr lang="en-US" sz="2000" b="1" dirty="0" smtClean="0">
              <a:solidFill>
                <a:srgbClr val="FF0000"/>
              </a:solidFill>
              <a:latin typeface="Calibri"/>
            </a:endParaRPr>
          </a:p>
          <a:p>
            <a:pPr marL="457200" indent="-457200">
              <a:buFont typeface="+mj-lt"/>
              <a:buAutoNum type="arabicPeriod"/>
            </a:pPr>
            <a:r>
              <a:rPr lang="en-US" sz="1600" dirty="0" smtClean="0">
                <a:latin typeface="Calibri"/>
              </a:rPr>
              <a:t>Teaching and learning skills </a:t>
            </a:r>
            <a:r>
              <a:rPr lang="en-US" sz="1600" b="1" dirty="0">
                <a:solidFill>
                  <a:srgbClr val="FF0000"/>
                </a:solidFill>
                <a:latin typeface="Zapf Dingbats"/>
                <a:ea typeface="Zapf Dingbats"/>
                <a:cs typeface="Zapf Dingbats"/>
                <a:sym typeface="Zapf Dingbats"/>
              </a:rPr>
              <a:t>✔</a:t>
            </a:r>
            <a:endParaRPr lang="en-US" sz="1600" dirty="0" smtClean="0">
              <a:latin typeface="Calibri"/>
            </a:endParaRPr>
          </a:p>
          <a:p>
            <a:pPr marL="457200" indent="-457200">
              <a:buFont typeface="+mj-lt"/>
              <a:buAutoNum type="arabicPeriod"/>
            </a:pPr>
            <a:r>
              <a:rPr lang="en-US" sz="1600" dirty="0" err="1" smtClean="0">
                <a:latin typeface="Calibri"/>
              </a:rPr>
              <a:t>Individualised</a:t>
            </a:r>
            <a:r>
              <a:rPr lang="en-US" sz="1600" dirty="0" smtClean="0">
                <a:latin typeface="Calibri"/>
              </a:rPr>
              <a:t> self-management education </a:t>
            </a:r>
            <a:r>
              <a:rPr lang="en-US" sz="1600" b="1" dirty="0">
                <a:solidFill>
                  <a:srgbClr val="FF0000"/>
                </a:solidFill>
                <a:latin typeface="Zapf Dingbats"/>
                <a:ea typeface="Zapf Dingbats"/>
                <a:cs typeface="Zapf Dingbats"/>
                <a:sym typeface="Zapf Dingbats"/>
              </a:rPr>
              <a:t>✔</a:t>
            </a:r>
            <a:endParaRPr lang="en-US" sz="1600" dirty="0" smtClean="0">
              <a:latin typeface="Calibri"/>
            </a:endParaRPr>
          </a:p>
          <a:p>
            <a:pPr marL="457200" indent="-457200">
              <a:buFont typeface="+mj-lt"/>
              <a:buAutoNum type="arabicPeriod"/>
            </a:pPr>
            <a:r>
              <a:rPr lang="en-US" sz="1600" dirty="0" smtClean="0">
                <a:latin typeface="Calibri"/>
              </a:rPr>
              <a:t>Psychosocial and </a:t>
            </a:r>
            <a:r>
              <a:rPr lang="en-US" sz="1600" dirty="0" err="1" smtClean="0">
                <a:latin typeface="Calibri"/>
              </a:rPr>
              <a:t>behavioural</a:t>
            </a:r>
            <a:r>
              <a:rPr lang="en-US" sz="1600" dirty="0" smtClean="0">
                <a:latin typeface="Calibri"/>
              </a:rPr>
              <a:t> approaches </a:t>
            </a:r>
            <a:r>
              <a:rPr lang="en-US" sz="1600" b="1" dirty="0">
                <a:solidFill>
                  <a:srgbClr val="FF0000"/>
                </a:solidFill>
                <a:latin typeface="Zapf Dingbats"/>
                <a:ea typeface="Zapf Dingbats"/>
                <a:cs typeface="Zapf Dingbats"/>
                <a:sym typeface="Zapf Dingbats"/>
              </a:rPr>
              <a:t>✔</a:t>
            </a:r>
            <a:endParaRPr lang="en-US" sz="1600" dirty="0" smtClean="0">
              <a:latin typeface="Calibri"/>
            </a:endParaRPr>
          </a:p>
          <a:p>
            <a:pPr marL="457200" indent="-457200">
              <a:buFont typeface="+mj-lt"/>
              <a:buAutoNum type="arabicPeriod"/>
            </a:pPr>
            <a:r>
              <a:rPr lang="en-US" sz="1600" dirty="0" smtClean="0">
                <a:latin typeface="Calibri"/>
              </a:rPr>
              <a:t>Group-based structured education </a:t>
            </a:r>
            <a:r>
              <a:rPr lang="en-US" sz="1600" b="1" dirty="0">
                <a:solidFill>
                  <a:srgbClr val="FF0000"/>
                </a:solidFill>
                <a:latin typeface="Zapf Dingbats"/>
                <a:ea typeface="Zapf Dingbats"/>
                <a:cs typeface="Zapf Dingbats"/>
                <a:sym typeface="Zapf Dingbats"/>
              </a:rPr>
              <a:t>✔</a:t>
            </a:r>
            <a:endParaRPr lang="en-US" sz="1600" dirty="0" smtClean="0">
              <a:latin typeface="Calibri"/>
            </a:endParaRPr>
          </a:p>
          <a:p>
            <a:pPr marL="457200" indent="-457200">
              <a:buFont typeface="+mj-lt"/>
              <a:buAutoNum type="arabicPeriod"/>
            </a:pPr>
            <a:r>
              <a:rPr lang="en-US" sz="1600" dirty="0" smtClean="0">
                <a:latin typeface="Calibri"/>
              </a:rPr>
              <a:t>Principles of medical nutrition therapy</a:t>
            </a:r>
          </a:p>
          <a:p>
            <a:pPr marL="457200" indent="-457200">
              <a:buFont typeface="+mj-lt"/>
              <a:buAutoNum type="arabicPeriod"/>
            </a:pPr>
            <a:r>
              <a:rPr lang="en-US" sz="1600" dirty="0" smtClean="0">
                <a:latin typeface="Calibri"/>
              </a:rPr>
              <a:t>Short-term complications</a:t>
            </a:r>
            <a:r>
              <a:rPr lang="en-US" sz="1600" b="1" dirty="0">
                <a:solidFill>
                  <a:srgbClr val="FF0000"/>
                </a:solidFill>
                <a:latin typeface="Zapf Dingbats"/>
                <a:ea typeface="Zapf Dingbats"/>
                <a:cs typeface="Zapf Dingbats"/>
                <a:sym typeface="Zapf Dingbats"/>
              </a:rPr>
              <a:t>✔</a:t>
            </a:r>
            <a:r>
              <a:rPr lang="en-US" sz="1600" dirty="0" smtClean="0">
                <a:latin typeface="Calibri"/>
              </a:rPr>
              <a:t> </a:t>
            </a:r>
          </a:p>
          <a:p>
            <a:pPr marL="457200" indent="-457200">
              <a:buFont typeface="+mj-lt"/>
              <a:buAutoNum type="arabicPeriod"/>
            </a:pPr>
            <a:r>
              <a:rPr lang="en-US" sz="1600" dirty="0" smtClean="0">
                <a:latin typeface="Calibri"/>
              </a:rPr>
              <a:t>Specific nutrition related needs of children and adolescents </a:t>
            </a:r>
            <a:r>
              <a:rPr lang="en-US" sz="1600" b="1" dirty="0">
                <a:solidFill>
                  <a:srgbClr val="FF0000"/>
                </a:solidFill>
                <a:ea typeface="Zapf Dingbats"/>
                <a:cs typeface="Zapf Dingbats"/>
                <a:sym typeface="Zapf Dingbats"/>
              </a:rPr>
              <a:t>✗</a:t>
            </a:r>
            <a:endParaRPr lang="en-US" sz="1600" dirty="0" smtClean="0">
              <a:latin typeface="Calibri"/>
            </a:endParaRPr>
          </a:p>
          <a:p>
            <a:pPr marL="457200" indent="-457200">
              <a:buFont typeface="+mj-lt"/>
              <a:buAutoNum type="arabicPeriod"/>
            </a:pPr>
            <a:r>
              <a:rPr lang="en-US" sz="1600" dirty="0" smtClean="0">
                <a:latin typeface="Calibri"/>
              </a:rPr>
              <a:t>Co-morbidities </a:t>
            </a:r>
            <a:r>
              <a:rPr lang="en-US" sz="1600" b="1" dirty="0">
                <a:solidFill>
                  <a:srgbClr val="FF0000"/>
                </a:solidFill>
                <a:latin typeface="Zapf Dingbats"/>
                <a:ea typeface="Zapf Dingbats"/>
                <a:cs typeface="Zapf Dingbats"/>
                <a:sym typeface="Zapf Dingbats"/>
              </a:rPr>
              <a:t>✔</a:t>
            </a:r>
            <a:endParaRPr lang="en-US" sz="1600" dirty="0" smtClean="0">
              <a:latin typeface="Calibri"/>
            </a:endParaRPr>
          </a:p>
          <a:p>
            <a:pPr marL="457200" indent="-457200">
              <a:buFont typeface="+mj-lt"/>
              <a:buAutoNum type="arabicPeriod"/>
            </a:pPr>
            <a:r>
              <a:rPr lang="en-US" sz="1600" dirty="0" smtClean="0">
                <a:latin typeface="Calibri"/>
              </a:rPr>
              <a:t>Specific nutrition related needs in gestational diabetes and pregnancy </a:t>
            </a:r>
            <a:endParaRPr lang="en-US" sz="1600" b="1" dirty="0" smtClean="0">
              <a:solidFill>
                <a:srgbClr val="FF0000"/>
              </a:solidFill>
              <a:latin typeface="Zapf Dingbats"/>
              <a:ea typeface="Zapf Dingbats"/>
              <a:cs typeface="Zapf Dingbats"/>
              <a:sym typeface="Zapf Dingbats"/>
            </a:endParaRPr>
          </a:p>
          <a:p>
            <a:pPr marL="457200" indent="-457200">
              <a:buFont typeface="+mj-lt"/>
              <a:buAutoNum type="arabicPeriod"/>
            </a:pPr>
            <a:r>
              <a:rPr lang="en-US" sz="1600" dirty="0" smtClean="0">
                <a:latin typeface="Calibri"/>
              </a:rPr>
              <a:t>Specific nutrition related needs of older adults </a:t>
            </a:r>
          </a:p>
          <a:p>
            <a:pPr marL="457200" indent="-457200">
              <a:buFont typeface="+mj-lt"/>
              <a:buAutoNum type="arabicPeriod"/>
            </a:pPr>
            <a:r>
              <a:rPr lang="en-US" sz="1600" dirty="0" smtClean="0">
                <a:latin typeface="Calibri"/>
              </a:rPr>
              <a:t>Specific nutrition related needs of people from ethnic groups </a:t>
            </a:r>
          </a:p>
          <a:p>
            <a:pPr marL="457200" indent="-457200">
              <a:buFont typeface="+mj-lt"/>
              <a:buAutoNum type="arabicPeriod"/>
            </a:pPr>
            <a:r>
              <a:rPr lang="en-US" sz="1600" dirty="0" smtClean="0">
                <a:latin typeface="Calibri"/>
              </a:rPr>
              <a:t>Eating disorders </a:t>
            </a:r>
          </a:p>
          <a:p>
            <a:pPr marL="457200" indent="-457200">
              <a:buFont typeface="+mj-lt"/>
              <a:buAutoNum type="arabicPeriod"/>
            </a:pPr>
            <a:r>
              <a:rPr lang="en-US" sz="1600" dirty="0" smtClean="0">
                <a:latin typeface="Calibri"/>
              </a:rPr>
              <a:t>Coeliac disease </a:t>
            </a:r>
          </a:p>
          <a:p>
            <a:pPr marL="457200" indent="-457200">
              <a:buFont typeface="+mj-lt"/>
              <a:buAutoNum type="arabicPeriod"/>
            </a:pPr>
            <a:r>
              <a:rPr lang="en-US" sz="1600" dirty="0" err="1" smtClean="0">
                <a:latin typeface="Calibri"/>
              </a:rPr>
              <a:t>Prescribable</a:t>
            </a:r>
            <a:r>
              <a:rPr lang="en-US" sz="1600" dirty="0" smtClean="0">
                <a:latin typeface="Calibri"/>
              </a:rPr>
              <a:t> diabetes medication </a:t>
            </a:r>
            <a:r>
              <a:rPr lang="en-US" sz="1600" b="1" dirty="0">
                <a:solidFill>
                  <a:srgbClr val="FF0000"/>
                </a:solidFill>
                <a:latin typeface="Zapf Dingbats"/>
                <a:ea typeface="Zapf Dingbats"/>
                <a:cs typeface="Zapf Dingbats"/>
                <a:sym typeface="Zapf Dingbats"/>
              </a:rPr>
              <a:t>✔</a:t>
            </a:r>
            <a:endParaRPr lang="en-US" sz="1600" dirty="0" smtClean="0">
              <a:latin typeface="Calibri"/>
            </a:endParaRPr>
          </a:p>
          <a:p>
            <a:pPr marL="457200" indent="-457200">
              <a:buFont typeface="+mj-lt"/>
              <a:buAutoNum type="arabicPeriod"/>
            </a:pPr>
            <a:r>
              <a:rPr lang="en-US" sz="1600" dirty="0" smtClean="0">
                <a:latin typeface="Calibri"/>
              </a:rPr>
              <a:t>Evaluation and research </a:t>
            </a:r>
            <a:r>
              <a:rPr lang="en-US" sz="1600" b="1" dirty="0">
                <a:solidFill>
                  <a:srgbClr val="FF0000"/>
                </a:solidFill>
                <a:ea typeface="Zapf Dingbats"/>
                <a:cs typeface="Zapf Dingbats"/>
                <a:sym typeface="Zapf Dingbats"/>
              </a:rPr>
              <a:t>✗</a:t>
            </a:r>
            <a:endParaRPr lang="en-US" sz="1600" dirty="0" smtClean="0">
              <a:latin typeface="Calibri"/>
            </a:endParaRPr>
          </a:p>
          <a:p>
            <a:pPr marL="457200" indent="-457200">
              <a:buFont typeface="+mj-lt"/>
              <a:buAutoNum type="arabicPeriod"/>
            </a:pPr>
            <a:r>
              <a:rPr lang="en-US" sz="1600" dirty="0" smtClean="0">
                <a:latin typeface="Calibri"/>
              </a:rPr>
              <a:t>Team, </a:t>
            </a:r>
            <a:r>
              <a:rPr lang="en-US" sz="1600" dirty="0" err="1" smtClean="0">
                <a:latin typeface="Calibri"/>
              </a:rPr>
              <a:t>programme</a:t>
            </a:r>
            <a:r>
              <a:rPr lang="en-US" sz="1600" dirty="0" smtClean="0">
                <a:latin typeface="Calibri"/>
              </a:rPr>
              <a:t> and business management </a:t>
            </a:r>
            <a:r>
              <a:rPr lang="en-US" sz="1600" b="1" dirty="0">
                <a:solidFill>
                  <a:srgbClr val="FF0000"/>
                </a:solidFill>
                <a:ea typeface="Zapf Dingbats"/>
                <a:cs typeface="Zapf Dingbats"/>
                <a:sym typeface="Zapf Dingbats"/>
              </a:rPr>
              <a:t>✗</a:t>
            </a:r>
            <a:endParaRPr lang="en-US" sz="1600" dirty="0" smtClean="0">
              <a:latin typeface="Calibri"/>
            </a:endParaRPr>
          </a:p>
          <a:p>
            <a:pPr marL="457200" indent="-457200">
              <a:buFont typeface="+mj-lt"/>
              <a:buAutoNum type="arabicPeriod"/>
            </a:pPr>
            <a:endParaRPr lang="en-US" sz="1800" dirty="0">
              <a:latin typeface="Calibri"/>
            </a:endParaRPr>
          </a:p>
        </p:txBody>
      </p:sp>
    </p:spTree>
    <p:extLst>
      <p:ext uri="{BB962C8B-B14F-4D97-AF65-F5344CB8AC3E}">
        <p14:creationId xmlns:p14="http://schemas.microsoft.com/office/powerpoint/2010/main" val="22964896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9144000" cy="925512"/>
          </a:xfrm>
        </p:spPr>
        <p:txBody>
          <a:bodyPr/>
          <a:lstStyle/>
          <a:p>
            <a:r>
              <a:rPr lang="en-US" dirty="0" smtClean="0"/>
              <a:t>Sources of 15g fast acting glucose</a:t>
            </a:r>
            <a:endParaRPr lang="en-US" dirty="0"/>
          </a:p>
        </p:txBody>
      </p:sp>
      <p:sp>
        <p:nvSpPr>
          <p:cNvPr id="4" name="TextBox 3"/>
          <p:cNvSpPr txBox="1"/>
          <p:nvPr/>
        </p:nvSpPr>
        <p:spPr>
          <a:xfrm>
            <a:off x="453584" y="1663915"/>
            <a:ext cx="4264659" cy="461665"/>
          </a:xfrm>
          <a:prstGeom prst="rect">
            <a:avLst/>
          </a:prstGeom>
          <a:noFill/>
        </p:spPr>
        <p:txBody>
          <a:bodyPr wrap="none" rtlCol="0">
            <a:spAutoFit/>
          </a:bodyPr>
          <a:lstStyle/>
          <a:p>
            <a:r>
              <a:rPr lang="en-US" sz="2400" dirty="0" smtClean="0">
                <a:solidFill>
                  <a:srgbClr val="000090"/>
                </a:solidFill>
              </a:rPr>
              <a:t>5 small or 4 large glucose tablets</a:t>
            </a:r>
            <a:endParaRPr lang="en-US" sz="2400" dirty="0">
              <a:solidFill>
                <a:srgbClr val="000090"/>
              </a:solidFill>
            </a:endParaRPr>
          </a:p>
        </p:txBody>
      </p:sp>
      <p:sp>
        <p:nvSpPr>
          <p:cNvPr id="5" name="TextBox 4"/>
          <p:cNvSpPr txBox="1"/>
          <p:nvPr/>
        </p:nvSpPr>
        <p:spPr>
          <a:xfrm>
            <a:off x="453585" y="2849577"/>
            <a:ext cx="4264658" cy="830997"/>
          </a:xfrm>
          <a:prstGeom prst="rect">
            <a:avLst/>
          </a:prstGeom>
          <a:noFill/>
        </p:spPr>
        <p:txBody>
          <a:bodyPr wrap="square" rtlCol="0">
            <a:spAutoFit/>
          </a:bodyPr>
          <a:lstStyle/>
          <a:p>
            <a:r>
              <a:rPr lang="en-US" sz="2400" dirty="0" smtClean="0">
                <a:solidFill>
                  <a:srgbClr val="000090"/>
                </a:solidFill>
              </a:rPr>
              <a:t>5 jelly babies, fruit pastilles </a:t>
            </a:r>
          </a:p>
          <a:p>
            <a:r>
              <a:rPr lang="en-US" sz="2400" dirty="0" smtClean="0">
                <a:solidFill>
                  <a:srgbClr val="000090"/>
                </a:solidFill>
              </a:rPr>
              <a:t>or wine gums</a:t>
            </a:r>
            <a:endParaRPr lang="en-US" sz="2400" dirty="0">
              <a:solidFill>
                <a:srgbClr val="000090"/>
              </a:solidFill>
            </a:endParaRPr>
          </a:p>
        </p:txBody>
      </p:sp>
      <p:sp>
        <p:nvSpPr>
          <p:cNvPr id="6" name="TextBox 5"/>
          <p:cNvSpPr txBox="1"/>
          <p:nvPr/>
        </p:nvSpPr>
        <p:spPr>
          <a:xfrm>
            <a:off x="453585" y="4048464"/>
            <a:ext cx="4264658" cy="461665"/>
          </a:xfrm>
          <a:prstGeom prst="rect">
            <a:avLst/>
          </a:prstGeom>
          <a:noFill/>
        </p:spPr>
        <p:txBody>
          <a:bodyPr wrap="square" rtlCol="0">
            <a:spAutoFit/>
          </a:bodyPr>
          <a:lstStyle/>
          <a:p>
            <a:r>
              <a:rPr lang="en-US" sz="2400" dirty="0" smtClean="0">
                <a:solidFill>
                  <a:srgbClr val="000090"/>
                </a:solidFill>
              </a:rPr>
              <a:t>10 jelly beans</a:t>
            </a:r>
            <a:endParaRPr lang="en-US" sz="2400" dirty="0">
              <a:solidFill>
                <a:srgbClr val="000090"/>
              </a:solidFill>
            </a:endParaRPr>
          </a:p>
        </p:txBody>
      </p:sp>
      <p:sp>
        <p:nvSpPr>
          <p:cNvPr id="7" name="TextBox 6"/>
          <p:cNvSpPr txBox="1"/>
          <p:nvPr/>
        </p:nvSpPr>
        <p:spPr>
          <a:xfrm>
            <a:off x="453585" y="5035059"/>
            <a:ext cx="4264659" cy="830997"/>
          </a:xfrm>
          <a:prstGeom prst="rect">
            <a:avLst/>
          </a:prstGeom>
          <a:noFill/>
        </p:spPr>
        <p:txBody>
          <a:bodyPr wrap="square" rtlCol="0">
            <a:spAutoFit/>
          </a:bodyPr>
          <a:lstStyle/>
          <a:p>
            <a:r>
              <a:rPr lang="en-US" sz="2400" dirty="0" smtClean="0">
                <a:solidFill>
                  <a:srgbClr val="000090"/>
                </a:solidFill>
              </a:rPr>
              <a:t>80 ml </a:t>
            </a:r>
            <a:r>
              <a:rPr lang="en-US" sz="2400" dirty="0" err="1" smtClean="0">
                <a:solidFill>
                  <a:srgbClr val="000090"/>
                </a:solidFill>
              </a:rPr>
              <a:t>Lucozade</a:t>
            </a:r>
            <a:endParaRPr lang="en-US" sz="2400" dirty="0" smtClean="0">
              <a:solidFill>
                <a:srgbClr val="000090"/>
              </a:solidFill>
            </a:endParaRPr>
          </a:p>
          <a:p>
            <a:r>
              <a:rPr lang="en-US" sz="2400" dirty="0" smtClean="0">
                <a:solidFill>
                  <a:srgbClr val="000090"/>
                </a:solidFill>
              </a:rPr>
              <a:t>150 ml Coke</a:t>
            </a:r>
            <a:endParaRPr lang="en-US" sz="2400" dirty="0">
              <a:solidFill>
                <a:srgbClr val="000090"/>
              </a:solidFill>
            </a:endParaRPr>
          </a:p>
        </p:txBody>
      </p:sp>
      <p:pic>
        <p:nvPicPr>
          <p:cNvPr id="8" name="Picture 7" descr="dextros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592" y="1565663"/>
            <a:ext cx="1258700" cy="476508"/>
          </a:xfrm>
          <a:prstGeom prst="rect">
            <a:avLst/>
          </a:prstGeom>
        </p:spPr>
      </p:pic>
      <p:pic>
        <p:nvPicPr>
          <p:cNvPr id="9" name="Picture 8" descr="glucotabs.jpg"/>
          <p:cNvPicPr>
            <a:picLocks noChangeAspect="1"/>
          </p:cNvPicPr>
          <p:nvPr/>
        </p:nvPicPr>
        <p:blipFill rotWithShape="1">
          <a:blip r:embed="rId3">
            <a:extLst>
              <a:ext uri="{28A0092B-C50C-407E-A947-70E740481C1C}">
                <a14:useLocalDpi xmlns:a14="http://schemas.microsoft.com/office/drawing/2010/main" val="0"/>
              </a:ext>
            </a:extLst>
          </a:blip>
          <a:srcRect l="11043" t="4961" r="6381" b="4093"/>
          <a:stretch/>
        </p:blipFill>
        <p:spPr>
          <a:xfrm>
            <a:off x="6860292" y="1088414"/>
            <a:ext cx="1428983" cy="1871383"/>
          </a:xfrm>
          <a:prstGeom prst="rect">
            <a:avLst/>
          </a:prstGeom>
        </p:spPr>
      </p:pic>
      <p:pic>
        <p:nvPicPr>
          <p:cNvPr id="11" name="Picture 10" descr="Screen shot 2015-07-20 at 11.34.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766" y="3231054"/>
            <a:ext cx="2135511" cy="690026"/>
          </a:xfrm>
          <a:prstGeom prst="rect">
            <a:avLst/>
          </a:prstGeom>
        </p:spPr>
      </p:pic>
      <p:pic>
        <p:nvPicPr>
          <p:cNvPr id="12" name="Picture 11" descr="jelly babies.jpg"/>
          <p:cNvPicPr>
            <a:picLocks noChangeAspect="1"/>
          </p:cNvPicPr>
          <p:nvPr/>
        </p:nvPicPr>
        <p:blipFill rotWithShape="1">
          <a:blip r:embed="rId5">
            <a:extLst>
              <a:ext uri="{28A0092B-C50C-407E-A947-70E740481C1C}">
                <a14:useLocalDpi xmlns:a14="http://schemas.microsoft.com/office/drawing/2010/main" val="0"/>
              </a:ext>
            </a:extLst>
          </a:blip>
          <a:srcRect l="11409" r="12572" b="4042"/>
          <a:stretch/>
        </p:blipFill>
        <p:spPr>
          <a:xfrm>
            <a:off x="4315931" y="2903086"/>
            <a:ext cx="1256301" cy="1043302"/>
          </a:xfrm>
          <a:prstGeom prst="rect">
            <a:avLst/>
          </a:prstGeom>
        </p:spPr>
      </p:pic>
      <p:pic>
        <p:nvPicPr>
          <p:cNvPr id="13" name="Picture 12" descr="wine gums.jpg"/>
          <p:cNvPicPr>
            <a:picLocks noChangeAspect="1"/>
          </p:cNvPicPr>
          <p:nvPr/>
        </p:nvPicPr>
        <p:blipFill rotWithShape="1">
          <a:blip r:embed="rId6">
            <a:extLst>
              <a:ext uri="{28A0092B-C50C-407E-A947-70E740481C1C}">
                <a14:useLocalDpi xmlns:a14="http://schemas.microsoft.com/office/drawing/2010/main" val="0"/>
              </a:ext>
            </a:extLst>
          </a:blip>
          <a:srcRect l="14527" r="18507"/>
          <a:stretch/>
        </p:blipFill>
        <p:spPr>
          <a:xfrm>
            <a:off x="5708311" y="2814603"/>
            <a:ext cx="1095475" cy="1090572"/>
          </a:xfrm>
          <a:prstGeom prst="rect">
            <a:avLst/>
          </a:prstGeom>
        </p:spPr>
      </p:pic>
      <p:pic>
        <p:nvPicPr>
          <p:cNvPr id="14" name="Picture 13" descr="jelly beans.png"/>
          <p:cNvPicPr>
            <a:picLocks noChangeAspect="1"/>
          </p:cNvPicPr>
          <p:nvPr/>
        </p:nvPicPr>
        <p:blipFill rotWithShape="1">
          <a:blip r:embed="rId7">
            <a:extLst>
              <a:ext uri="{28A0092B-C50C-407E-A947-70E740481C1C}">
                <a14:useLocalDpi xmlns:a14="http://schemas.microsoft.com/office/drawing/2010/main" val="0"/>
              </a:ext>
            </a:extLst>
          </a:blip>
          <a:srcRect b="49637"/>
          <a:stretch/>
        </p:blipFill>
        <p:spPr>
          <a:xfrm>
            <a:off x="2619452" y="3946388"/>
            <a:ext cx="2097832" cy="934978"/>
          </a:xfrm>
          <a:prstGeom prst="rect">
            <a:avLst/>
          </a:prstGeom>
        </p:spPr>
      </p:pic>
      <p:pic>
        <p:nvPicPr>
          <p:cNvPr id="15" name="Picture 14" descr="Lucozade.jpg"/>
          <p:cNvPicPr>
            <a:picLocks noChangeAspect="1"/>
          </p:cNvPicPr>
          <p:nvPr/>
        </p:nvPicPr>
        <p:blipFill rotWithShape="1">
          <a:blip r:embed="rId8">
            <a:extLst>
              <a:ext uri="{28A0092B-C50C-407E-A947-70E740481C1C}">
                <a14:useLocalDpi xmlns:a14="http://schemas.microsoft.com/office/drawing/2010/main" val="0"/>
              </a:ext>
            </a:extLst>
          </a:blip>
          <a:srcRect l="33103" r="33431"/>
          <a:stretch/>
        </p:blipFill>
        <p:spPr>
          <a:xfrm>
            <a:off x="5102838" y="4215283"/>
            <a:ext cx="745342" cy="2296240"/>
          </a:xfrm>
          <a:prstGeom prst="rect">
            <a:avLst/>
          </a:prstGeom>
        </p:spPr>
      </p:pic>
      <p:pic>
        <p:nvPicPr>
          <p:cNvPr id="16" name="Picture 15" descr="Screen shot 2015-07-20 at 11.41.2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0292" y="4638151"/>
            <a:ext cx="804685" cy="1467366"/>
          </a:xfrm>
          <a:prstGeom prst="rect">
            <a:avLst/>
          </a:prstGeom>
        </p:spPr>
      </p:pic>
    </p:spTree>
    <p:extLst>
      <p:ext uri="{BB962C8B-B14F-4D97-AF65-F5344CB8AC3E}">
        <p14:creationId xmlns:p14="http://schemas.microsoft.com/office/powerpoint/2010/main" val="457274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Diabetic ketoacidosis (DKA)</a:t>
            </a:r>
            <a:endParaRPr lang="en-US" dirty="0"/>
          </a:p>
        </p:txBody>
      </p:sp>
      <p:sp>
        <p:nvSpPr>
          <p:cNvPr id="3" name="Content Placeholder 2"/>
          <p:cNvSpPr>
            <a:spLocks noGrp="1"/>
          </p:cNvSpPr>
          <p:nvPr>
            <p:ph idx="1"/>
          </p:nvPr>
        </p:nvSpPr>
        <p:spPr/>
        <p:txBody>
          <a:bodyPr/>
          <a:lstStyle/>
          <a:p>
            <a:r>
              <a:rPr lang="en-US" dirty="0" smtClean="0"/>
              <a:t>Who is most at risk of DKA?</a:t>
            </a:r>
          </a:p>
          <a:p>
            <a:endParaRPr lang="en-US" sz="800" dirty="0" smtClean="0"/>
          </a:p>
          <a:p>
            <a:pPr lvl="1"/>
            <a:r>
              <a:rPr lang="en-US" dirty="0" smtClean="0">
                <a:solidFill>
                  <a:srgbClr val="000090"/>
                </a:solidFill>
              </a:rPr>
              <a:t>People with undiagnosed type 1 diabetes</a:t>
            </a:r>
          </a:p>
          <a:p>
            <a:pPr lvl="1"/>
            <a:r>
              <a:rPr lang="en-US" dirty="0" smtClean="0">
                <a:solidFill>
                  <a:srgbClr val="000090"/>
                </a:solidFill>
              </a:rPr>
              <a:t>People with type 1 diabetes who develop </a:t>
            </a:r>
            <a:r>
              <a:rPr lang="en-US" dirty="0" err="1" smtClean="0">
                <a:solidFill>
                  <a:srgbClr val="000090"/>
                </a:solidFill>
              </a:rPr>
              <a:t>intercurrent</a:t>
            </a:r>
            <a:r>
              <a:rPr lang="en-US" dirty="0" smtClean="0">
                <a:solidFill>
                  <a:srgbClr val="000090"/>
                </a:solidFill>
              </a:rPr>
              <a:t> </a:t>
            </a:r>
            <a:r>
              <a:rPr lang="en-US" dirty="0" err="1" smtClean="0">
                <a:solidFill>
                  <a:srgbClr val="000090"/>
                </a:solidFill>
              </a:rPr>
              <a:t>ilnesses</a:t>
            </a:r>
            <a:endParaRPr lang="en-US" dirty="0" smtClean="0">
              <a:solidFill>
                <a:srgbClr val="000090"/>
              </a:solidFill>
            </a:endParaRPr>
          </a:p>
          <a:p>
            <a:pPr lvl="1"/>
            <a:r>
              <a:rPr lang="en-US" dirty="0" smtClean="0">
                <a:solidFill>
                  <a:srgbClr val="000090"/>
                </a:solidFill>
              </a:rPr>
              <a:t>Adolescent females with type 1 diabetes who omit insulin</a:t>
            </a:r>
          </a:p>
          <a:p>
            <a:pPr marL="457200" lvl="1" indent="0">
              <a:buNone/>
            </a:pPr>
            <a:endParaRPr lang="en-US" sz="800" dirty="0" smtClean="0">
              <a:solidFill>
                <a:srgbClr val="000090"/>
              </a:solidFill>
            </a:endParaRPr>
          </a:p>
          <a:p>
            <a:endParaRPr lang="en-US" dirty="0" smtClean="0">
              <a:solidFill>
                <a:srgbClr val="000090"/>
              </a:solidFill>
            </a:endParaRPr>
          </a:p>
          <a:p>
            <a:endParaRPr lang="en-US" dirty="0">
              <a:solidFill>
                <a:srgbClr val="000090"/>
              </a:solidFill>
            </a:endParaRPr>
          </a:p>
        </p:txBody>
      </p:sp>
    </p:spTree>
    <p:extLst>
      <p:ext uri="{BB962C8B-B14F-4D97-AF65-F5344CB8AC3E}">
        <p14:creationId xmlns:p14="http://schemas.microsoft.com/office/powerpoint/2010/main" val="235955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DKA</a:t>
            </a:r>
            <a:endParaRPr lang="en-US" dirty="0"/>
          </a:p>
        </p:txBody>
      </p:sp>
      <p:sp>
        <p:nvSpPr>
          <p:cNvPr id="3" name="Content Placeholder 2"/>
          <p:cNvSpPr>
            <a:spLocks noGrp="1"/>
          </p:cNvSpPr>
          <p:nvPr>
            <p:ph idx="1"/>
          </p:nvPr>
        </p:nvSpPr>
        <p:spPr/>
        <p:txBody>
          <a:bodyPr/>
          <a:lstStyle/>
          <a:p>
            <a:r>
              <a:rPr lang="en-US" dirty="0" smtClean="0"/>
              <a:t>Increased urination</a:t>
            </a:r>
          </a:p>
          <a:p>
            <a:r>
              <a:rPr lang="en-US" dirty="0"/>
              <a:t>T</a:t>
            </a:r>
            <a:r>
              <a:rPr lang="en-US" dirty="0" smtClean="0"/>
              <a:t>hirst</a:t>
            </a:r>
          </a:p>
          <a:p>
            <a:r>
              <a:rPr lang="en-US" dirty="0" smtClean="0"/>
              <a:t>Nausea and vomiting</a:t>
            </a:r>
          </a:p>
          <a:p>
            <a:r>
              <a:rPr lang="en-US" dirty="0" smtClean="0"/>
              <a:t>Tiredness and fatigue</a:t>
            </a:r>
          </a:p>
          <a:p>
            <a:r>
              <a:rPr lang="en-US" dirty="0" smtClean="0"/>
              <a:t>Abdominal pain</a:t>
            </a:r>
          </a:p>
          <a:p>
            <a:r>
              <a:rPr lang="en-US" dirty="0" smtClean="0"/>
              <a:t>Shortness of breath or panting</a:t>
            </a:r>
          </a:p>
          <a:p>
            <a:r>
              <a:rPr lang="en-US" dirty="0" smtClean="0"/>
              <a:t>Smell of ketones on the breath</a:t>
            </a:r>
          </a:p>
          <a:p>
            <a:r>
              <a:rPr lang="en-US" dirty="0" smtClean="0"/>
              <a:t>Confusion</a:t>
            </a:r>
          </a:p>
          <a:p>
            <a:r>
              <a:rPr lang="en-US" dirty="0" smtClean="0"/>
              <a:t>Drowsiness or loss of consciousness </a:t>
            </a:r>
          </a:p>
          <a:p>
            <a:endParaRPr lang="en-US" dirty="0" smtClean="0"/>
          </a:p>
          <a:p>
            <a:endParaRPr lang="en-US" dirty="0"/>
          </a:p>
        </p:txBody>
      </p:sp>
    </p:spTree>
    <p:extLst>
      <p:ext uri="{BB962C8B-B14F-4D97-AF65-F5344CB8AC3E}">
        <p14:creationId xmlns:p14="http://schemas.microsoft.com/office/powerpoint/2010/main" val="2166440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DKA</a:t>
            </a:r>
            <a:endParaRPr lang="en-US" dirty="0"/>
          </a:p>
        </p:txBody>
      </p:sp>
      <p:sp>
        <p:nvSpPr>
          <p:cNvPr id="3" name="Content Placeholder 2"/>
          <p:cNvSpPr>
            <a:spLocks noGrp="1"/>
          </p:cNvSpPr>
          <p:nvPr>
            <p:ph idx="1"/>
          </p:nvPr>
        </p:nvSpPr>
        <p:spPr/>
        <p:txBody>
          <a:bodyPr/>
          <a:lstStyle/>
          <a:p>
            <a:r>
              <a:rPr lang="en-US" dirty="0" smtClean="0"/>
              <a:t>Fluids</a:t>
            </a:r>
          </a:p>
          <a:p>
            <a:r>
              <a:rPr lang="en-US" dirty="0" smtClean="0"/>
              <a:t>Insulin</a:t>
            </a:r>
          </a:p>
          <a:p>
            <a:r>
              <a:rPr lang="en-US" dirty="0" smtClean="0"/>
              <a:t>People with type 1 diabetes and an </a:t>
            </a:r>
            <a:r>
              <a:rPr lang="en-US" dirty="0" err="1" smtClean="0"/>
              <a:t>intercurrent</a:t>
            </a:r>
            <a:r>
              <a:rPr lang="en-US" dirty="0" smtClean="0"/>
              <a:t> illness are advised to:</a:t>
            </a:r>
          </a:p>
          <a:p>
            <a:pPr lvl="1"/>
            <a:r>
              <a:rPr lang="en-US" dirty="0" smtClean="0">
                <a:solidFill>
                  <a:srgbClr val="000090"/>
                </a:solidFill>
              </a:rPr>
              <a:t>Test blood glucose levels regularly</a:t>
            </a:r>
          </a:p>
          <a:p>
            <a:pPr lvl="1"/>
            <a:r>
              <a:rPr lang="en-US" dirty="0" smtClean="0">
                <a:solidFill>
                  <a:srgbClr val="000090"/>
                </a:solidFill>
              </a:rPr>
              <a:t>Test ketone levels</a:t>
            </a:r>
          </a:p>
          <a:p>
            <a:pPr lvl="1"/>
            <a:r>
              <a:rPr lang="en-US" dirty="0" smtClean="0">
                <a:solidFill>
                  <a:srgbClr val="000090"/>
                </a:solidFill>
              </a:rPr>
              <a:t>Continue to take insulin, even if they are not eating</a:t>
            </a:r>
            <a:endParaRPr lang="en-US" dirty="0">
              <a:solidFill>
                <a:srgbClr val="000090"/>
              </a:solidFill>
            </a:endParaRPr>
          </a:p>
        </p:txBody>
      </p:sp>
    </p:spTree>
    <p:extLst>
      <p:ext uri="{BB962C8B-B14F-4D97-AF65-F5344CB8AC3E}">
        <p14:creationId xmlns:p14="http://schemas.microsoft.com/office/powerpoint/2010/main" val="1376817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competencies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1236081"/>
              </p:ext>
            </p:extLst>
          </p:nvPr>
        </p:nvGraphicFramePr>
        <p:xfrm>
          <a:off x="457200" y="1247775"/>
          <a:ext cx="8229600" cy="518159"/>
        </p:xfrm>
        <a:graphic>
          <a:graphicData uri="http://schemas.openxmlformats.org/drawingml/2006/table">
            <a:tbl>
              <a:tblPr firstRow="1" bandRow="1">
                <a:tableStyleId>{2D5ABB26-0587-4C30-8999-92F81FD0307C}</a:tableStyleId>
              </a:tblPr>
              <a:tblGrid>
                <a:gridCol w="1617954"/>
                <a:gridCol w="6611646"/>
              </a:tblGrid>
              <a:tr h="370840">
                <a:tc>
                  <a:txBody>
                    <a:bodyPr/>
                    <a:lstStyle/>
                    <a:p>
                      <a:r>
                        <a:rPr lang="en-US" sz="2800" dirty="0" smtClean="0">
                          <a:solidFill>
                            <a:srgbClr val="000090"/>
                          </a:solidFill>
                        </a:rPr>
                        <a:t>Section</a:t>
                      </a:r>
                      <a:r>
                        <a:rPr lang="en-US" sz="2800" baseline="0" dirty="0" smtClean="0">
                          <a:solidFill>
                            <a:srgbClr val="000090"/>
                          </a:solidFill>
                        </a:rPr>
                        <a:t> 9.</a:t>
                      </a:r>
                      <a:endParaRPr lang="en-US" sz="2800" dirty="0">
                        <a:solidFill>
                          <a:srgbClr val="000090"/>
                        </a:solidFill>
                      </a:endParaRPr>
                    </a:p>
                  </a:txBody>
                  <a:tcPr/>
                </a:tc>
                <a:tc>
                  <a:txBody>
                    <a:bodyPr/>
                    <a:lstStyle/>
                    <a:p>
                      <a:r>
                        <a:rPr lang="en-US" sz="2800" dirty="0" smtClean="0">
                          <a:solidFill>
                            <a:srgbClr val="000090"/>
                          </a:solidFill>
                        </a:rPr>
                        <a:t>Co-morbidities</a:t>
                      </a:r>
                      <a:endParaRPr lang="en-US" sz="2800" dirty="0">
                        <a:solidFill>
                          <a:srgbClr val="000090"/>
                        </a:solidFill>
                      </a:endParaRPr>
                    </a:p>
                  </a:txBody>
                  <a:tcPr/>
                </a:tc>
              </a:tr>
            </a:tbl>
          </a:graphicData>
        </a:graphic>
      </p:graphicFrame>
    </p:spTree>
    <p:extLst>
      <p:ext uri="{BB962C8B-B14F-4D97-AF65-F5344CB8AC3E}">
        <p14:creationId xmlns:p14="http://schemas.microsoft.com/office/powerpoint/2010/main" val="36091549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Microvascular</a:t>
            </a:r>
            <a:r>
              <a:rPr lang="en-US" dirty="0" smtClean="0"/>
              <a:t> co-morbidities</a:t>
            </a:r>
            <a:endParaRPr lang="en-US" dirty="0"/>
          </a:p>
        </p:txBody>
      </p:sp>
      <p:sp>
        <p:nvSpPr>
          <p:cNvPr id="3" name="Content Placeholder 2"/>
          <p:cNvSpPr>
            <a:spLocks noGrp="1"/>
          </p:cNvSpPr>
          <p:nvPr>
            <p:ph idx="1"/>
          </p:nvPr>
        </p:nvSpPr>
        <p:spPr/>
        <p:txBody>
          <a:bodyPr/>
          <a:lstStyle/>
          <a:p>
            <a:r>
              <a:rPr lang="en-US" dirty="0" smtClean="0"/>
              <a:t>Retinopathy</a:t>
            </a:r>
          </a:p>
          <a:p>
            <a:r>
              <a:rPr lang="en-US" dirty="0" smtClean="0"/>
              <a:t>Nephropathy</a:t>
            </a:r>
          </a:p>
          <a:p>
            <a:r>
              <a:rPr lang="en-US" dirty="0" smtClean="0"/>
              <a:t>Neuropathy</a:t>
            </a:r>
            <a:endParaRPr lang="en-US" dirty="0"/>
          </a:p>
        </p:txBody>
      </p:sp>
    </p:spTree>
    <p:extLst>
      <p:ext uri="{BB962C8B-B14F-4D97-AF65-F5344CB8AC3E}">
        <p14:creationId xmlns:p14="http://schemas.microsoft.com/office/powerpoint/2010/main" val="3570107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Retinopathy</a:t>
            </a:r>
            <a:endParaRPr lang="en-US" dirty="0"/>
          </a:p>
        </p:txBody>
      </p:sp>
      <p:sp>
        <p:nvSpPr>
          <p:cNvPr id="3" name="Content Placeholder 2"/>
          <p:cNvSpPr>
            <a:spLocks noGrp="1"/>
          </p:cNvSpPr>
          <p:nvPr>
            <p:ph idx="1"/>
          </p:nvPr>
        </p:nvSpPr>
        <p:spPr>
          <a:xfrm>
            <a:off x="457200" y="1157656"/>
            <a:ext cx="8229600" cy="5047315"/>
          </a:xfrm>
        </p:spPr>
        <p:txBody>
          <a:bodyPr/>
          <a:lstStyle/>
          <a:p>
            <a:r>
              <a:rPr lang="en-US" dirty="0" smtClean="0"/>
              <a:t>What are the risk factors for diabetic retinopathy?</a:t>
            </a:r>
          </a:p>
          <a:p>
            <a:pPr marL="0" indent="0">
              <a:buNone/>
            </a:pPr>
            <a:endParaRPr lang="en-US" sz="500" dirty="0" smtClean="0"/>
          </a:p>
          <a:p>
            <a:pPr lvl="1"/>
            <a:r>
              <a:rPr lang="en-US" dirty="0" smtClean="0">
                <a:solidFill>
                  <a:srgbClr val="000090"/>
                </a:solidFill>
              </a:rPr>
              <a:t>Duration of diabetes</a:t>
            </a:r>
          </a:p>
          <a:p>
            <a:pPr lvl="1"/>
            <a:r>
              <a:rPr lang="en-US" dirty="0" smtClean="0">
                <a:solidFill>
                  <a:srgbClr val="000090"/>
                </a:solidFill>
              </a:rPr>
              <a:t>Poor </a:t>
            </a:r>
            <a:r>
              <a:rPr lang="en-US" dirty="0" err="1">
                <a:solidFill>
                  <a:srgbClr val="000090"/>
                </a:solidFill>
              </a:rPr>
              <a:t>g</a:t>
            </a:r>
            <a:r>
              <a:rPr lang="en-US" dirty="0" err="1" smtClean="0">
                <a:solidFill>
                  <a:srgbClr val="000090"/>
                </a:solidFill>
              </a:rPr>
              <a:t>lycaemic</a:t>
            </a:r>
            <a:r>
              <a:rPr lang="en-US" dirty="0" smtClean="0">
                <a:solidFill>
                  <a:srgbClr val="000090"/>
                </a:solidFill>
              </a:rPr>
              <a:t> control</a:t>
            </a:r>
          </a:p>
          <a:p>
            <a:pPr lvl="1"/>
            <a:r>
              <a:rPr lang="en-US" dirty="0" smtClean="0">
                <a:solidFill>
                  <a:srgbClr val="000090"/>
                </a:solidFill>
              </a:rPr>
              <a:t>Hypertension</a:t>
            </a:r>
          </a:p>
          <a:p>
            <a:pPr lvl="1"/>
            <a:r>
              <a:rPr lang="en-US" dirty="0" err="1" smtClean="0">
                <a:solidFill>
                  <a:srgbClr val="000090"/>
                </a:solidFill>
              </a:rPr>
              <a:t>Hypercholestraemia</a:t>
            </a:r>
            <a:endParaRPr lang="en-US" dirty="0" smtClean="0">
              <a:solidFill>
                <a:srgbClr val="000090"/>
              </a:solidFill>
            </a:endParaRPr>
          </a:p>
          <a:p>
            <a:pPr lvl="1"/>
            <a:r>
              <a:rPr lang="en-US" dirty="0" smtClean="0">
                <a:solidFill>
                  <a:srgbClr val="000090"/>
                </a:solidFill>
              </a:rPr>
              <a:t>Pregnancy</a:t>
            </a:r>
          </a:p>
          <a:p>
            <a:pPr lvl="1"/>
            <a:endParaRPr lang="en-US" sz="500" dirty="0" smtClean="0">
              <a:solidFill>
                <a:srgbClr val="000090"/>
              </a:solidFill>
            </a:endParaRPr>
          </a:p>
          <a:p>
            <a:pPr marL="514350" indent="-457200"/>
            <a:r>
              <a:rPr lang="en-US" dirty="0" smtClean="0"/>
              <a:t>Which nutritional factors can reduce risk?</a:t>
            </a:r>
          </a:p>
          <a:p>
            <a:pPr marL="914400" lvl="1" indent="-457200"/>
            <a:r>
              <a:rPr lang="en-US" dirty="0" smtClean="0">
                <a:solidFill>
                  <a:srgbClr val="000090"/>
                </a:solidFill>
              </a:rPr>
              <a:t>Improvements in </a:t>
            </a:r>
            <a:r>
              <a:rPr lang="en-US" dirty="0" err="1" smtClean="0">
                <a:solidFill>
                  <a:srgbClr val="000090"/>
                </a:solidFill>
              </a:rPr>
              <a:t>glycaemic</a:t>
            </a:r>
            <a:r>
              <a:rPr lang="en-US" dirty="0" smtClean="0">
                <a:solidFill>
                  <a:srgbClr val="000090"/>
                </a:solidFill>
              </a:rPr>
              <a:t> control, blood pressure and lipid levels</a:t>
            </a:r>
          </a:p>
          <a:p>
            <a:pPr marL="514350" indent="-457200"/>
            <a:endParaRPr lang="en-US" dirty="0" smtClean="0"/>
          </a:p>
          <a:p>
            <a:pPr marL="457200" lvl="1" indent="0">
              <a:buNone/>
            </a:pPr>
            <a:endParaRPr lang="en-US" dirty="0">
              <a:solidFill>
                <a:srgbClr val="000090"/>
              </a:solidFill>
            </a:endParaRPr>
          </a:p>
        </p:txBody>
      </p:sp>
    </p:spTree>
    <p:extLst>
      <p:ext uri="{BB962C8B-B14F-4D97-AF65-F5344CB8AC3E}">
        <p14:creationId xmlns:p14="http://schemas.microsoft.com/office/powerpoint/2010/main" val="467763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Nephropathy</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risk factors for nephropathy?</a:t>
            </a:r>
          </a:p>
          <a:p>
            <a:pPr marL="0" indent="0">
              <a:buNone/>
            </a:pPr>
            <a:endParaRPr lang="en-US" sz="500" dirty="0"/>
          </a:p>
          <a:p>
            <a:pPr lvl="1"/>
            <a:r>
              <a:rPr lang="en-US" dirty="0" smtClean="0">
                <a:solidFill>
                  <a:srgbClr val="000090"/>
                </a:solidFill>
              </a:rPr>
              <a:t>Genetic susceptibility</a:t>
            </a:r>
          </a:p>
          <a:p>
            <a:pPr lvl="1"/>
            <a:r>
              <a:rPr lang="en-US" dirty="0">
                <a:solidFill>
                  <a:srgbClr val="000090"/>
                </a:solidFill>
              </a:rPr>
              <a:t>Ethnic </a:t>
            </a:r>
            <a:r>
              <a:rPr lang="en-US" dirty="0" smtClean="0">
                <a:solidFill>
                  <a:srgbClr val="000090"/>
                </a:solidFill>
              </a:rPr>
              <a:t>background</a:t>
            </a:r>
          </a:p>
          <a:p>
            <a:pPr lvl="1"/>
            <a:r>
              <a:rPr lang="en-US" dirty="0" smtClean="0">
                <a:solidFill>
                  <a:srgbClr val="000090"/>
                </a:solidFill>
              </a:rPr>
              <a:t>Duration of diabetes</a:t>
            </a:r>
          </a:p>
          <a:p>
            <a:pPr lvl="1"/>
            <a:r>
              <a:rPr lang="en-US" dirty="0" smtClean="0">
                <a:solidFill>
                  <a:srgbClr val="000090"/>
                </a:solidFill>
              </a:rPr>
              <a:t>Poor </a:t>
            </a:r>
            <a:r>
              <a:rPr lang="en-US" dirty="0" err="1">
                <a:solidFill>
                  <a:srgbClr val="000090"/>
                </a:solidFill>
              </a:rPr>
              <a:t>g</a:t>
            </a:r>
            <a:r>
              <a:rPr lang="en-US" dirty="0" err="1" smtClean="0">
                <a:solidFill>
                  <a:srgbClr val="000090"/>
                </a:solidFill>
              </a:rPr>
              <a:t>lycaemic</a:t>
            </a:r>
            <a:r>
              <a:rPr lang="en-US" dirty="0" smtClean="0">
                <a:solidFill>
                  <a:srgbClr val="000090"/>
                </a:solidFill>
              </a:rPr>
              <a:t> control</a:t>
            </a:r>
          </a:p>
          <a:p>
            <a:pPr lvl="1"/>
            <a:r>
              <a:rPr lang="en-US" dirty="0" smtClean="0">
                <a:solidFill>
                  <a:srgbClr val="000090"/>
                </a:solidFill>
              </a:rPr>
              <a:t>Hypertension</a:t>
            </a:r>
          </a:p>
          <a:p>
            <a:pPr lvl="1"/>
            <a:r>
              <a:rPr lang="en-US" dirty="0" smtClean="0">
                <a:solidFill>
                  <a:srgbClr val="000090"/>
                </a:solidFill>
              </a:rPr>
              <a:t>Obesity</a:t>
            </a:r>
          </a:p>
          <a:p>
            <a:pPr marL="457200" lvl="1" indent="0">
              <a:buNone/>
            </a:pPr>
            <a:endParaRPr lang="en-US" sz="500" dirty="0" smtClean="0">
              <a:solidFill>
                <a:srgbClr val="000090"/>
              </a:solidFill>
            </a:endParaRPr>
          </a:p>
          <a:p>
            <a:pPr marL="514350" indent="-457200"/>
            <a:r>
              <a:rPr lang="en-US" dirty="0" smtClean="0"/>
              <a:t>Which nutritional factors can reduce risk?</a:t>
            </a:r>
          </a:p>
          <a:p>
            <a:pPr marL="57150" indent="0">
              <a:buNone/>
            </a:pPr>
            <a:endParaRPr lang="en-US" sz="500" dirty="0" smtClean="0"/>
          </a:p>
          <a:p>
            <a:pPr marL="914400" lvl="1" indent="-457200"/>
            <a:r>
              <a:rPr lang="en-US" dirty="0" smtClean="0">
                <a:solidFill>
                  <a:srgbClr val="000090"/>
                </a:solidFill>
              </a:rPr>
              <a:t>Improvements in </a:t>
            </a:r>
            <a:r>
              <a:rPr lang="en-US" dirty="0" err="1" smtClean="0">
                <a:solidFill>
                  <a:srgbClr val="000090"/>
                </a:solidFill>
              </a:rPr>
              <a:t>glycaemic</a:t>
            </a:r>
            <a:r>
              <a:rPr lang="en-US" dirty="0" smtClean="0">
                <a:solidFill>
                  <a:srgbClr val="000090"/>
                </a:solidFill>
              </a:rPr>
              <a:t> control and blood pressure and weight loss</a:t>
            </a:r>
          </a:p>
          <a:p>
            <a:pPr lvl="1"/>
            <a:endParaRPr lang="en-US" dirty="0" smtClean="0">
              <a:solidFill>
                <a:srgbClr val="000090"/>
              </a:solidFill>
            </a:endParaRPr>
          </a:p>
          <a:p>
            <a:pPr lvl="1"/>
            <a:endParaRPr lang="en-US" dirty="0">
              <a:solidFill>
                <a:srgbClr val="000090"/>
              </a:solidFill>
            </a:endParaRPr>
          </a:p>
        </p:txBody>
      </p:sp>
    </p:spTree>
    <p:extLst>
      <p:ext uri="{BB962C8B-B14F-4D97-AF65-F5344CB8AC3E}">
        <p14:creationId xmlns:p14="http://schemas.microsoft.com/office/powerpoint/2010/main" val="1703429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Neuropathy</a:t>
            </a:r>
            <a:endParaRPr lang="en-US" dirty="0"/>
          </a:p>
        </p:txBody>
      </p:sp>
      <p:sp>
        <p:nvSpPr>
          <p:cNvPr id="3" name="Content Placeholder 2"/>
          <p:cNvSpPr>
            <a:spLocks noGrp="1"/>
          </p:cNvSpPr>
          <p:nvPr>
            <p:ph idx="1"/>
          </p:nvPr>
        </p:nvSpPr>
        <p:spPr/>
        <p:txBody>
          <a:bodyPr/>
          <a:lstStyle/>
          <a:p>
            <a:r>
              <a:rPr lang="en-US" dirty="0" smtClean="0"/>
              <a:t>What are the risk factors for neuropathy?</a:t>
            </a:r>
          </a:p>
          <a:p>
            <a:pPr marL="0" indent="0">
              <a:buNone/>
            </a:pPr>
            <a:endParaRPr lang="en-US" sz="500" dirty="0" smtClean="0"/>
          </a:p>
          <a:p>
            <a:pPr lvl="1"/>
            <a:r>
              <a:rPr lang="en-US" dirty="0" smtClean="0">
                <a:solidFill>
                  <a:srgbClr val="000090"/>
                </a:solidFill>
              </a:rPr>
              <a:t>Duration of diabetes</a:t>
            </a:r>
          </a:p>
          <a:p>
            <a:pPr lvl="1"/>
            <a:r>
              <a:rPr lang="en-US" dirty="0" smtClean="0">
                <a:solidFill>
                  <a:srgbClr val="000090"/>
                </a:solidFill>
              </a:rPr>
              <a:t>Poor </a:t>
            </a:r>
            <a:r>
              <a:rPr lang="en-US" dirty="0" err="1" smtClean="0">
                <a:solidFill>
                  <a:srgbClr val="000090"/>
                </a:solidFill>
              </a:rPr>
              <a:t>glycaemic</a:t>
            </a:r>
            <a:r>
              <a:rPr lang="en-US" dirty="0" smtClean="0">
                <a:solidFill>
                  <a:srgbClr val="000090"/>
                </a:solidFill>
              </a:rPr>
              <a:t> control</a:t>
            </a:r>
          </a:p>
          <a:p>
            <a:pPr lvl="1"/>
            <a:r>
              <a:rPr lang="en-US" dirty="0" smtClean="0">
                <a:solidFill>
                  <a:srgbClr val="000090"/>
                </a:solidFill>
              </a:rPr>
              <a:t>Obesity</a:t>
            </a:r>
          </a:p>
          <a:p>
            <a:pPr lvl="1"/>
            <a:r>
              <a:rPr lang="en-US" dirty="0" smtClean="0">
                <a:solidFill>
                  <a:srgbClr val="000090"/>
                </a:solidFill>
              </a:rPr>
              <a:t>Smoking</a:t>
            </a:r>
          </a:p>
          <a:p>
            <a:pPr lvl="1"/>
            <a:r>
              <a:rPr lang="en-US" dirty="0" smtClean="0">
                <a:solidFill>
                  <a:srgbClr val="000090"/>
                </a:solidFill>
              </a:rPr>
              <a:t>Renal disease</a:t>
            </a:r>
          </a:p>
          <a:p>
            <a:pPr lvl="1"/>
            <a:endParaRPr lang="en-US" sz="500" dirty="0">
              <a:solidFill>
                <a:srgbClr val="000090"/>
              </a:solidFill>
            </a:endParaRPr>
          </a:p>
          <a:p>
            <a:r>
              <a:rPr lang="en-US" dirty="0"/>
              <a:t>Which nutritional factors can reduce risk</a:t>
            </a:r>
            <a:r>
              <a:rPr lang="en-US" dirty="0" smtClean="0"/>
              <a:t>?</a:t>
            </a:r>
          </a:p>
          <a:p>
            <a:pPr marL="0" indent="0">
              <a:buNone/>
            </a:pPr>
            <a:endParaRPr lang="en-US" sz="500" dirty="0" smtClean="0"/>
          </a:p>
          <a:p>
            <a:pPr lvl="1"/>
            <a:r>
              <a:rPr lang="en-US" dirty="0" smtClean="0">
                <a:solidFill>
                  <a:srgbClr val="000090"/>
                </a:solidFill>
              </a:rPr>
              <a:t>Improving </a:t>
            </a:r>
            <a:r>
              <a:rPr lang="en-US" dirty="0" err="1" smtClean="0">
                <a:solidFill>
                  <a:srgbClr val="000090"/>
                </a:solidFill>
              </a:rPr>
              <a:t>glycaemic</a:t>
            </a:r>
            <a:r>
              <a:rPr lang="en-US" dirty="0" smtClean="0">
                <a:solidFill>
                  <a:srgbClr val="000090"/>
                </a:solidFill>
              </a:rPr>
              <a:t> control and weight loss</a:t>
            </a:r>
          </a:p>
          <a:p>
            <a:pPr lvl="1"/>
            <a:r>
              <a:rPr lang="en-US" dirty="0" smtClean="0">
                <a:solidFill>
                  <a:srgbClr val="000090"/>
                </a:solidFill>
              </a:rPr>
              <a:t>Reducing or avoiding alcohol</a:t>
            </a:r>
            <a:endParaRPr lang="en-US" dirty="0">
              <a:solidFill>
                <a:srgbClr val="000090"/>
              </a:solidFill>
            </a:endParaRPr>
          </a:p>
          <a:p>
            <a:endParaRPr lang="en-US" dirty="0" smtClean="0">
              <a:solidFill>
                <a:srgbClr val="000090"/>
              </a:solidFill>
            </a:endParaRPr>
          </a:p>
          <a:p>
            <a:pPr marL="57150" indent="0">
              <a:buNone/>
            </a:pPr>
            <a:endParaRPr lang="en-US" sz="500" dirty="0" smtClean="0">
              <a:solidFill>
                <a:srgbClr val="000090"/>
              </a:solidFill>
            </a:endParaRPr>
          </a:p>
          <a:p>
            <a:pPr lvl="1"/>
            <a:endParaRPr lang="en-US" dirty="0">
              <a:solidFill>
                <a:srgbClr val="000090"/>
              </a:solidFill>
            </a:endParaRPr>
          </a:p>
        </p:txBody>
      </p:sp>
    </p:spTree>
    <p:extLst>
      <p:ext uri="{BB962C8B-B14F-4D97-AF65-F5344CB8AC3E}">
        <p14:creationId xmlns:p14="http://schemas.microsoft.com/office/powerpoint/2010/main" val="2424176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Macrovascular</a:t>
            </a:r>
            <a:r>
              <a:rPr lang="en-US" dirty="0" smtClean="0"/>
              <a:t> co-morbidities</a:t>
            </a:r>
            <a:endParaRPr lang="en-US" dirty="0"/>
          </a:p>
        </p:txBody>
      </p:sp>
      <p:sp>
        <p:nvSpPr>
          <p:cNvPr id="3" name="Content Placeholder 2"/>
          <p:cNvSpPr>
            <a:spLocks noGrp="1"/>
          </p:cNvSpPr>
          <p:nvPr>
            <p:ph idx="1"/>
          </p:nvPr>
        </p:nvSpPr>
        <p:spPr>
          <a:xfrm>
            <a:off x="1915834" y="1883403"/>
            <a:ext cx="5408124" cy="3174903"/>
          </a:xfrm>
        </p:spPr>
        <p:txBody>
          <a:bodyPr/>
          <a:lstStyle/>
          <a:p>
            <a:pPr marL="0" indent="0" algn="ctr">
              <a:buNone/>
            </a:pPr>
            <a:r>
              <a:rPr lang="en-US" dirty="0" smtClean="0"/>
              <a:t>Alison Ions</a:t>
            </a:r>
            <a:endParaRPr lang="en-US" dirty="0"/>
          </a:p>
          <a:p>
            <a:pPr marL="0" indent="0" algn="ctr">
              <a:buNone/>
            </a:pPr>
            <a:r>
              <a:rPr lang="en-US" dirty="0"/>
              <a:t>Diabetes Specialist Dietitian</a:t>
            </a:r>
          </a:p>
          <a:p>
            <a:pPr marL="0" indent="0" algn="ctr">
              <a:buNone/>
            </a:pPr>
            <a:r>
              <a:rPr lang="en-US" dirty="0"/>
              <a:t>OCDEM</a:t>
            </a:r>
          </a:p>
          <a:p>
            <a:pPr marL="0" indent="0" algn="ctr">
              <a:buNone/>
            </a:pPr>
            <a:r>
              <a:rPr lang="en-US" dirty="0"/>
              <a:t>Churchill Hospital</a:t>
            </a:r>
          </a:p>
          <a:p>
            <a:pPr marL="0" indent="0" algn="ctr">
              <a:buNone/>
            </a:pPr>
            <a:r>
              <a:rPr lang="en-US" dirty="0"/>
              <a:t>Oxford OX3 7LJ</a:t>
            </a:r>
          </a:p>
          <a:p>
            <a:pPr marL="0" indent="0" algn="ctr">
              <a:buNone/>
            </a:pPr>
            <a:r>
              <a:rPr lang="en-US" i="1" dirty="0" smtClean="0"/>
              <a:t>@</a:t>
            </a:r>
            <a:r>
              <a:rPr lang="en-US" i="1" dirty="0" err="1"/>
              <a:t>ouh.nhs.uk</a:t>
            </a:r>
            <a:endParaRPr lang="en-US" i="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122502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Prescribable</a:t>
            </a:r>
            <a:r>
              <a:rPr lang="en-US" dirty="0" smtClean="0"/>
              <a:t> medications</a:t>
            </a:r>
            <a:endParaRPr lang="en-US" dirty="0"/>
          </a:p>
        </p:txBody>
      </p:sp>
      <p:sp>
        <p:nvSpPr>
          <p:cNvPr id="6" name="Content Placeholder 5"/>
          <p:cNvSpPr>
            <a:spLocks noGrp="1"/>
          </p:cNvSpPr>
          <p:nvPr>
            <p:ph idx="1"/>
          </p:nvPr>
        </p:nvSpPr>
        <p:spPr>
          <a:xfrm>
            <a:off x="1185333" y="2063295"/>
            <a:ext cx="6762750" cy="3567040"/>
          </a:xfrm>
        </p:spPr>
        <p:txBody>
          <a:bodyPr/>
          <a:lstStyle/>
          <a:p>
            <a:pPr marL="0" indent="0" algn="ctr">
              <a:buNone/>
            </a:pPr>
            <a:r>
              <a:rPr lang="en-US" sz="2400" dirty="0"/>
              <a:t>Pamela Dyson</a:t>
            </a:r>
          </a:p>
          <a:p>
            <a:pPr marL="0" indent="0" algn="ctr">
              <a:buNone/>
            </a:pPr>
            <a:r>
              <a:rPr lang="en-US" sz="2400" dirty="0"/>
              <a:t>Research Dietitian</a:t>
            </a:r>
          </a:p>
          <a:p>
            <a:pPr marL="0" indent="0" algn="ctr">
              <a:buNone/>
            </a:pPr>
            <a:r>
              <a:rPr lang="en-US" sz="2400" dirty="0"/>
              <a:t>University of Oxford</a:t>
            </a:r>
          </a:p>
          <a:p>
            <a:pPr marL="0" indent="0" algn="ctr">
              <a:buNone/>
            </a:pPr>
            <a:r>
              <a:rPr lang="en-US" sz="2400" dirty="0"/>
              <a:t>OCDEM</a:t>
            </a:r>
          </a:p>
          <a:p>
            <a:pPr marL="0" indent="0" algn="ctr">
              <a:buNone/>
            </a:pPr>
            <a:r>
              <a:rPr lang="en-US" sz="2400" dirty="0"/>
              <a:t>Churchill Hospital</a:t>
            </a:r>
          </a:p>
          <a:p>
            <a:pPr marL="0" indent="0" algn="ctr">
              <a:buNone/>
            </a:pPr>
            <a:r>
              <a:rPr lang="en-US" sz="2400" dirty="0"/>
              <a:t>Oxford OX3 7LJ</a:t>
            </a:r>
          </a:p>
          <a:p>
            <a:pPr marL="0" indent="0" algn="ctr">
              <a:buNone/>
            </a:pPr>
            <a:r>
              <a:rPr lang="en-US" sz="2400" i="1" dirty="0" err="1"/>
              <a:t>pamela.dyson@ocdem.ox.ac.uk</a:t>
            </a:r>
            <a:endParaRPr lang="en-US" sz="2400" i="1" dirty="0"/>
          </a:p>
          <a:p>
            <a:pPr marL="0" indent="0" algn="ctr">
              <a:buNone/>
            </a:pPr>
            <a:endParaRPr lang="en-US" dirty="0"/>
          </a:p>
        </p:txBody>
      </p:sp>
    </p:spTree>
    <p:extLst>
      <p:ext uri="{BB962C8B-B14F-4D97-AF65-F5344CB8AC3E}">
        <p14:creationId xmlns:p14="http://schemas.microsoft.com/office/powerpoint/2010/main" val="33734096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Macrovascular</a:t>
            </a:r>
            <a:r>
              <a:rPr lang="en-GB" dirty="0"/>
              <a:t> Disease</a:t>
            </a:r>
            <a:endParaRPr lang="en-US" dirty="0"/>
          </a:p>
        </p:txBody>
      </p:sp>
      <p:sp>
        <p:nvSpPr>
          <p:cNvPr id="5" name="Content Placeholder 4"/>
          <p:cNvSpPr>
            <a:spLocks noGrp="1"/>
          </p:cNvSpPr>
          <p:nvPr>
            <p:ph idx="1"/>
          </p:nvPr>
        </p:nvSpPr>
        <p:spPr/>
        <p:txBody>
          <a:bodyPr/>
          <a:lstStyle/>
          <a:p>
            <a:pPr marL="0" indent="0">
              <a:buNone/>
            </a:pPr>
            <a:r>
              <a:rPr lang="en-GB" b="1" dirty="0"/>
              <a:t>Increased risk in people with diabetes</a:t>
            </a:r>
          </a:p>
          <a:p>
            <a:pPr marL="0" indent="0">
              <a:buNone/>
            </a:pPr>
            <a:endParaRPr lang="en-GB" dirty="0"/>
          </a:p>
          <a:p>
            <a:pPr marL="0" indent="0">
              <a:buNone/>
            </a:pPr>
            <a:r>
              <a:rPr lang="en-GB" dirty="0"/>
              <a:t>‘People with diabetes have the equivalent cardiovascular disease (CVD) risk as people with </a:t>
            </a:r>
            <a:endParaRPr lang="en-GB" dirty="0" smtClean="0"/>
          </a:p>
          <a:p>
            <a:pPr marL="0" indent="0">
              <a:buNone/>
            </a:pPr>
            <a:r>
              <a:rPr lang="en-GB" dirty="0" smtClean="0"/>
              <a:t>pre</a:t>
            </a:r>
            <a:r>
              <a:rPr lang="en-GB" dirty="0"/>
              <a:t>-existing CVD</a:t>
            </a:r>
            <a:r>
              <a:rPr lang="en-GB" dirty="0" smtClean="0"/>
              <a:t>’</a:t>
            </a:r>
            <a:r>
              <a:rPr lang="en-GB" baseline="30000" dirty="0" smtClean="0"/>
              <a:t>13</a:t>
            </a:r>
            <a:endParaRPr lang="en-GB" baseline="30000" dirty="0"/>
          </a:p>
          <a:p>
            <a:pPr marL="0" indent="0">
              <a:buNone/>
            </a:pPr>
            <a:endParaRPr lang="en-US" dirty="0"/>
          </a:p>
        </p:txBody>
      </p:sp>
    </p:spTree>
    <p:extLst>
      <p:ext uri="{BB962C8B-B14F-4D97-AF65-F5344CB8AC3E}">
        <p14:creationId xmlns:p14="http://schemas.microsoft.com/office/powerpoint/2010/main" val="117706375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Macrovascular</a:t>
            </a:r>
            <a:r>
              <a:rPr lang="en-GB" dirty="0"/>
              <a:t> disease</a:t>
            </a:r>
            <a:endParaRPr lang="en-US" dirty="0"/>
          </a:p>
        </p:txBody>
      </p:sp>
      <p:sp>
        <p:nvSpPr>
          <p:cNvPr id="3" name="Content Placeholder 2"/>
          <p:cNvSpPr>
            <a:spLocks noGrp="1"/>
          </p:cNvSpPr>
          <p:nvPr>
            <p:ph idx="1"/>
          </p:nvPr>
        </p:nvSpPr>
        <p:spPr/>
        <p:txBody>
          <a:bodyPr/>
          <a:lstStyle/>
          <a:p>
            <a:pPr marL="0" indent="0">
              <a:buNone/>
            </a:pPr>
            <a:r>
              <a:rPr lang="en-GB" b="1" dirty="0"/>
              <a:t>What is cardiovascular disease?</a:t>
            </a:r>
          </a:p>
          <a:p>
            <a:pPr marL="0" indent="0">
              <a:buNone/>
            </a:pPr>
            <a:endParaRPr lang="en-GB" dirty="0"/>
          </a:p>
          <a:p>
            <a:r>
              <a:rPr lang="en-GB" dirty="0"/>
              <a:t>Coronary artery disease</a:t>
            </a:r>
          </a:p>
          <a:p>
            <a:r>
              <a:rPr lang="en-GB" dirty="0"/>
              <a:t>Peripheral artery disease</a:t>
            </a:r>
          </a:p>
          <a:p>
            <a:r>
              <a:rPr lang="en-GB" dirty="0"/>
              <a:t>Stroke</a:t>
            </a:r>
          </a:p>
          <a:p>
            <a:pPr marL="0" indent="0">
              <a:buNone/>
            </a:pPr>
            <a:endParaRPr lang="en-US" dirty="0"/>
          </a:p>
        </p:txBody>
      </p:sp>
    </p:spTree>
    <p:extLst>
      <p:ext uri="{BB962C8B-B14F-4D97-AF65-F5344CB8AC3E}">
        <p14:creationId xmlns:p14="http://schemas.microsoft.com/office/powerpoint/2010/main" val="12692016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 Adam</a:t>
            </a:r>
            <a:endParaRPr lang="en-US" dirty="0"/>
          </a:p>
        </p:txBody>
      </p:sp>
      <p:sp>
        <p:nvSpPr>
          <p:cNvPr id="3" name="Content Placeholder 2"/>
          <p:cNvSpPr>
            <a:spLocks noGrp="1"/>
          </p:cNvSpPr>
          <p:nvPr>
            <p:ph idx="1"/>
          </p:nvPr>
        </p:nvSpPr>
        <p:spPr/>
        <p:txBody>
          <a:bodyPr/>
          <a:lstStyle/>
          <a:p>
            <a:r>
              <a:rPr lang="en-GB" dirty="0"/>
              <a:t>Type 2 diabetes for 5 years</a:t>
            </a:r>
          </a:p>
          <a:p>
            <a:r>
              <a:rPr lang="en-GB" dirty="0"/>
              <a:t>Weight 116.4kg</a:t>
            </a:r>
          </a:p>
          <a:p>
            <a:r>
              <a:rPr lang="en-GB" dirty="0"/>
              <a:t>BMI 36.7kg/m</a:t>
            </a:r>
            <a:r>
              <a:rPr lang="en-GB" baseline="30000" dirty="0"/>
              <a:t>2</a:t>
            </a:r>
            <a:endParaRPr lang="en-GB" dirty="0"/>
          </a:p>
          <a:p>
            <a:r>
              <a:rPr lang="en-GB" dirty="0"/>
              <a:t>Total cholesterol 6.3 </a:t>
            </a:r>
            <a:r>
              <a:rPr lang="en-GB" dirty="0" err="1"/>
              <a:t>mmol</a:t>
            </a:r>
            <a:r>
              <a:rPr lang="en-GB" dirty="0"/>
              <a:t>/l</a:t>
            </a:r>
          </a:p>
          <a:p>
            <a:r>
              <a:rPr lang="en-GB" dirty="0"/>
              <a:t>LDL cholesterol 4.3 </a:t>
            </a:r>
            <a:r>
              <a:rPr lang="en-GB" dirty="0" err="1"/>
              <a:t>mmol</a:t>
            </a:r>
            <a:r>
              <a:rPr lang="en-GB" dirty="0"/>
              <a:t>/l</a:t>
            </a:r>
          </a:p>
          <a:p>
            <a:r>
              <a:rPr lang="en-GB" dirty="0"/>
              <a:t>HDL Cholesterol 1.3 </a:t>
            </a:r>
            <a:r>
              <a:rPr lang="en-GB" dirty="0" err="1"/>
              <a:t>mmol</a:t>
            </a:r>
            <a:r>
              <a:rPr lang="en-GB" dirty="0"/>
              <a:t>/l</a:t>
            </a:r>
          </a:p>
          <a:p>
            <a:r>
              <a:rPr lang="en-GB" dirty="0"/>
              <a:t>HbA1c 60 </a:t>
            </a:r>
            <a:r>
              <a:rPr lang="en-GB" dirty="0" err="1"/>
              <a:t>mmol</a:t>
            </a:r>
            <a:r>
              <a:rPr lang="en-GB" dirty="0"/>
              <a:t>/</a:t>
            </a:r>
            <a:r>
              <a:rPr lang="en-GB" dirty="0" err="1"/>
              <a:t>mol</a:t>
            </a:r>
            <a:r>
              <a:rPr lang="en-GB" dirty="0"/>
              <a:t> </a:t>
            </a:r>
          </a:p>
          <a:p>
            <a:r>
              <a:rPr lang="en-GB" dirty="0"/>
              <a:t>Blood pressure 145/80</a:t>
            </a:r>
          </a:p>
          <a:p>
            <a:r>
              <a:rPr lang="en-GB" dirty="0"/>
              <a:t>Diabetes medications: Metformin</a:t>
            </a:r>
          </a:p>
          <a:p>
            <a:endParaRPr lang="en-US" dirty="0"/>
          </a:p>
        </p:txBody>
      </p:sp>
    </p:spTree>
    <p:extLst>
      <p:ext uri="{BB962C8B-B14F-4D97-AF65-F5344CB8AC3E}">
        <p14:creationId xmlns:p14="http://schemas.microsoft.com/office/powerpoint/2010/main" val="374211759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Adam – dietary intake</a:t>
            </a:r>
            <a:endParaRPr lang="en-US" dirty="0"/>
          </a:p>
        </p:txBody>
      </p:sp>
      <p:sp>
        <p:nvSpPr>
          <p:cNvPr id="3" name="Content Placeholder 2"/>
          <p:cNvSpPr>
            <a:spLocks noGrp="1"/>
          </p:cNvSpPr>
          <p:nvPr>
            <p:ph idx="1"/>
          </p:nvPr>
        </p:nvSpPr>
        <p:spPr>
          <a:xfrm>
            <a:off x="457200" y="1248377"/>
            <a:ext cx="8229600" cy="5189466"/>
          </a:xfrm>
        </p:spPr>
        <p:txBody>
          <a:bodyPr>
            <a:normAutofit fontScale="92500" lnSpcReduction="10000"/>
          </a:bodyPr>
          <a:lstStyle/>
          <a:p>
            <a:pPr marL="0" indent="0">
              <a:buNone/>
            </a:pPr>
            <a:r>
              <a:rPr lang="en-GB" sz="2600" b="1" dirty="0"/>
              <a:t>Breakfast: </a:t>
            </a:r>
            <a:r>
              <a:rPr lang="en-GB" sz="2600" dirty="0"/>
              <a:t>Half a pint of peach yoghurt and a pain au </a:t>
            </a:r>
            <a:r>
              <a:rPr lang="en-GB" sz="2600" dirty="0" err="1" smtClean="0"/>
              <a:t>chocolat</a:t>
            </a:r>
            <a:r>
              <a:rPr lang="en-GB" sz="2600" dirty="0" smtClean="0"/>
              <a:t> </a:t>
            </a:r>
            <a:r>
              <a:rPr lang="en-GB" sz="2600" dirty="0"/>
              <a:t>OR sausage, hash brown and poached egg sandwich on white bread with </a:t>
            </a:r>
            <a:r>
              <a:rPr lang="en-GB" sz="2600" dirty="0" smtClean="0"/>
              <a:t>butter</a:t>
            </a:r>
            <a:endParaRPr lang="en-GB" sz="2600" dirty="0"/>
          </a:p>
          <a:p>
            <a:pPr marL="0" indent="0">
              <a:buNone/>
            </a:pPr>
            <a:r>
              <a:rPr lang="en-GB" sz="2600" b="1" dirty="0"/>
              <a:t>Lunch: </a:t>
            </a:r>
            <a:r>
              <a:rPr lang="en-GB" sz="2600" dirty="0"/>
              <a:t>Banana and a packet of chicken </a:t>
            </a:r>
            <a:r>
              <a:rPr lang="en-GB" sz="2600" dirty="0" smtClean="0"/>
              <a:t>crisps</a:t>
            </a:r>
            <a:endParaRPr lang="en-GB" sz="2600" dirty="0"/>
          </a:p>
          <a:p>
            <a:pPr marL="0" indent="0">
              <a:buNone/>
            </a:pPr>
            <a:r>
              <a:rPr lang="en-GB" sz="2600" b="1" dirty="0"/>
              <a:t>Evening meal: </a:t>
            </a:r>
            <a:r>
              <a:rPr lang="en-GB" sz="2600" dirty="0"/>
              <a:t>Pizza or takeaway OR eats at work (restaurant food) e.g. venison with </a:t>
            </a:r>
            <a:r>
              <a:rPr lang="en-GB" sz="2600" dirty="0" smtClean="0"/>
              <a:t>potatoes </a:t>
            </a:r>
            <a:r>
              <a:rPr lang="en-GB" sz="2600" dirty="0"/>
              <a:t>and </a:t>
            </a:r>
            <a:r>
              <a:rPr lang="en-GB" sz="2600" dirty="0" smtClean="0"/>
              <a:t>2 </a:t>
            </a:r>
            <a:r>
              <a:rPr lang="en-GB" sz="2600" dirty="0"/>
              <a:t>vegetables or salmon with </a:t>
            </a:r>
            <a:r>
              <a:rPr lang="en-GB" sz="2600" dirty="0" smtClean="0"/>
              <a:t>potatoes </a:t>
            </a:r>
            <a:r>
              <a:rPr lang="en-GB" sz="2600" dirty="0"/>
              <a:t>and </a:t>
            </a:r>
            <a:r>
              <a:rPr lang="en-GB" sz="2600" dirty="0" smtClean="0"/>
              <a:t>2 vegetables </a:t>
            </a:r>
            <a:endParaRPr lang="en-GB" sz="2600" dirty="0"/>
          </a:p>
          <a:p>
            <a:pPr marL="0" indent="0">
              <a:buNone/>
            </a:pPr>
            <a:r>
              <a:rPr lang="en-GB" sz="2600" dirty="0"/>
              <a:t>Twice per week has home cooked meal e.g. shepherds pie, pasta with chicken and </a:t>
            </a:r>
            <a:r>
              <a:rPr lang="en-GB" sz="2600" dirty="0" smtClean="0"/>
              <a:t>vegetables</a:t>
            </a:r>
            <a:endParaRPr lang="en-GB" sz="2600" dirty="0"/>
          </a:p>
          <a:p>
            <a:pPr marL="0" indent="0">
              <a:buNone/>
            </a:pPr>
            <a:r>
              <a:rPr lang="en-GB" sz="2600" b="1" dirty="0"/>
              <a:t>Drinks: </a:t>
            </a:r>
            <a:r>
              <a:rPr lang="en-GB" sz="2600" dirty="0" smtClean="0"/>
              <a:t>5 </a:t>
            </a:r>
            <a:r>
              <a:rPr lang="en-GB" sz="2600" dirty="0"/>
              <a:t>coffee with 4 </a:t>
            </a:r>
            <a:r>
              <a:rPr lang="en-GB" sz="2600" dirty="0" smtClean="0"/>
              <a:t>sugars each, </a:t>
            </a:r>
            <a:r>
              <a:rPr lang="en-GB" sz="2600" dirty="0"/>
              <a:t>1 pint of coke (non-diet) and 2 </a:t>
            </a:r>
            <a:r>
              <a:rPr lang="en-GB" sz="2600" dirty="0" smtClean="0"/>
              <a:t>beers</a:t>
            </a:r>
            <a:endParaRPr lang="en-GB" sz="2600" dirty="0"/>
          </a:p>
          <a:p>
            <a:pPr marL="0" indent="0">
              <a:buNone/>
            </a:pPr>
            <a:r>
              <a:rPr lang="en-GB" sz="2600" b="1" dirty="0"/>
              <a:t>Snacks: </a:t>
            </a:r>
            <a:r>
              <a:rPr lang="en-GB" sz="2600" dirty="0"/>
              <a:t>Chocolate </a:t>
            </a:r>
            <a:r>
              <a:rPr lang="en-GB" sz="2600" dirty="0" smtClean="0"/>
              <a:t>raisins</a:t>
            </a:r>
            <a:r>
              <a:rPr lang="en-GB" sz="2600" dirty="0"/>
              <a:t>, marshmallows, jelly babies, cheese and biscuits. Snacks in the evening most </a:t>
            </a:r>
            <a:r>
              <a:rPr lang="en-GB" sz="2600" dirty="0" smtClean="0"/>
              <a:t>days</a:t>
            </a:r>
            <a:endParaRPr lang="en-GB" sz="2600" b="1" dirty="0"/>
          </a:p>
          <a:p>
            <a:pPr marL="0" indent="0">
              <a:buNone/>
            </a:pPr>
            <a:endParaRPr lang="en-GB" sz="3200" dirty="0"/>
          </a:p>
          <a:p>
            <a:pPr marL="0" indent="0">
              <a:buNone/>
            </a:pPr>
            <a:endParaRPr lang="en-US" dirty="0"/>
          </a:p>
        </p:txBody>
      </p:sp>
    </p:spTree>
    <p:extLst>
      <p:ext uri="{BB962C8B-B14F-4D97-AF65-F5344CB8AC3E}">
        <p14:creationId xmlns:p14="http://schemas.microsoft.com/office/powerpoint/2010/main" val="254395058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Adam</a:t>
            </a:r>
            <a:endParaRPr lang="en-US" dirty="0"/>
          </a:p>
        </p:txBody>
      </p:sp>
      <p:sp>
        <p:nvSpPr>
          <p:cNvPr id="3" name="Content Placeholder 2"/>
          <p:cNvSpPr>
            <a:spLocks noGrp="1"/>
          </p:cNvSpPr>
          <p:nvPr>
            <p:ph idx="1"/>
          </p:nvPr>
        </p:nvSpPr>
        <p:spPr/>
        <p:txBody>
          <a:bodyPr/>
          <a:lstStyle/>
          <a:p>
            <a:r>
              <a:rPr lang="en-GB" dirty="0"/>
              <a:t>What other information might you want to find out from Adam? </a:t>
            </a:r>
          </a:p>
          <a:p>
            <a:r>
              <a:rPr lang="en-GB" dirty="0"/>
              <a:t>Would you measure Adam’s waist circumference?</a:t>
            </a:r>
          </a:p>
          <a:p>
            <a:r>
              <a:rPr lang="en-GB" dirty="0"/>
              <a:t>What recommendations would you make?</a:t>
            </a:r>
          </a:p>
          <a:p>
            <a:endParaRPr lang="en-US" dirty="0"/>
          </a:p>
        </p:txBody>
      </p:sp>
    </p:spTree>
    <p:extLst>
      <p:ext uri="{BB962C8B-B14F-4D97-AF65-F5344CB8AC3E}">
        <p14:creationId xmlns:p14="http://schemas.microsoft.com/office/powerpoint/2010/main" val="125576573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Lipid </a:t>
            </a:r>
            <a:r>
              <a:rPr lang="en-GB" dirty="0" smtClean="0"/>
              <a:t>Targets</a:t>
            </a:r>
            <a:endParaRPr lang="en-US" baseline="30000" dirty="0"/>
          </a:p>
        </p:txBody>
      </p:sp>
      <p:sp>
        <p:nvSpPr>
          <p:cNvPr id="3" name="Content Placeholder 2"/>
          <p:cNvSpPr>
            <a:spLocks noGrp="1"/>
          </p:cNvSpPr>
          <p:nvPr>
            <p:ph idx="1"/>
          </p:nvPr>
        </p:nvSpPr>
        <p:spPr/>
        <p:txBody>
          <a:bodyPr/>
          <a:lstStyle/>
          <a:p>
            <a:pPr marL="0" indent="0">
              <a:buSzPct val="100000"/>
              <a:buNone/>
            </a:pPr>
            <a:r>
              <a:rPr lang="en-GB" dirty="0" smtClean="0">
                <a:latin typeface="Calibri" panose="020F0502020204030204" pitchFamily="34" charset="0"/>
              </a:rPr>
              <a:t>Diabetes UK</a:t>
            </a:r>
            <a:r>
              <a:rPr lang="en-GB" baseline="30000" dirty="0" smtClean="0">
                <a:latin typeface="Calibri" panose="020F0502020204030204" pitchFamily="34" charset="0"/>
              </a:rPr>
              <a:t>14</a:t>
            </a:r>
            <a:r>
              <a:rPr lang="en-GB" dirty="0" smtClean="0">
                <a:latin typeface="Calibri" panose="020F0502020204030204" pitchFamily="34" charset="0"/>
              </a:rPr>
              <a:t> recommend the following:</a:t>
            </a:r>
          </a:p>
          <a:p>
            <a:pPr marL="0" indent="0">
              <a:buSzPct val="100000"/>
              <a:buNone/>
            </a:pPr>
            <a:endParaRPr lang="en-GB" sz="800" dirty="0" smtClean="0">
              <a:latin typeface="Calibri" panose="020F0502020204030204" pitchFamily="34" charset="0"/>
            </a:endParaRPr>
          </a:p>
          <a:p>
            <a:pPr>
              <a:buSzPct val="100000"/>
            </a:pPr>
            <a:r>
              <a:rPr lang="en-GB" dirty="0" smtClean="0">
                <a:latin typeface="Calibri" panose="020F0502020204030204" pitchFamily="34" charset="0"/>
              </a:rPr>
              <a:t>Total </a:t>
            </a:r>
            <a:r>
              <a:rPr lang="en-GB" dirty="0">
                <a:latin typeface="Calibri" panose="020F0502020204030204" pitchFamily="34" charset="0"/>
              </a:rPr>
              <a:t>cholesterol  - below 4.0 </a:t>
            </a:r>
            <a:r>
              <a:rPr lang="en-GB" dirty="0" err="1">
                <a:latin typeface="Calibri" panose="020F0502020204030204" pitchFamily="34" charset="0"/>
              </a:rPr>
              <a:t>mmol</a:t>
            </a:r>
            <a:r>
              <a:rPr lang="en-GB" dirty="0">
                <a:latin typeface="Calibri" panose="020F0502020204030204" pitchFamily="34" charset="0"/>
              </a:rPr>
              <a:t>/</a:t>
            </a:r>
            <a:r>
              <a:rPr lang="en-GB" dirty="0" smtClean="0">
                <a:latin typeface="Calibri" panose="020F0502020204030204" pitchFamily="34" charset="0"/>
              </a:rPr>
              <a:t>l</a:t>
            </a:r>
            <a:endParaRPr lang="en-GB" dirty="0">
              <a:latin typeface="Calibri" panose="020F0502020204030204" pitchFamily="34" charset="0"/>
            </a:endParaRPr>
          </a:p>
          <a:p>
            <a:pPr>
              <a:buSzPct val="100000"/>
            </a:pPr>
            <a:r>
              <a:rPr lang="en-GB" dirty="0">
                <a:latin typeface="Calibri" panose="020F0502020204030204" pitchFamily="34" charset="0"/>
              </a:rPr>
              <a:t>LDL cholesterol -  less than 2.0 </a:t>
            </a:r>
            <a:r>
              <a:rPr lang="en-GB" dirty="0" err="1">
                <a:latin typeface="Calibri" panose="020F0502020204030204" pitchFamily="34" charset="0"/>
              </a:rPr>
              <a:t>mmol</a:t>
            </a:r>
            <a:r>
              <a:rPr lang="en-GB" dirty="0">
                <a:latin typeface="Calibri" panose="020F0502020204030204" pitchFamily="34" charset="0"/>
              </a:rPr>
              <a:t>/</a:t>
            </a:r>
            <a:r>
              <a:rPr lang="en-GB" dirty="0" smtClean="0">
                <a:latin typeface="Calibri" panose="020F0502020204030204" pitchFamily="34" charset="0"/>
              </a:rPr>
              <a:t>l</a:t>
            </a:r>
            <a:endParaRPr lang="en-GB" dirty="0">
              <a:latin typeface="Calibri" panose="020F0502020204030204" pitchFamily="34" charset="0"/>
            </a:endParaRPr>
          </a:p>
          <a:p>
            <a:pPr>
              <a:buSzPct val="100000"/>
            </a:pPr>
            <a:r>
              <a:rPr lang="en-GB" dirty="0">
                <a:latin typeface="Calibri" panose="020F0502020204030204" pitchFamily="34" charset="0"/>
              </a:rPr>
              <a:t>HDL cholesterol -  1.0 </a:t>
            </a:r>
            <a:r>
              <a:rPr lang="en-GB" dirty="0" err="1">
                <a:latin typeface="Calibri" panose="020F0502020204030204" pitchFamily="34" charset="0"/>
              </a:rPr>
              <a:t>mmol</a:t>
            </a:r>
            <a:r>
              <a:rPr lang="en-GB" dirty="0">
                <a:latin typeface="Calibri" panose="020F0502020204030204" pitchFamily="34" charset="0"/>
              </a:rPr>
              <a:t>/l or above in men and 1.2 </a:t>
            </a:r>
            <a:r>
              <a:rPr lang="en-GB" dirty="0" err="1">
                <a:latin typeface="Calibri" panose="020F0502020204030204" pitchFamily="34" charset="0"/>
              </a:rPr>
              <a:t>mmol</a:t>
            </a:r>
            <a:r>
              <a:rPr lang="en-GB" dirty="0">
                <a:latin typeface="Calibri" panose="020F0502020204030204" pitchFamily="34" charset="0"/>
              </a:rPr>
              <a:t>/l or above in </a:t>
            </a:r>
            <a:r>
              <a:rPr lang="en-GB" dirty="0" smtClean="0">
                <a:latin typeface="Calibri" panose="020F0502020204030204" pitchFamily="34" charset="0"/>
              </a:rPr>
              <a:t>women</a:t>
            </a:r>
            <a:endParaRPr lang="en-GB" dirty="0">
              <a:latin typeface="Calibri" panose="020F0502020204030204" pitchFamily="34" charset="0"/>
            </a:endParaRPr>
          </a:p>
          <a:p>
            <a:pPr>
              <a:buSzPct val="100000"/>
            </a:pPr>
            <a:r>
              <a:rPr lang="en-GB" dirty="0">
                <a:latin typeface="Calibri" panose="020F0502020204030204" pitchFamily="34" charset="0"/>
              </a:rPr>
              <a:t>Triglycerides -  1.7 </a:t>
            </a:r>
            <a:r>
              <a:rPr lang="en-GB" dirty="0" err="1">
                <a:latin typeface="Calibri" panose="020F0502020204030204" pitchFamily="34" charset="0"/>
              </a:rPr>
              <a:t>mmol</a:t>
            </a:r>
            <a:r>
              <a:rPr lang="en-GB" dirty="0">
                <a:latin typeface="Calibri" panose="020F0502020204030204" pitchFamily="34" charset="0"/>
              </a:rPr>
              <a:t>/l or </a:t>
            </a:r>
            <a:r>
              <a:rPr lang="en-GB" dirty="0" smtClean="0">
                <a:latin typeface="Calibri" panose="020F0502020204030204" pitchFamily="34" charset="0"/>
              </a:rPr>
              <a:t>less</a:t>
            </a:r>
            <a:endParaRPr lang="en-GB" dirty="0">
              <a:latin typeface="Calibri" panose="020F0502020204030204" pitchFamily="34" charset="0"/>
            </a:endParaRPr>
          </a:p>
          <a:p>
            <a:endParaRPr lang="en-US" dirty="0"/>
          </a:p>
        </p:txBody>
      </p:sp>
    </p:spTree>
    <p:extLst>
      <p:ext uri="{BB962C8B-B14F-4D97-AF65-F5344CB8AC3E}">
        <p14:creationId xmlns:p14="http://schemas.microsoft.com/office/powerpoint/2010/main" val="8639025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NICE – Lipid Modification</a:t>
            </a:r>
            <a:endParaRPr lang="en-US" dirty="0"/>
          </a:p>
        </p:txBody>
      </p:sp>
      <p:sp>
        <p:nvSpPr>
          <p:cNvPr id="3" name="Content Placeholder 2"/>
          <p:cNvSpPr>
            <a:spLocks noGrp="1"/>
          </p:cNvSpPr>
          <p:nvPr>
            <p:ph idx="1"/>
          </p:nvPr>
        </p:nvSpPr>
        <p:spPr/>
        <p:txBody>
          <a:bodyPr/>
          <a:lstStyle/>
          <a:p>
            <a:pPr marL="0" indent="0">
              <a:buNone/>
            </a:pPr>
            <a:r>
              <a:rPr lang="en-GB" b="1" dirty="0" smtClean="0"/>
              <a:t>NICE</a:t>
            </a:r>
            <a:r>
              <a:rPr lang="en-GB" baseline="30000" dirty="0" smtClean="0"/>
              <a:t>15</a:t>
            </a:r>
            <a:r>
              <a:rPr lang="en-GB" b="1" dirty="0" smtClean="0"/>
              <a:t> </a:t>
            </a:r>
            <a:r>
              <a:rPr lang="en-GB" dirty="0" smtClean="0"/>
              <a:t>recommends a</a:t>
            </a:r>
            <a:r>
              <a:rPr lang="en-GB" b="1" dirty="0" smtClean="0"/>
              <a:t> </a:t>
            </a:r>
            <a:r>
              <a:rPr lang="en-GB" b="1" dirty="0" err="1"/>
              <a:t>c</a:t>
            </a:r>
            <a:r>
              <a:rPr lang="en-GB" b="1" dirty="0" err="1" smtClean="0"/>
              <a:t>ardioprotective</a:t>
            </a:r>
            <a:r>
              <a:rPr lang="en-GB" b="1" dirty="0" smtClean="0"/>
              <a:t> </a:t>
            </a:r>
            <a:r>
              <a:rPr lang="en-GB" b="1" dirty="0"/>
              <a:t>diet </a:t>
            </a:r>
            <a:r>
              <a:rPr lang="en-GB" dirty="0" smtClean="0"/>
              <a:t>for </a:t>
            </a:r>
            <a:r>
              <a:rPr lang="en-GB" dirty="0"/>
              <a:t>people at high risk of or with </a:t>
            </a:r>
            <a:r>
              <a:rPr lang="en-GB" dirty="0" smtClean="0"/>
              <a:t>CVD </a:t>
            </a:r>
            <a:r>
              <a:rPr lang="en-GB" dirty="0"/>
              <a:t>in which</a:t>
            </a:r>
            <a:r>
              <a:rPr lang="en-GB" dirty="0" smtClean="0"/>
              <a:t>:</a:t>
            </a:r>
          </a:p>
          <a:p>
            <a:pPr marL="0" indent="0">
              <a:buNone/>
            </a:pPr>
            <a:endParaRPr lang="en-GB" sz="800" dirty="0"/>
          </a:p>
          <a:p>
            <a:pPr lvl="0"/>
            <a:r>
              <a:rPr lang="en-GB" dirty="0"/>
              <a:t> Total fat intake is 30% or less of total energy intake</a:t>
            </a:r>
          </a:p>
          <a:p>
            <a:pPr lvl="0"/>
            <a:r>
              <a:rPr lang="en-GB" dirty="0"/>
              <a:t> Saturated fats are 7% or less of total energy intake</a:t>
            </a:r>
          </a:p>
          <a:p>
            <a:pPr lvl="0"/>
            <a:r>
              <a:rPr lang="en-GB" dirty="0"/>
              <a:t> Intake of dietary cholesterol is less than 300 mg/day</a:t>
            </a:r>
          </a:p>
          <a:p>
            <a:pPr lvl="0"/>
            <a:r>
              <a:rPr lang="en-GB" dirty="0"/>
              <a:t> Where possible saturated fats are replaced by mono‑unsaturated and polyunsaturated fats. </a:t>
            </a:r>
          </a:p>
          <a:p>
            <a:pPr marL="0" indent="0">
              <a:buNone/>
            </a:pPr>
            <a:endParaRPr lang="en-US" dirty="0"/>
          </a:p>
        </p:txBody>
      </p:sp>
    </p:spTree>
    <p:extLst>
      <p:ext uri="{BB962C8B-B14F-4D97-AF65-F5344CB8AC3E}">
        <p14:creationId xmlns:p14="http://schemas.microsoft.com/office/powerpoint/2010/main" val="316682240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NICE – Lipid Modification</a:t>
            </a:r>
            <a:endParaRPr lang="en-US" dirty="0"/>
          </a:p>
        </p:txBody>
      </p:sp>
      <p:sp>
        <p:nvSpPr>
          <p:cNvPr id="3" name="Content Placeholder 2"/>
          <p:cNvSpPr>
            <a:spLocks noGrp="1"/>
          </p:cNvSpPr>
          <p:nvPr>
            <p:ph idx="1"/>
          </p:nvPr>
        </p:nvSpPr>
        <p:spPr/>
        <p:txBody>
          <a:bodyPr/>
          <a:lstStyle/>
          <a:p>
            <a:pPr marL="0" indent="0">
              <a:buNone/>
            </a:pPr>
            <a:r>
              <a:rPr lang="en-GB" b="1" dirty="0"/>
              <a:t>Cholesterol lowering spreads and functional foods</a:t>
            </a:r>
          </a:p>
          <a:p>
            <a:r>
              <a:rPr lang="en-GB" dirty="0" err="1"/>
              <a:t>S</a:t>
            </a:r>
            <a:r>
              <a:rPr lang="en-GB" dirty="0" err="1" smtClean="0"/>
              <a:t>tanols</a:t>
            </a:r>
            <a:r>
              <a:rPr lang="en-GB" dirty="0" smtClean="0"/>
              <a:t> </a:t>
            </a:r>
            <a:r>
              <a:rPr lang="en-GB" dirty="0"/>
              <a:t>or sterols for the prevention of </a:t>
            </a:r>
            <a:r>
              <a:rPr lang="en-GB" dirty="0" smtClean="0"/>
              <a:t>CVD are no longer recommended for people with diabetes</a:t>
            </a:r>
          </a:p>
          <a:p>
            <a:endParaRPr lang="en-GB" sz="800" dirty="0"/>
          </a:p>
          <a:p>
            <a:pPr marL="0" indent="0">
              <a:buNone/>
            </a:pPr>
            <a:r>
              <a:rPr lang="en-GB" b="1" dirty="0"/>
              <a:t>Omega 3 </a:t>
            </a:r>
          </a:p>
          <a:p>
            <a:r>
              <a:rPr lang="en-GB" dirty="0"/>
              <a:t>There is no evidence that omega‑3 fatty acid compounds help to prevent </a:t>
            </a:r>
            <a:r>
              <a:rPr lang="en-GB" dirty="0" smtClean="0"/>
              <a:t>CVD</a:t>
            </a:r>
          </a:p>
          <a:p>
            <a:r>
              <a:rPr lang="en-GB" dirty="0"/>
              <a:t>O</a:t>
            </a:r>
            <a:r>
              <a:rPr lang="en-GB" dirty="0" smtClean="0"/>
              <a:t>mega</a:t>
            </a:r>
            <a:r>
              <a:rPr lang="en-GB" dirty="0"/>
              <a:t>‑3 fatty acid compounds for the prevention of </a:t>
            </a:r>
            <a:r>
              <a:rPr lang="en-GB" dirty="0" smtClean="0"/>
              <a:t>CVD are no longer recommended for </a:t>
            </a:r>
            <a:r>
              <a:rPr lang="en-GB" dirty="0"/>
              <a:t>people with diabetes </a:t>
            </a:r>
          </a:p>
          <a:p>
            <a:pPr marL="0" indent="0">
              <a:buNone/>
            </a:pPr>
            <a:endParaRPr lang="en-US" dirty="0"/>
          </a:p>
        </p:txBody>
      </p:sp>
    </p:spTree>
    <p:extLst>
      <p:ext uri="{BB962C8B-B14F-4D97-AF65-F5344CB8AC3E}">
        <p14:creationId xmlns:p14="http://schemas.microsoft.com/office/powerpoint/2010/main" val="230342055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6858"/>
            <a:ext cx="9144000" cy="925520"/>
          </a:xfrm>
          <a:prstGeom prst="rect">
            <a:avLst/>
          </a:prstGeom>
        </p:spPr>
        <p:txBody>
          <a:bodyPr>
            <a:noAutofit/>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GB" smtClean="0"/>
              <a:t>DUK and BDA: Policy statement</a:t>
            </a:r>
            <a:endParaRPr lang="en-GB" dirty="0"/>
          </a:p>
        </p:txBody>
      </p:sp>
      <p:sp>
        <p:nvSpPr>
          <p:cNvPr id="3" name="Content Placeholder 2"/>
          <p:cNvSpPr txBox="1">
            <a:spLocks/>
          </p:cNvSpPr>
          <p:nvPr/>
        </p:nvSpPr>
        <p:spPr>
          <a:xfrm>
            <a:off x="457200" y="1248377"/>
            <a:ext cx="8229600" cy="5047315"/>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A number of health professionals are actively promoting low carbohydrate, high fat diets for people with type 2 diabetes </a:t>
            </a:r>
          </a:p>
          <a:p>
            <a:r>
              <a:rPr lang="en-US" smtClean="0"/>
              <a:t>Diabetes UK and the BDA Diabetes Specialist Group performed a </a:t>
            </a:r>
            <a:r>
              <a:rPr lang="en-GB" smtClean="0"/>
              <a:t>critical review of the recent evidence (2000-2015) relating to dietary fat, obesity, glycaemic control, CVD risks and type 2 diabetes</a:t>
            </a:r>
          </a:p>
          <a:p>
            <a:r>
              <a:rPr lang="en-GB" smtClean="0"/>
              <a:t>A policy statement was issued in December 2015</a:t>
            </a:r>
            <a:r>
              <a:rPr lang="en-GB" baseline="30000" smtClean="0"/>
              <a:t>16</a:t>
            </a:r>
          </a:p>
          <a:p>
            <a:endParaRPr lang="en-GB" dirty="0" smtClean="0"/>
          </a:p>
        </p:txBody>
      </p:sp>
    </p:spTree>
    <p:extLst>
      <p:ext uri="{BB962C8B-B14F-4D97-AF65-F5344CB8AC3E}">
        <p14:creationId xmlns:p14="http://schemas.microsoft.com/office/powerpoint/2010/main" val="239907859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6858"/>
            <a:ext cx="9144000" cy="925520"/>
          </a:xfrm>
          <a:prstGeom prst="rect">
            <a:avLst/>
          </a:prstGeom>
        </p:spPr>
        <p:txBody>
          <a:bodyPr>
            <a:normAutofit/>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GB" smtClean="0"/>
              <a:t>DUK and BDA Recommendations: Total Fat</a:t>
            </a:r>
            <a:endParaRPr lang="en-GB" dirty="0"/>
          </a:p>
        </p:txBody>
      </p:sp>
      <p:sp>
        <p:nvSpPr>
          <p:cNvPr id="3" name="Content Placeholder 2"/>
          <p:cNvSpPr txBox="1">
            <a:spLocks/>
          </p:cNvSpPr>
          <p:nvPr/>
        </p:nvSpPr>
        <p:spPr>
          <a:xfrm>
            <a:off x="457200" y="1248377"/>
            <a:ext cx="8229600" cy="5047315"/>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There is no convincing evidence for a link between total fat intake (as % total energy) and weight gain or CVD risk in people with type 2 diabetes</a:t>
            </a:r>
          </a:p>
          <a:p>
            <a:r>
              <a:rPr lang="en-US" smtClean="0"/>
              <a:t>Lowering total fat intake does not consistently improve glycaemic control, weight loss or CVD risk</a:t>
            </a:r>
          </a:p>
          <a:p>
            <a:r>
              <a:rPr lang="en-US" smtClean="0"/>
              <a:t>The majority of studies investigate intakes of 20-40% energy from fat, there is little evidence for high fat diets (50-60% energy derived from fat)</a:t>
            </a:r>
          </a:p>
          <a:p>
            <a:pPr marL="0" indent="0">
              <a:buFont typeface="Arial"/>
              <a:buNone/>
            </a:pPr>
            <a:endParaRPr lang="en-US" sz="1400" smtClean="0"/>
          </a:p>
          <a:p>
            <a:r>
              <a:rPr lang="en-US" b="1" smtClean="0"/>
              <a:t>In the absence of evidence, high fat diets should not be recommended for people with type 2 diabetes</a:t>
            </a:r>
          </a:p>
          <a:p>
            <a:pPr marL="0" indent="0">
              <a:buFont typeface="Arial"/>
              <a:buNone/>
            </a:pPr>
            <a:endParaRPr lang="en-GB" dirty="0"/>
          </a:p>
        </p:txBody>
      </p:sp>
    </p:spTree>
    <p:extLst>
      <p:ext uri="{BB962C8B-B14F-4D97-AF65-F5344CB8AC3E}">
        <p14:creationId xmlns:p14="http://schemas.microsoft.com/office/powerpoint/2010/main" val="3992562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medication</a:t>
            </a:r>
            <a:endParaRPr lang="en-US" dirty="0"/>
          </a:p>
        </p:txBody>
      </p:sp>
      <p:sp>
        <p:nvSpPr>
          <p:cNvPr id="3" name="Content Placeholder 2"/>
          <p:cNvSpPr>
            <a:spLocks noGrp="1"/>
          </p:cNvSpPr>
          <p:nvPr>
            <p:ph idx="1"/>
          </p:nvPr>
        </p:nvSpPr>
        <p:spPr>
          <a:xfrm>
            <a:off x="457200" y="1400777"/>
            <a:ext cx="8229600" cy="5050823"/>
          </a:xfrm>
        </p:spPr>
        <p:txBody>
          <a:bodyPr>
            <a:normAutofit lnSpcReduction="10000"/>
          </a:bodyPr>
          <a:lstStyle/>
          <a:p>
            <a:pPr marL="0" indent="0">
              <a:buNone/>
            </a:pPr>
            <a:r>
              <a:rPr lang="en-US" b="1" dirty="0" smtClean="0"/>
              <a:t>Type 1 diabetes</a:t>
            </a:r>
          </a:p>
          <a:p>
            <a:pPr marL="0" indent="0">
              <a:buNone/>
            </a:pPr>
            <a:endParaRPr lang="en-US" sz="800" dirty="0"/>
          </a:p>
          <a:p>
            <a:r>
              <a:rPr lang="en-US" dirty="0"/>
              <a:t>T</a:t>
            </a:r>
            <a:r>
              <a:rPr lang="en-US" dirty="0" smtClean="0"/>
              <a:t>here are no published consensus guidelines</a:t>
            </a:r>
          </a:p>
          <a:p>
            <a:r>
              <a:rPr lang="en-US" dirty="0" smtClean="0"/>
              <a:t>NICE guidance states that metformin may be added as adjunct therapy for those with BMI &gt;25kg/m</a:t>
            </a:r>
            <a:r>
              <a:rPr lang="en-US" baseline="30000" dirty="0" smtClean="0"/>
              <a:t>2 </a:t>
            </a:r>
            <a:r>
              <a:rPr lang="en-US" dirty="0" smtClean="0"/>
              <a:t>(Asians: BMI </a:t>
            </a:r>
            <a:r>
              <a:rPr lang="en-US" dirty="0"/>
              <a:t>&gt;</a:t>
            </a:r>
            <a:r>
              <a:rPr lang="en-US" dirty="0" smtClean="0"/>
              <a:t>23kg</a:t>
            </a:r>
            <a:r>
              <a:rPr lang="en-US" dirty="0"/>
              <a:t>/</a:t>
            </a:r>
            <a:r>
              <a:rPr lang="en-US" dirty="0" smtClean="0"/>
              <a:t>m</a:t>
            </a:r>
            <a:r>
              <a:rPr lang="en-US" baseline="30000" dirty="0" smtClean="0"/>
              <a:t>2</a:t>
            </a:r>
            <a:r>
              <a:rPr lang="en-US" dirty="0" smtClean="0"/>
              <a:t>)</a:t>
            </a:r>
            <a:r>
              <a:rPr lang="en-US" baseline="30000" dirty="0" smtClean="0"/>
              <a:t>3</a:t>
            </a:r>
          </a:p>
          <a:p>
            <a:endParaRPr lang="en-US" sz="1400" baseline="30000" dirty="0"/>
          </a:p>
          <a:p>
            <a:pPr marL="0" indent="0">
              <a:buNone/>
            </a:pPr>
            <a:r>
              <a:rPr lang="en-US" b="1" dirty="0" smtClean="0"/>
              <a:t>Type 2 diabetes</a:t>
            </a:r>
            <a:r>
              <a:rPr lang="en-US" b="1" baseline="30000" dirty="0" smtClean="0"/>
              <a:t> </a:t>
            </a:r>
          </a:p>
          <a:p>
            <a:pPr marL="0" indent="0">
              <a:buNone/>
            </a:pPr>
            <a:endParaRPr lang="en-US" sz="800" baseline="30000" dirty="0"/>
          </a:p>
          <a:p>
            <a:r>
              <a:rPr lang="en-US" dirty="0" smtClean="0"/>
              <a:t>Joint guidelines have been developed by the ADA/EASD</a:t>
            </a:r>
            <a:r>
              <a:rPr lang="en-US" baseline="30000" dirty="0"/>
              <a:t>4</a:t>
            </a:r>
          </a:p>
          <a:p>
            <a:r>
              <a:rPr lang="en-US" dirty="0" smtClean="0"/>
              <a:t>NICE guidelines include a treatment algorithm</a:t>
            </a:r>
            <a:r>
              <a:rPr lang="en-US" baseline="30000" dirty="0"/>
              <a:t>5</a:t>
            </a:r>
            <a:endParaRPr lang="en-US" baseline="30000" dirty="0" smtClean="0"/>
          </a:p>
          <a:p>
            <a:pPr marL="0" indent="0">
              <a:buNone/>
            </a:pPr>
            <a:r>
              <a:rPr lang="en-US" dirty="0" smtClean="0"/>
              <a:t> </a:t>
            </a:r>
            <a:endParaRPr lang="en-US" dirty="0"/>
          </a:p>
        </p:txBody>
      </p:sp>
    </p:spTree>
    <p:extLst>
      <p:ext uri="{BB962C8B-B14F-4D97-AF65-F5344CB8AC3E}">
        <p14:creationId xmlns:p14="http://schemas.microsoft.com/office/powerpoint/2010/main" val="395070808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GB" smtClean="0"/>
              <a:t>DUK and BDA Recommendations: SFA</a:t>
            </a:r>
            <a:endParaRPr lang="en-GB" dirty="0"/>
          </a:p>
        </p:txBody>
      </p:sp>
      <p:sp>
        <p:nvSpPr>
          <p:cNvPr id="3" name="Content Placeholder 2"/>
          <p:cNvSpPr txBox="1">
            <a:spLocks/>
          </p:cNvSpPr>
          <p:nvPr/>
        </p:nvSpPr>
        <p:spPr>
          <a:xfrm>
            <a:off x="457200" y="1248377"/>
            <a:ext cx="8229600" cy="5047315"/>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mtClean="0"/>
              <a:t>On balance, evidence suggests that replacing saturated fat with unsaturated fat (PUFA and MUFA) reduced the risk of CVD in in high risk populations, including people with type 2 diabetes. </a:t>
            </a:r>
          </a:p>
          <a:p>
            <a:r>
              <a:rPr lang="en-GB" smtClean="0"/>
              <a:t>Evidence suggests that Mediterranean-type diets (MUFA rich) are effective for improving glycaemic control and reducing CVD risk in people with type 2 diabetes</a:t>
            </a:r>
          </a:p>
          <a:p>
            <a:endParaRPr lang="en-GB" sz="1400" smtClean="0"/>
          </a:p>
          <a:p>
            <a:r>
              <a:rPr lang="en-GB" b="1" smtClean="0"/>
              <a:t>Replacement of saturated fat with unsaturated fat is recommended</a:t>
            </a:r>
          </a:p>
          <a:p>
            <a:endParaRPr lang="en-GB" smtClean="0"/>
          </a:p>
          <a:p>
            <a:pPr marL="0" indent="0">
              <a:buFont typeface="Arial"/>
              <a:buNone/>
            </a:pPr>
            <a:endParaRPr lang="en-GB" b="1" dirty="0"/>
          </a:p>
        </p:txBody>
      </p:sp>
    </p:spTree>
    <p:extLst>
      <p:ext uri="{BB962C8B-B14F-4D97-AF65-F5344CB8AC3E}">
        <p14:creationId xmlns:p14="http://schemas.microsoft.com/office/powerpoint/2010/main" val="38221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6858"/>
            <a:ext cx="9144000" cy="925520"/>
          </a:xfrm>
          <a:prstGeom prst="rect">
            <a:avLst/>
          </a:prstGeom>
        </p:spPr>
        <p:txBody>
          <a:bodyPr>
            <a:normAutofit fontScale="90000"/>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GB" smtClean="0"/>
              <a:t>DUK and BDA Recommendations: Carbohydrate</a:t>
            </a:r>
            <a:endParaRPr lang="en-GB" dirty="0"/>
          </a:p>
        </p:txBody>
      </p:sp>
      <p:sp>
        <p:nvSpPr>
          <p:cNvPr id="3" name="Content Placeholder 2"/>
          <p:cNvSpPr txBox="1">
            <a:spLocks/>
          </p:cNvSpPr>
          <p:nvPr/>
        </p:nvSpPr>
        <p:spPr>
          <a:xfrm>
            <a:off x="457200" y="1248377"/>
            <a:ext cx="8229600" cy="5047315"/>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mtClean="0"/>
              <a:t>Replacement of saturated fat is by wholegrain or unrefined carbohydrate there is evidence for cardiovascular benefit</a:t>
            </a:r>
          </a:p>
          <a:p>
            <a:r>
              <a:rPr lang="en-GB" smtClean="0"/>
              <a:t>Substitution with refined carbohydrates appears to increase CVD risk</a:t>
            </a:r>
          </a:p>
          <a:p>
            <a:pPr marL="0" indent="0">
              <a:buFont typeface="Arial"/>
              <a:buNone/>
            </a:pPr>
            <a:endParaRPr lang="en-GB" sz="1400" smtClean="0"/>
          </a:p>
          <a:p>
            <a:r>
              <a:rPr lang="en-GB" b="1" smtClean="0"/>
              <a:t>If saturated fat is replaced by carbohydrate it should be derived from unrefined sources</a:t>
            </a:r>
            <a:endParaRPr lang="en-GB" b="1" dirty="0" smtClean="0"/>
          </a:p>
        </p:txBody>
      </p:sp>
    </p:spTree>
    <p:extLst>
      <p:ext uri="{BB962C8B-B14F-4D97-AF65-F5344CB8AC3E}">
        <p14:creationId xmlns:p14="http://schemas.microsoft.com/office/powerpoint/2010/main" val="1781444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NICE and DUK/BDA recommendations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258329"/>
              </p:ext>
            </p:extLst>
          </p:nvPr>
        </p:nvGraphicFramePr>
        <p:xfrm>
          <a:off x="457200" y="1401057"/>
          <a:ext cx="8229600" cy="40360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2400" dirty="0" smtClean="0"/>
                        <a:t>Nutrient</a:t>
                      </a:r>
                    </a:p>
                  </a:txBody>
                  <a:tcPr/>
                </a:tc>
                <a:tc>
                  <a:txBody>
                    <a:bodyPr/>
                    <a:lstStyle/>
                    <a:p>
                      <a:pPr algn="ctr"/>
                      <a:r>
                        <a:rPr lang="en-US" sz="2400" dirty="0" smtClean="0"/>
                        <a:t>NICE</a:t>
                      </a:r>
                      <a:r>
                        <a:rPr lang="en-US" sz="2400" b="0" baseline="30000" dirty="0" smtClean="0"/>
                        <a:t>15</a:t>
                      </a:r>
                    </a:p>
                    <a:p>
                      <a:pPr algn="ctr"/>
                      <a:endParaRPr lang="en-US" sz="2400" b="0" baseline="30000" dirty="0" smtClean="0"/>
                    </a:p>
                  </a:txBody>
                  <a:tcPr/>
                </a:tc>
                <a:tc>
                  <a:txBody>
                    <a:bodyPr/>
                    <a:lstStyle/>
                    <a:p>
                      <a:pPr algn="ctr"/>
                      <a:r>
                        <a:rPr lang="en-US" sz="2400" dirty="0" smtClean="0"/>
                        <a:t>DUK/BDA</a:t>
                      </a:r>
                      <a:r>
                        <a:rPr lang="en-US" sz="2400" b="0" baseline="30000" dirty="0" smtClean="0"/>
                        <a:t>16</a:t>
                      </a:r>
                      <a:endParaRPr lang="en-US" sz="2400" b="0" baseline="30000" dirty="0"/>
                    </a:p>
                  </a:txBody>
                  <a:tcPr/>
                </a:tc>
              </a:tr>
              <a:tr h="370840">
                <a:tc>
                  <a:txBody>
                    <a:bodyPr/>
                    <a:lstStyle/>
                    <a:p>
                      <a:r>
                        <a:rPr lang="en-US" sz="2400" dirty="0" smtClean="0">
                          <a:solidFill>
                            <a:srgbClr val="000090"/>
                          </a:solidFill>
                        </a:rPr>
                        <a:t>Total fat</a:t>
                      </a:r>
                    </a:p>
                  </a:txBody>
                  <a:tcPr/>
                </a:tc>
                <a:tc>
                  <a:txBody>
                    <a:bodyPr/>
                    <a:lstStyle/>
                    <a:p>
                      <a:pPr algn="ctr"/>
                      <a:r>
                        <a:rPr lang="en-US" sz="2400" dirty="0" smtClean="0">
                          <a:solidFill>
                            <a:srgbClr val="000090"/>
                          </a:solidFill>
                        </a:rPr>
                        <a:t>&lt;30%</a:t>
                      </a:r>
                      <a:endParaRPr lang="en-US" sz="2400" dirty="0">
                        <a:solidFill>
                          <a:srgbClr val="000090"/>
                        </a:solidFill>
                      </a:endParaRPr>
                    </a:p>
                  </a:txBody>
                  <a:tcPr/>
                </a:tc>
                <a:tc>
                  <a:txBody>
                    <a:bodyPr/>
                    <a:lstStyle/>
                    <a:p>
                      <a:pPr algn="ctr"/>
                      <a:r>
                        <a:rPr lang="en-US" sz="2400" dirty="0" smtClean="0">
                          <a:solidFill>
                            <a:srgbClr val="000090"/>
                          </a:solidFill>
                        </a:rPr>
                        <a:t>No specific recommendation</a:t>
                      </a:r>
                    </a:p>
                    <a:p>
                      <a:pPr algn="ctr"/>
                      <a:endParaRPr lang="en-US" sz="800" dirty="0">
                        <a:solidFill>
                          <a:srgbClr val="000090"/>
                        </a:solidFill>
                      </a:endParaRPr>
                    </a:p>
                  </a:txBody>
                  <a:tcPr/>
                </a:tc>
              </a:tr>
              <a:tr h="370840">
                <a:tc>
                  <a:txBody>
                    <a:bodyPr/>
                    <a:lstStyle/>
                    <a:p>
                      <a:r>
                        <a:rPr lang="en-US" sz="2400" dirty="0" smtClean="0">
                          <a:solidFill>
                            <a:srgbClr val="000090"/>
                          </a:solidFill>
                        </a:rPr>
                        <a:t>Saturated fat</a:t>
                      </a:r>
                      <a:endParaRPr lang="en-US" sz="2400" dirty="0">
                        <a:solidFill>
                          <a:srgbClr val="000090"/>
                        </a:solidFill>
                      </a:endParaRPr>
                    </a:p>
                  </a:txBody>
                  <a:tcPr/>
                </a:tc>
                <a:tc>
                  <a:txBody>
                    <a:bodyPr/>
                    <a:lstStyle/>
                    <a:p>
                      <a:pPr algn="ctr"/>
                      <a:r>
                        <a:rPr lang="en-US" sz="2400" dirty="0" smtClean="0">
                          <a:solidFill>
                            <a:srgbClr val="000090"/>
                          </a:solidFill>
                        </a:rPr>
                        <a:t>&lt;7%</a:t>
                      </a:r>
                      <a:endParaRPr lang="en-US" sz="2400" dirty="0">
                        <a:solidFill>
                          <a:srgbClr val="000090"/>
                        </a:solidFill>
                      </a:endParaRPr>
                    </a:p>
                  </a:txBody>
                  <a:tcPr/>
                </a:tc>
                <a:tc>
                  <a:txBody>
                    <a:bodyPr/>
                    <a:lstStyle/>
                    <a:p>
                      <a:pPr algn="ctr"/>
                      <a:r>
                        <a:rPr lang="en-US" sz="2400" dirty="0" smtClean="0">
                          <a:solidFill>
                            <a:srgbClr val="000090"/>
                          </a:solidFill>
                        </a:rPr>
                        <a:t>Replace SFA</a:t>
                      </a:r>
                      <a:r>
                        <a:rPr lang="en-US" sz="2400" baseline="0" dirty="0" smtClean="0">
                          <a:solidFill>
                            <a:srgbClr val="000090"/>
                          </a:solidFill>
                        </a:rPr>
                        <a:t> with unsaturated fat</a:t>
                      </a:r>
                    </a:p>
                    <a:p>
                      <a:pPr algn="ctr"/>
                      <a:endParaRPr lang="en-US" sz="800" dirty="0">
                        <a:solidFill>
                          <a:srgbClr val="000090"/>
                        </a:solidFill>
                      </a:endParaRPr>
                    </a:p>
                  </a:txBody>
                  <a:tcPr/>
                </a:tc>
              </a:tr>
              <a:tr h="370840">
                <a:tc>
                  <a:txBody>
                    <a:bodyPr/>
                    <a:lstStyle/>
                    <a:p>
                      <a:r>
                        <a:rPr lang="en-US" sz="2400" dirty="0" smtClean="0">
                          <a:solidFill>
                            <a:srgbClr val="000090"/>
                          </a:solidFill>
                        </a:rPr>
                        <a:t>Dietary</a:t>
                      </a:r>
                      <a:r>
                        <a:rPr lang="en-US" sz="2400" baseline="0" dirty="0" smtClean="0">
                          <a:solidFill>
                            <a:srgbClr val="000090"/>
                          </a:solidFill>
                        </a:rPr>
                        <a:t> cholesterol</a:t>
                      </a:r>
                      <a:endParaRPr lang="en-US" sz="2400" dirty="0">
                        <a:solidFill>
                          <a:srgbClr val="000090"/>
                        </a:solidFill>
                      </a:endParaRPr>
                    </a:p>
                  </a:txBody>
                  <a:tcPr/>
                </a:tc>
                <a:tc>
                  <a:txBody>
                    <a:bodyPr/>
                    <a:lstStyle/>
                    <a:p>
                      <a:pPr algn="ctr"/>
                      <a:r>
                        <a:rPr lang="en-US" sz="2400" dirty="0" smtClean="0">
                          <a:solidFill>
                            <a:srgbClr val="000090"/>
                          </a:solidFill>
                        </a:rPr>
                        <a:t>&lt;300mg/day</a:t>
                      </a:r>
                      <a:endParaRPr lang="en-US" sz="2400" dirty="0">
                        <a:solidFill>
                          <a:srgbClr val="000090"/>
                        </a:solidFill>
                      </a:endParaRPr>
                    </a:p>
                  </a:txBody>
                  <a:tcPr/>
                </a:tc>
                <a:tc>
                  <a:txBody>
                    <a:bodyPr/>
                    <a:lstStyle/>
                    <a:p>
                      <a:pPr algn="ctr"/>
                      <a:r>
                        <a:rPr lang="en-US" sz="2400" dirty="0" smtClean="0">
                          <a:solidFill>
                            <a:srgbClr val="000090"/>
                          </a:solidFill>
                        </a:rPr>
                        <a:t>No restriction</a:t>
                      </a:r>
                    </a:p>
                    <a:p>
                      <a:pPr algn="ctr"/>
                      <a:endParaRPr lang="en-US" sz="800" dirty="0">
                        <a:solidFill>
                          <a:srgbClr val="000090"/>
                        </a:solidFill>
                      </a:endParaRPr>
                    </a:p>
                  </a:txBody>
                  <a:tcPr/>
                </a:tc>
              </a:tr>
              <a:tr h="370840">
                <a:tc>
                  <a:txBody>
                    <a:bodyPr/>
                    <a:lstStyle/>
                    <a:p>
                      <a:r>
                        <a:rPr lang="en-US" sz="2400" dirty="0" smtClean="0">
                          <a:solidFill>
                            <a:srgbClr val="000090"/>
                          </a:solidFill>
                        </a:rPr>
                        <a:t>General</a:t>
                      </a:r>
                      <a:endParaRPr lang="en-US" sz="2400" dirty="0">
                        <a:solidFill>
                          <a:srgbClr val="00009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0090"/>
                          </a:solidFill>
                        </a:rPr>
                        <a:t>Replace SFA</a:t>
                      </a:r>
                      <a:r>
                        <a:rPr lang="en-US" sz="2400" baseline="0" dirty="0" smtClean="0">
                          <a:solidFill>
                            <a:srgbClr val="000090"/>
                          </a:solidFill>
                        </a:rPr>
                        <a:t> with unsaturated fat</a:t>
                      </a:r>
                      <a:endParaRPr lang="en-US" sz="2400" dirty="0" smtClean="0">
                        <a:solidFill>
                          <a:srgbClr val="000090"/>
                        </a:solidFill>
                      </a:endParaRPr>
                    </a:p>
                  </a:txBody>
                  <a:tcPr/>
                </a:tc>
                <a:tc>
                  <a:txBody>
                    <a:bodyPr/>
                    <a:lstStyle/>
                    <a:p>
                      <a:pPr algn="ctr"/>
                      <a:r>
                        <a:rPr lang="en-US" sz="2400" dirty="0" err="1" smtClean="0">
                          <a:solidFill>
                            <a:srgbClr val="000090"/>
                          </a:solidFill>
                        </a:rPr>
                        <a:t>Individualised</a:t>
                      </a:r>
                      <a:r>
                        <a:rPr lang="en-US" sz="2400" dirty="0" smtClean="0">
                          <a:solidFill>
                            <a:srgbClr val="000090"/>
                          </a:solidFill>
                        </a:rPr>
                        <a:t> advice</a:t>
                      </a:r>
                    </a:p>
                    <a:p>
                      <a:pPr algn="ctr"/>
                      <a:endParaRPr lang="en-US" sz="800" dirty="0">
                        <a:solidFill>
                          <a:srgbClr val="000090"/>
                        </a:solidFill>
                      </a:endParaRPr>
                    </a:p>
                  </a:txBody>
                  <a:tcPr/>
                </a:tc>
              </a:tr>
            </a:tbl>
          </a:graphicData>
        </a:graphic>
      </p:graphicFrame>
    </p:spTree>
    <p:extLst>
      <p:ext uri="{BB962C8B-B14F-4D97-AF65-F5344CB8AC3E}">
        <p14:creationId xmlns:p14="http://schemas.microsoft.com/office/powerpoint/2010/main" val="232923406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Competencies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544769"/>
              </p:ext>
            </p:extLst>
          </p:nvPr>
        </p:nvGraphicFramePr>
        <p:xfrm>
          <a:off x="457200" y="1247775"/>
          <a:ext cx="8229600" cy="944879"/>
        </p:xfrm>
        <a:graphic>
          <a:graphicData uri="http://schemas.openxmlformats.org/drawingml/2006/table">
            <a:tbl>
              <a:tblPr firstRow="1" bandRow="1">
                <a:tableStyleId>{2D5ABB26-0587-4C30-8999-92F81FD0307C}</a:tableStyleId>
              </a:tblPr>
              <a:tblGrid>
                <a:gridCol w="1640633"/>
                <a:gridCol w="6588967"/>
              </a:tblGrid>
              <a:tr h="370840">
                <a:tc>
                  <a:txBody>
                    <a:bodyPr/>
                    <a:lstStyle/>
                    <a:p>
                      <a:r>
                        <a:rPr lang="en-US" sz="2800" dirty="0" smtClean="0">
                          <a:solidFill>
                            <a:srgbClr val="000090"/>
                          </a:solidFill>
                        </a:rPr>
                        <a:t>Section 3.</a:t>
                      </a:r>
                    </a:p>
                    <a:p>
                      <a:r>
                        <a:rPr lang="en-US" sz="2800" dirty="0" smtClean="0">
                          <a:solidFill>
                            <a:srgbClr val="000090"/>
                          </a:solidFill>
                        </a:rPr>
                        <a:t>Section 5.</a:t>
                      </a:r>
                      <a:endParaRPr lang="en-US" sz="2800" dirty="0">
                        <a:solidFill>
                          <a:srgbClr val="000090"/>
                        </a:solidFill>
                      </a:endParaRPr>
                    </a:p>
                  </a:txBody>
                  <a:tcPr/>
                </a:tc>
                <a:tc>
                  <a:txBody>
                    <a:bodyPr/>
                    <a:lstStyle/>
                    <a:p>
                      <a:r>
                        <a:rPr lang="en-US" sz="2800" baseline="0" dirty="0" smtClean="0">
                          <a:solidFill>
                            <a:srgbClr val="000090"/>
                          </a:solidFill>
                        </a:rPr>
                        <a:t>Self-management education</a:t>
                      </a:r>
                    </a:p>
                    <a:p>
                      <a:r>
                        <a:rPr lang="en-US" sz="2800" dirty="0" smtClean="0">
                          <a:solidFill>
                            <a:srgbClr val="000090"/>
                          </a:solidFill>
                        </a:rPr>
                        <a:t>Group-based</a:t>
                      </a:r>
                      <a:r>
                        <a:rPr lang="en-US" sz="2800" baseline="0" dirty="0" smtClean="0">
                          <a:solidFill>
                            <a:srgbClr val="000090"/>
                          </a:solidFill>
                        </a:rPr>
                        <a:t> structured education </a:t>
                      </a:r>
                      <a:endParaRPr lang="en-US" sz="2800" dirty="0">
                        <a:solidFill>
                          <a:srgbClr val="000090"/>
                        </a:solidFill>
                      </a:endParaRPr>
                    </a:p>
                  </a:txBody>
                  <a:tcPr/>
                </a:tc>
              </a:tr>
            </a:tbl>
          </a:graphicData>
        </a:graphic>
      </p:graphicFrame>
    </p:spTree>
    <p:extLst>
      <p:ext uri="{BB962C8B-B14F-4D97-AF65-F5344CB8AC3E}">
        <p14:creationId xmlns:p14="http://schemas.microsoft.com/office/powerpoint/2010/main" val="235163022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elf-management</a:t>
            </a:r>
            <a:endParaRPr lang="en-US" dirty="0"/>
          </a:p>
        </p:txBody>
      </p:sp>
      <p:sp>
        <p:nvSpPr>
          <p:cNvPr id="3" name="Content Placeholder 2"/>
          <p:cNvSpPr>
            <a:spLocks noGrp="1"/>
          </p:cNvSpPr>
          <p:nvPr>
            <p:ph idx="1"/>
          </p:nvPr>
        </p:nvSpPr>
        <p:spPr/>
        <p:txBody>
          <a:bodyPr/>
          <a:lstStyle/>
          <a:p>
            <a:r>
              <a:rPr lang="en-US" dirty="0" smtClean="0"/>
              <a:t>Dietary interventions (Session 1)</a:t>
            </a:r>
          </a:p>
          <a:p>
            <a:r>
              <a:rPr lang="en-US" dirty="0" smtClean="0"/>
              <a:t>Physical activity</a:t>
            </a:r>
          </a:p>
          <a:p>
            <a:r>
              <a:rPr lang="en-US" dirty="0" smtClean="0"/>
              <a:t>Self-monitoring</a:t>
            </a:r>
          </a:p>
          <a:p>
            <a:r>
              <a:rPr lang="en-US" dirty="0" smtClean="0"/>
              <a:t>Taking medication</a:t>
            </a:r>
          </a:p>
          <a:p>
            <a:r>
              <a:rPr lang="en-US" dirty="0" smtClean="0"/>
              <a:t>Reducing risk</a:t>
            </a:r>
            <a:endParaRPr lang="en-US" dirty="0"/>
          </a:p>
        </p:txBody>
      </p:sp>
    </p:spTree>
    <p:extLst>
      <p:ext uri="{BB962C8B-B14F-4D97-AF65-F5344CB8AC3E}">
        <p14:creationId xmlns:p14="http://schemas.microsoft.com/office/powerpoint/2010/main" val="13965304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 - benefits</a:t>
            </a:r>
            <a:endParaRPr lang="en-US" dirty="0"/>
          </a:p>
        </p:txBody>
      </p:sp>
      <p:sp>
        <p:nvSpPr>
          <p:cNvPr id="3" name="Content Placeholder 2"/>
          <p:cNvSpPr>
            <a:spLocks noGrp="1"/>
          </p:cNvSpPr>
          <p:nvPr>
            <p:ph idx="1"/>
          </p:nvPr>
        </p:nvSpPr>
        <p:spPr/>
        <p:txBody>
          <a:bodyPr>
            <a:normAutofit/>
          </a:bodyPr>
          <a:lstStyle/>
          <a:p>
            <a:pPr>
              <a:lnSpc>
                <a:spcPct val="80000"/>
              </a:lnSpc>
              <a:buFont typeface="Arial" charset="0"/>
              <a:buNone/>
            </a:pPr>
            <a:r>
              <a:rPr lang="en-GB" dirty="0">
                <a:latin typeface="Calibri" charset="0"/>
              </a:rPr>
              <a:t>Type 2 </a:t>
            </a:r>
            <a:r>
              <a:rPr lang="en-GB" dirty="0" smtClean="0">
                <a:latin typeface="Calibri" charset="0"/>
              </a:rPr>
              <a:t>diabetes</a:t>
            </a:r>
          </a:p>
          <a:p>
            <a:pPr>
              <a:lnSpc>
                <a:spcPct val="80000"/>
              </a:lnSpc>
              <a:buFont typeface="Arial" charset="0"/>
              <a:buNone/>
            </a:pPr>
            <a:endParaRPr lang="en-GB" sz="500" dirty="0" smtClean="0">
              <a:latin typeface="Calibri" charset="0"/>
            </a:endParaRPr>
          </a:p>
          <a:p>
            <a:pPr>
              <a:lnSpc>
                <a:spcPct val="80000"/>
              </a:lnSpc>
            </a:pPr>
            <a:r>
              <a:rPr lang="en-GB" dirty="0" smtClean="0">
                <a:latin typeface="Calibri" charset="0"/>
              </a:rPr>
              <a:t>Improved </a:t>
            </a:r>
            <a:r>
              <a:rPr lang="en-GB" dirty="0">
                <a:latin typeface="Calibri" charset="0"/>
              </a:rPr>
              <a:t>glycaemic </a:t>
            </a:r>
            <a:r>
              <a:rPr lang="en-GB" dirty="0" smtClean="0">
                <a:latin typeface="Calibri" charset="0"/>
              </a:rPr>
              <a:t>control</a:t>
            </a:r>
            <a:r>
              <a:rPr lang="en-GB" baseline="30000" dirty="0" smtClean="0">
                <a:latin typeface="Calibri" charset="0"/>
              </a:rPr>
              <a:t>17,18</a:t>
            </a:r>
          </a:p>
          <a:p>
            <a:pPr>
              <a:lnSpc>
                <a:spcPct val="80000"/>
              </a:lnSpc>
            </a:pPr>
            <a:r>
              <a:rPr lang="en-GB" dirty="0">
                <a:latin typeface="Calibri" charset="0"/>
              </a:rPr>
              <a:t>Improved quality of </a:t>
            </a:r>
            <a:r>
              <a:rPr lang="en-GB" dirty="0" smtClean="0">
                <a:latin typeface="Calibri" charset="0"/>
              </a:rPr>
              <a:t>life</a:t>
            </a:r>
            <a:r>
              <a:rPr lang="en-GB" baseline="30000" dirty="0" smtClean="0">
                <a:latin typeface="Calibri" charset="0"/>
              </a:rPr>
              <a:t>18,19</a:t>
            </a:r>
            <a:endParaRPr lang="en-GB" baseline="30000" dirty="0">
              <a:latin typeface="Calibri" charset="0"/>
            </a:endParaRPr>
          </a:p>
          <a:p>
            <a:pPr>
              <a:lnSpc>
                <a:spcPct val="80000"/>
              </a:lnSpc>
            </a:pPr>
            <a:r>
              <a:rPr lang="en-GB" dirty="0">
                <a:latin typeface="Calibri" charset="0"/>
              </a:rPr>
              <a:t>Reductions in cardiovascular </a:t>
            </a:r>
            <a:r>
              <a:rPr lang="en-GB" dirty="0" smtClean="0">
                <a:latin typeface="Calibri" charset="0"/>
              </a:rPr>
              <a:t>risk</a:t>
            </a:r>
            <a:r>
              <a:rPr lang="en-GB" baseline="30000" dirty="0" smtClean="0">
                <a:latin typeface="Calibri" charset="0"/>
              </a:rPr>
              <a:t>17-19</a:t>
            </a:r>
            <a:endParaRPr lang="en-GB" baseline="30000" dirty="0">
              <a:latin typeface="Calibri" charset="0"/>
            </a:endParaRPr>
          </a:p>
          <a:p>
            <a:pPr>
              <a:lnSpc>
                <a:spcPct val="80000"/>
              </a:lnSpc>
            </a:pPr>
            <a:r>
              <a:rPr lang="en-GB" dirty="0">
                <a:latin typeface="Calibri" charset="0"/>
              </a:rPr>
              <a:t>Benefits in weight maintenance, although not effective for weight loss in </a:t>
            </a:r>
            <a:r>
              <a:rPr lang="en-GB" dirty="0" smtClean="0">
                <a:latin typeface="Calibri" charset="0"/>
              </a:rPr>
              <a:t>isolation</a:t>
            </a:r>
            <a:r>
              <a:rPr lang="en-GB" baseline="30000" dirty="0" smtClean="0">
                <a:latin typeface="Calibri" charset="0"/>
              </a:rPr>
              <a:t>20</a:t>
            </a:r>
          </a:p>
          <a:p>
            <a:pPr>
              <a:lnSpc>
                <a:spcPct val="80000"/>
              </a:lnSpc>
              <a:buFont typeface="Arial" charset="0"/>
              <a:buNone/>
            </a:pPr>
            <a:endParaRPr lang="en-GB" sz="800" dirty="0" smtClean="0">
              <a:latin typeface="Calibri" charset="0"/>
            </a:endParaRPr>
          </a:p>
          <a:p>
            <a:pPr>
              <a:lnSpc>
                <a:spcPct val="80000"/>
              </a:lnSpc>
              <a:buFont typeface="Arial" charset="0"/>
              <a:buNone/>
            </a:pPr>
            <a:r>
              <a:rPr lang="en-GB" dirty="0" smtClean="0">
                <a:latin typeface="Calibri" charset="0"/>
              </a:rPr>
              <a:t>Type </a:t>
            </a:r>
            <a:r>
              <a:rPr lang="en-GB" dirty="0">
                <a:latin typeface="Calibri" charset="0"/>
              </a:rPr>
              <a:t>1 </a:t>
            </a:r>
            <a:r>
              <a:rPr lang="en-GB" dirty="0" smtClean="0">
                <a:latin typeface="Calibri" charset="0"/>
              </a:rPr>
              <a:t>diabetes 9</a:t>
            </a:r>
            <a:r>
              <a:rPr lang="en-GB" baseline="30000" dirty="0" smtClean="0">
                <a:latin typeface="Calibri" charset="0"/>
              </a:rPr>
              <a:t>21</a:t>
            </a:r>
          </a:p>
          <a:p>
            <a:pPr>
              <a:lnSpc>
                <a:spcPct val="80000"/>
              </a:lnSpc>
              <a:buFont typeface="Arial" charset="0"/>
              <a:buNone/>
            </a:pPr>
            <a:endParaRPr lang="en-GB" sz="500" baseline="30000" dirty="0">
              <a:latin typeface="Calibri" charset="0"/>
            </a:endParaRPr>
          </a:p>
          <a:p>
            <a:pPr>
              <a:lnSpc>
                <a:spcPct val="80000"/>
              </a:lnSpc>
            </a:pPr>
            <a:r>
              <a:rPr lang="en-GB" dirty="0" smtClean="0">
                <a:latin typeface="Calibri" charset="0"/>
              </a:rPr>
              <a:t>Reductions in cardiovascular risk</a:t>
            </a:r>
          </a:p>
          <a:p>
            <a:pPr>
              <a:lnSpc>
                <a:spcPct val="80000"/>
              </a:lnSpc>
            </a:pPr>
            <a:r>
              <a:rPr lang="en-GB" dirty="0" smtClean="0">
                <a:latin typeface="Calibri" charset="0"/>
              </a:rPr>
              <a:t>Contradictory evidence for glycaemic control </a:t>
            </a:r>
            <a:endParaRPr lang="en-GB" dirty="0">
              <a:latin typeface="Calibri" charset="0"/>
            </a:endParaRPr>
          </a:p>
          <a:p>
            <a:pPr>
              <a:lnSpc>
                <a:spcPct val="80000"/>
              </a:lnSpc>
            </a:pPr>
            <a:r>
              <a:rPr lang="en-GB" dirty="0" smtClean="0">
                <a:latin typeface="Calibri" charset="0"/>
              </a:rPr>
              <a:t>Is </a:t>
            </a:r>
            <a:r>
              <a:rPr lang="en-GB" dirty="0">
                <a:latin typeface="Calibri" charset="0"/>
              </a:rPr>
              <a:t>associated with negative effects in terms of hypo and </a:t>
            </a:r>
            <a:r>
              <a:rPr lang="en-GB" dirty="0" smtClean="0">
                <a:latin typeface="Calibri" charset="0"/>
              </a:rPr>
              <a:t>hyperglycaemia</a:t>
            </a:r>
            <a:endParaRPr lang="en-GB" dirty="0">
              <a:latin typeface="Calibri" charset="0"/>
            </a:endParaRPr>
          </a:p>
          <a:p>
            <a:pPr>
              <a:lnSpc>
                <a:spcPct val="80000"/>
              </a:lnSpc>
              <a:buFont typeface="Arial" charset="0"/>
              <a:buNone/>
            </a:pPr>
            <a:endParaRPr lang="en-GB" dirty="0">
              <a:latin typeface="Calibri" charset="0"/>
            </a:endParaRPr>
          </a:p>
          <a:p>
            <a:endParaRPr lang="en-US" dirty="0"/>
          </a:p>
        </p:txBody>
      </p:sp>
    </p:spTree>
    <p:extLst>
      <p:ext uri="{BB962C8B-B14F-4D97-AF65-F5344CB8AC3E}">
        <p14:creationId xmlns:p14="http://schemas.microsoft.com/office/powerpoint/2010/main" val="1954349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6858"/>
            <a:ext cx="9054338" cy="925520"/>
          </a:xfrm>
        </p:spPr>
        <p:txBody>
          <a:bodyPr>
            <a:normAutofit/>
          </a:bodyPr>
          <a:lstStyle/>
          <a:p>
            <a:r>
              <a:rPr lang="en-US" dirty="0" smtClean="0"/>
              <a:t>Recommendations for physical activity</a:t>
            </a:r>
            <a:r>
              <a:rPr lang="en-US" baseline="30000" dirty="0" smtClean="0"/>
              <a:t>22</a:t>
            </a:r>
            <a:endParaRPr lang="en-US" baseline="30000" dirty="0"/>
          </a:p>
        </p:txBody>
      </p:sp>
      <p:sp>
        <p:nvSpPr>
          <p:cNvPr id="3" name="Content Placeholder 2"/>
          <p:cNvSpPr>
            <a:spLocks noGrp="1"/>
          </p:cNvSpPr>
          <p:nvPr>
            <p:ph idx="1"/>
          </p:nvPr>
        </p:nvSpPr>
        <p:spPr/>
        <p:txBody>
          <a:bodyPr/>
          <a:lstStyle/>
          <a:p>
            <a:pPr eaLnBrk="0" hangingPunct="0">
              <a:buFont typeface="Arial" charset="0"/>
              <a:buChar char="•"/>
              <a:defRPr/>
            </a:pPr>
            <a:r>
              <a:rPr lang="en-GB" dirty="0">
                <a:cs typeface="Arial" charset="0"/>
              </a:rPr>
              <a:t>General recommendations for </a:t>
            </a:r>
            <a:r>
              <a:rPr lang="en-GB" dirty="0" smtClean="0">
                <a:cs typeface="Arial" charset="0"/>
              </a:rPr>
              <a:t>diabetes: </a:t>
            </a:r>
            <a:r>
              <a:rPr lang="en-GB" dirty="0">
                <a:cs typeface="Arial" charset="0"/>
              </a:rPr>
              <a:t>30 minutes of moderate physical activity on most </a:t>
            </a:r>
            <a:r>
              <a:rPr lang="en-GB" dirty="0" smtClean="0">
                <a:cs typeface="Arial" charset="0"/>
              </a:rPr>
              <a:t>(</a:t>
            </a:r>
            <a:r>
              <a:rPr lang="en-GB" dirty="0">
                <a:cs typeface="Arial" charset="0"/>
              </a:rPr>
              <a:t>at least 5) </a:t>
            </a:r>
            <a:r>
              <a:rPr lang="en-GB" dirty="0" smtClean="0">
                <a:cs typeface="Arial" charset="0"/>
              </a:rPr>
              <a:t>days of </a:t>
            </a:r>
            <a:r>
              <a:rPr lang="en-GB" dirty="0">
                <a:cs typeface="Arial" charset="0"/>
              </a:rPr>
              <a:t>the week progressing to an additional 20 minutes of continuous, moderate to vigorous exercise on 3 days per </a:t>
            </a:r>
            <a:r>
              <a:rPr lang="en-GB" dirty="0" smtClean="0">
                <a:cs typeface="Arial" charset="0"/>
              </a:rPr>
              <a:t>week</a:t>
            </a:r>
            <a:endParaRPr lang="en-GB" baseline="30000" dirty="0">
              <a:cs typeface="Arial" charset="0"/>
            </a:endParaRPr>
          </a:p>
          <a:p>
            <a:pPr eaLnBrk="0" hangingPunct="0">
              <a:buFont typeface="Arial" charset="0"/>
              <a:buChar char="•"/>
              <a:defRPr/>
            </a:pPr>
            <a:r>
              <a:rPr lang="en-GB" dirty="0">
                <a:cs typeface="Arial" charset="0"/>
              </a:rPr>
              <a:t>Type 2 diabetes: 90-150 minutes moderately intense aerobic exercise plus resistance or weight training on 3 occasions weekly </a:t>
            </a:r>
            <a:endParaRPr lang="en-US" baseline="30000" dirty="0">
              <a:cs typeface="Arial" charset="0"/>
            </a:endParaRPr>
          </a:p>
          <a:p>
            <a:endParaRPr lang="en-US" dirty="0"/>
          </a:p>
        </p:txBody>
      </p:sp>
    </p:spTree>
    <p:extLst>
      <p:ext uri="{BB962C8B-B14F-4D97-AF65-F5344CB8AC3E}">
        <p14:creationId xmlns:p14="http://schemas.microsoft.com/office/powerpoint/2010/main" val="51771771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Self-monitoring</a:t>
            </a:r>
            <a:endParaRPr lang="en-US" dirty="0"/>
          </a:p>
        </p:txBody>
      </p:sp>
      <p:sp>
        <p:nvSpPr>
          <p:cNvPr id="3" name="Content Placeholder 2"/>
          <p:cNvSpPr>
            <a:spLocks noGrp="1"/>
          </p:cNvSpPr>
          <p:nvPr>
            <p:ph idx="1"/>
          </p:nvPr>
        </p:nvSpPr>
        <p:spPr/>
        <p:txBody>
          <a:bodyPr/>
          <a:lstStyle/>
          <a:p>
            <a:pPr marL="0" indent="0">
              <a:buNone/>
            </a:pPr>
            <a:r>
              <a:rPr lang="en-US" dirty="0" smtClean="0"/>
              <a:t>Type 1</a:t>
            </a:r>
            <a:r>
              <a:rPr lang="en-US" baseline="30000" dirty="0"/>
              <a:t>3</a:t>
            </a:r>
            <a:endParaRPr lang="en-US" baseline="30000" dirty="0" smtClean="0"/>
          </a:p>
          <a:p>
            <a:pPr marL="857250" lvl="1" indent="-457200">
              <a:buFont typeface="Lucida Grande"/>
              <a:buChar char="-"/>
            </a:pPr>
            <a:r>
              <a:rPr lang="en-US" sz="2400" dirty="0" smtClean="0">
                <a:solidFill>
                  <a:srgbClr val="000090"/>
                </a:solidFill>
              </a:rPr>
              <a:t>Test blood glucose at least 4 times a day </a:t>
            </a:r>
          </a:p>
          <a:p>
            <a:pPr marL="857250" lvl="1" indent="-457200">
              <a:buFont typeface="Lucida Grande"/>
              <a:buChar char="-"/>
            </a:pPr>
            <a:r>
              <a:rPr lang="en-US" sz="2400" dirty="0">
                <a:solidFill>
                  <a:srgbClr val="000090"/>
                </a:solidFill>
              </a:rPr>
              <a:t>A</a:t>
            </a:r>
            <a:r>
              <a:rPr lang="en-US" sz="2400" dirty="0" smtClean="0">
                <a:solidFill>
                  <a:srgbClr val="000090"/>
                </a:solidFill>
              </a:rPr>
              <a:t>nd up to 10 times if control is sub-optimal, before driving, during illness, sport and pregnancy</a:t>
            </a:r>
          </a:p>
          <a:p>
            <a:pPr marL="0" indent="0">
              <a:buNone/>
            </a:pPr>
            <a:r>
              <a:rPr lang="en-US" dirty="0" smtClean="0"/>
              <a:t>Type 2</a:t>
            </a:r>
            <a:r>
              <a:rPr lang="en-US" baseline="30000" dirty="0" smtClean="0"/>
              <a:t>5</a:t>
            </a:r>
          </a:p>
          <a:p>
            <a:pPr marL="857250" lvl="1" indent="-457200">
              <a:buFont typeface="Lucida Grande"/>
              <a:buChar char="-"/>
            </a:pPr>
            <a:r>
              <a:rPr lang="en-US" sz="2400" dirty="0" smtClean="0">
                <a:solidFill>
                  <a:srgbClr val="000090"/>
                </a:solidFill>
              </a:rPr>
              <a:t>Self-monitoring should not be routinely offered to those managed by lifestyle and oral </a:t>
            </a:r>
            <a:r>
              <a:rPr lang="en-US" sz="2400" dirty="0" err="1" smtClean="0">
                <a:solidFill>
                  <a:srgbClr val="000090"/>
                </a:solidFill>
              </a:rPr>
              <a:t>medicatons</a:t>
            </a:r>
            <a:endParaRPr lang="en-US" sz="2400" dirty="0" smtClean="0">
              <a:solidFill>
                <a:srgbClr val="000090"/>
              </a:solidFill>
            </a:endParaRPr>
          </a:p>
          <a:p>
            <a:pPr marL="857250" lvl="1" indent="-457200">
              <a:buFont typeface="Lucida Grande"/>
              <a:buChar char="-"/>
            </a:pPr>
            <a:r>
              <a:rPr lang="en-US" sz="2400" dirty="0" smtClean="0">
                <a:solidFill>
                  <a:srgbClr val="000090"/>
                </a:solidFill>
              </a:rPr>
              <a:t>Self-monitoring should be offered to those on insulin, with evidence of </a:t>
            </a:r>
            <a:r>
              <a:rPr lang="en-US" sz="2400" dirty="0" err="1" smtClean="0">
                <a:solidFill>
                  <a:srgbClr val="000090"/>
                </a:solidFill>
              </a:rPr>
              <a:t>hypoglycaemic</a:t>
            </a:r>
            <a:r>
              <a:rPr lang="en-US" sz="2400" dirty="0" smtClean="0">
                <a:solidFill>
                  <a:srgbClr val="000090"/>
                </a:solidFill>
              </a:rPr>
              <a:t> episodes, those taking insulin </a:t>
            </a:r>
            <a:r>
              <a:rPr lang="en-US" sz="2400" dirty="0" err="1" smtClean="0">
                <a:solidFill>
                  <a:srgbClr val="000090"/>
                </a:solidFill>
              </a:rPr>
              <a:t>sectretagogues</a:t>
            </a:r>
            <a:r>
              <a:rPr lang="en-US" sz="2400" dirty="0" smtClean="0">
                <a:solidFill>
                  <a:srgbClr val="000090"/>
                </a:solidFill>
              </a:rPr>
              <a:t> and driving or operating machinery and women who are planning pregnancy or who are pregnant</a:t>
            </a:r>
          </a:p>
          <a:p>
            <a:pPr marL="0" indent="0">
              <a:buNone/>
            </a:pPr>
            <a:endParaRPr lang="en-US" dirty="0"/>
          </a:p>
        </p:txBody>
      </p:sp>
    </p:spTree>
    <p:extLst>
      <p:ext uri="{BB962C8B-B14F-4D97-AF65-F5344CB8AC3E}">
        <p14:creationId xmlns:p14="http://schemas.microsoft.com/office/powerpoint/2010/main" val="55079539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medication</a:t>
            </a:r>
            <a:endParaRPr lang="en-US" dirty="0"/>
          </a:p>
        </p:txBody>
      </p:sp>
      <p:sp>
        <p:nvSpPr>
          <p:cNvPr id="3" name="Content Placeholder 2"/>
          <p:cNvSpPr>
            <a:spLocks noGrp="1"/>
          </p:cNvSpPr>
          <p:nvPr>
            <p:ph idx="1"/>
          </p:nvPr>
        </p:nvSpPr>
        <p:spPr/>
        <p:txBody>
          <a:bodyPr/>
          <a:lstStyle/>
          <a:p>
            <a:r>
              <a:rPr lang="en-US" dirty="0" smtClean="0"/>
              <a:t>Adherence to medication ranges from ~30-90%</a:t>
            </a:r>
            <a:r>
              <a:rPr lang="en-US" baseline="30000" dirty="0" smtClean="0"/>
              <a:t>23</a:t>
            </a:r>
          </a:p>
          <a:p>
            <a:r>
              <a:rPr lang="en-US" dirty="0" smtClean="0"/>
              <a:t>Factors associated with poor adherence include:</a:t>
            </a:r>
          </a:p>
          <a:p>
            <a:pPr lvl="1"/>
            <a:r>
              <a:rPr lang="en-US" sz="2400" dirty="0">
                <a:solidFill>
                  <a:srgbClr val="000090"/>
                </a:solidFill>
              </a:rPr>
              <a:t>a</a:t>
            </a:r>
            <a:r>
              <a:rPr lang="en-US" sz="2400" dirty="0" smtClean="0">
                <a:solidFill>
                  <a:srgbClr val="000090"/>
                </a:solidFill>
              </a:rPr>
              <a:t>ge, race and health beliefs and health literacy</a:t>
            </a:r>
          </a:p>
          <a:p>
            <a:pPr lvl="1">
              <a:buFont typeface="Lucida Grande"/>
              <a:buChar char="-"/>
            </a:pPr>
            <a:r>
              <a:rPr lang="en-US" sz="2400" dirty="0" smtClean="0">
                <a:solidFill>
                  <a:srgbClr val="000090"/>
                </a:solidFill>
              </a:rPr>
              <a:t>poor tolerance of side-effects</a:t>
            </a:r>
          </a:p>
          <a:p>
            <a:pPr lvl="1">
              <a:buFont typeface="Lucida Grande"/>
              <a:buChar char="-"/>
            </a:pPr>
            <a:r>
              <a:rPr lang="en-US" sz="2400" dirty="0" smtClean="0">
                <a:solidFill>
                  <a:srgbClr val="000090"/>
                </a:solidFill>
              </a:rPr>
              <a:t>medications taken more than once daily</a:t>
            </a:r>
          </a:p>
          <a:p>
            <a:pPr lvl="1">
              <a:buFont typeface="Lucida Grande"/>
              <a:buChar char="-"/>
            </a:pPr>
            <a:r>
              <a:rPr lang="en-US" sz="2400" dirty="0" smtClean="0">
                <a:solidFill>
                  <a:srgbClr val="000090"/>
                </a:solidFill>
              </a:rPr>
              <a:t>depression </a:t>
            </a:r>
          </a:p>
          <a:p>
            <a:pPr lvl="1">
              <a:buFont typeface="Lucida Grande"/>
              <a:buChar char="-"/>
            </a:pPr>
            <a:r>
              <a:rPr lang="en-US" sz="2400" dirty="0" err="1" smtClean="0">
                <a:solidFill>
                  <a:srgbClr val="000090"/>
                </a:solidFill>
              </a:rPr>
              <a:t>scepticism</a:t>
            </a:r>
            <a:r>
              <a:rPr lang="en-US" sz="2400" dirty="0" smtClean="0">
                <a:solidFill>
                  <a:srgbClr val="000090"/>
                </a:solidFill>
              </a:rPr>
              <a:t> about importance of medication</a:t>
            </a:r>
          </a:p>
          <a:p>
            <a:r>
              <a:rPr lang="en-US" dirty="0" smtClean="0"/>
              <a:t>Higher adherence is associated with improved </a:t>
            </a:r>
            <a:r>
              <a:rPr lang="en-US" dirty="0" err="1" smtClean="0"/>
              <a:t>glycaemic</a:t>
            </a:r>
            <a:r>
              <a:rPr lang="en-US" dirty="0" smtClean="0"/>
              <a:t> control, decreased </a:t>
            </a:r>
            <a:r>
              <a:rPr lang="en-US" dirty="0" err="1" smtClean="0"/>
              <a:t>hospitalisation</a:t>
            </a:r>
            <a:r>
              <a:rPr lang="en-US" dirty="0" smtClean="0"/>
              <a:t> and lower medical costs</a:t>
            </a:r>
            <a:endParaRPr lang="en-US" dirty="0" smtClean="0">
              <a:solidFill>
                <a:srgbClr val="000090"/>
              </a:solidFill>
            </a:endParaRPr>
          </a:p>
          <a:p>
            <a:endParaRPr lang="en-US" dirty="0"/>
          </a:p>
        </p:txBody>
      </p:sp>
    </p:spTree>
    <p:extLst>
      <p:ext uri="{BB962C8B-B14F-4D97-AF65-F5344CB8AC3E}">
        <p14:creationId xmlns:p14="http://schemas.microsoft.com/office/powerpoint/2010/main" val="255508077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risk</a:t>
            </a:r>
            <a:endParaRPr lang="en-US" dirty="0"/>
          </a:p>
        </p:txBody>
      </p:sp>
      <p:sp>
        <p:nvSpPr>
          <p:cNvPr id="3" name="Content Placeholder 2"/>
          <p:cNvSpPr>
            <a:spLocks noGrp="1"/>
          </p:cNvSpPr>
          <p:nvPr>
            <p:ph idx="1"/>
          </p:nvPr>
        </p:nvSpPr>
        <p:spPr/>
        <p:txBody>
          <a:bodyPr/>
          <a:lstStyle/>
          <a:p>
            <a:pPr marL="0" indent="0">
              <a:buNone/>
            </a:pPr>
            <a:r>
              <a:rPr lang="en-US" dirty="0"/>
              <a:t>R</a:t>
            </a:r>
            <a:r>
              <a:rPr lang="en-US" dirty="0" smtClean="0"/>
              <a:t>educing risk of co-morbidities by maintaining:</a:t>
            </a:r>
          </a:p>
          <a:p>
            <a:pPr marL="857250" lvl="1" indent="-457200"/>
            <a:r>
              <a:rPr lang="en-US" dirty="0" smtClean="0">
                <a:solidFill>
                  <a:srgbClr val="000090"/>
                </a:solidFill>
              </a:rPr>
              <a:t>Blood glucose levels as near to the normal range as possible</a:t>
            </a:r>
          </a:p>
          <a:p>
            <a:pPr marL="857250" lvl="1" indent="-457200"/>
            <a:r>
              <a:rPr lang="en-US" dirty="0">
                <a:solidFill>
                  <a:srgbClr val="000090"/>
                </a:solidFill>
              </a:rPr>
              <a:t>B</a:t>
            </a:r>
            <a:r>
              <a:rPr lang="en-US" dirty="0" smtClean="0">
                <a:solidFill>
                  <a:srgbClr val="000090"/>
                </a:solidFill>
              </a:rPr>
              <a:t>ody weight within/as near to normal range as possible</a:t>
            </a:r>
          </a:p>
          <a:p>
            <a:pPr marL="857250" lvl="1" indent="-457200"/>
            <a:r>
              <a:rPr lang="en-US" dirty="0">
                <a:solidFill>
                  <a:srgbClr val="000090"/>
                </a:solidFill>
              </a:rPr>
              <a:t>Blood </a:t>
            </a:r>
            <a:r>
              <a:rPr lang="en-US" dirty="0" smtClean="0">
                <a:solidFill>
                  <a:srgbClr val="000090"/>
                </a:solidFill>
              </a:rPr>
              <a:t>pressure </a:t>
            </a:r>
            <a:r>
              <a:rPr lang="en-US" dirty="0">
                <a:solidFill>
                  <a:srgbClr val="000090"/>
                </a:solidFill>
              </a:rPr>
              <a:t>as near to the normal range as </a:t>
            </a:r>
            <a:r>
              <a:rPr lang="en-US" dirty="0" smtClean="0">
                <a:solidFill>
                  <a:srgbClr val="000090"/>
                </a:solidFill>
              </a:rPr>
              <a:t>possible</a:t>
            </a:r>
          </a:p>
          <a:p>
            <a:pPr marL="857250" lvl="1" indent="-457200"/>
            <a:r>
              <a:rPr lang="en-US" dirty="0" smtClean="0">
                <a:solidFill>
                  <a:srgbClr val="000090"/>
                </a:solidFill>
              </a:rPr>
              <a:t>Physical activity levels</a:t>
            </a:r>
          </a:p>
          <a:p>
            <a:pPr marL="857250" lvl="1" indent="-457200"/>
            <a:r>
              <a:rPr lang="en-US" dirty="0" smtClean="0">
                <a:solidFill>
                  <a:srgbClr val="000090"/>
                </a:solidFill>
              </a:rPr>
              <a:t>And avoiding smoking and excess alcohol use</a:t>
            </a:r>
          </a:p>
          <a:p>
            <a:pPr marL="857250" lvl="1" indent="-457200"/>
            <a:endParaRPr lang="en-US" dirty="0" smtClean="0">
              <a:solidFill>
                <a:srgbClr val="000090"/>
              </a:solidFill>
            </a:endParaRPr>
          </a:p>
          <a:p>
            <a:pPr marL="857250" lvl="1" indent="-457200"/>
            <a:endParaRPr lang="en-US" dirty="0">
              <a:solidFill>
                <a:srgbClr val="000090"/>
              </a:solidFill>
            </a:endParaRPr>
          </a:p>
        </p:txBody>
      </p:sp>
    </p:spTree>
    <p:extLst>
      <p:ext uri="{BB962C8B-B14F-4D97-AF65-F5344CB8AC3E}">
        <p14:creationId xmlns:p14="http://schemas.microsoft.com/office/powerpoint/2010/main" val="27444595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6858"/>
            <a:ext cx="9144000" cy="925520"/>
          </a:xfrm>
        </p:spPr>
        <p:txBody>
          <a:bodyPr>
            <a:normAutofit/>
          </a:bodyPr>
          <a:lstStyle/>
          <a:p>
            <a:r>
              <a:rPr lang="en-US" dirty="0" err="1" smtClean="0"/>
              <a:t>Hyperglycaemia</a:t>
            </a:r>
            <a:r>
              <a:rPr lang="en-US" dirty="0" smtClean="0"/>
              <a:t> management: Type 2</a:t>
            </a:r>
            <a:endParaRPr lang="en-US" dirty="0"/>
          </a:p>
        </p:txBody>
      </p:sp>
      <p:pic>
        <p:nvPicPr>
          <p:cNvPr id="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0" r="-1004"/>
          <a:stretch/>
        </p:blipFill>
        <p:spPr bwMode="auto">
          <a:xfrm>
            <a:off x="1555750" y="1206508"/>
            <a:ext cx="5725859" cy="48246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 Box 4"/>
          <p:cNvSpPr txBox="1">
            <a:spLocks noChangeArrowheads="1"/>
          </p:cNvSpPr>
          <p:nvPr/>
        </p:nvSpPr>
        <p:spPr bwMode="auto">
          <a:xfrm>
            <a:off x="573079" y="6190453"/>
            <a:ext cx="2678122" cy="291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400" i="1" dirty="0" err="1" smtClean="0">
                <a:solidFill>
                  <a:srgbClr val="000090"/>
                </a:solidFill>
                <a:latin typeface="+mj-lt"/>
              </a:rPr>
              <a:t>Inzucchi</a:t>
            </a:r>
            <a:r>
              <a:rPr lang="en-GB" sz="1400" i="1" dirty="0" smtClean="0">
                <a:solidFill>
                  <a:srgbClr val="000090"/>
                </a:solidFill>
                <a:latin typeface="+mj-lt"/>
              </a:rPr>
              <a:t> </a:t>
            </a:r>
            <a:r>
              <a:rPr lang="en-GB" sz="1400" i="1" dirty="0">
                <a:solidFill>
                  <a:srgbClr val="000090"/>
                </a:solidFill>
                <a:latin typeface="+mj-lt"/>
              </a:rPr>
              <a:t>et al. </a:t>
            </a:r>
            <a:r>
              <a:rPr lang="en-GB" sz="1400" i="1" dirty="0" smtClean="0">
                <a:solidFill>
                  <a:srgbClr val="000090"/>
                </a:solidFill>
                <a:latin typeface="+mj-lt"/>
              </a:rPr>
              <a:t>Diabetes Care 2015</a:t>
            </a:r>
            <a:r>
              <a:rPr lang="en-GB" sz="1400" i="1" baseline="30000" dirty="0" smtClean="0">
                <a:solidFill>
                  <a:srgbClr val="000090"/>
                </a:solidFill>
                <a:latin typeface="+mj-lt"/>
              </a:rPr>
              <a:t>4</a:t>
            </a:r>
            <a:endParaRPr lang="en-GB" sz="1400" i="1" baseline="30000" dirty="0">
              <a:solidFill>
                <a:srgbClr val="000090"/>
              </a:solidFill>
              <a:latin typeface="+mj-lt"/>
            </a:endParaRPr>
          </a:p>
        </p:txBody>
      </p:sp>
    </p:spTree>
    <p:extLst>
      <p:ext uri="{BB962C8B-B14F-4D97-AF65-F5344CB8AC3E}">
        <p14:creationId xmlns:p14="http://schemas.microsoft.com/office/powerpoint/2010/main" val="83098802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Group-based structured education</a:t>
            </a:r>
            <a:endParaRPr lang="en-US" dirty="0"/>
          </a:p>
        </p:txBody>
      </p:sp>
      <p:sp>
        <p:nvSpPr>
          <p:cNvPr id="3" name="Content Placeholder 2"/>
          <p:cNvSpPr>
            <a:spLocks noGrp="1"/>
          </p:cNvSpPr>
          <p:nvPr>
            <p:ph idx="1"/>
          </p:nvPr>
        </p:nvSpPr>
        <p:spPr/>
        <p:txBody>
          <a:bodyPr/>
          <a:lstStyle/>
          <a:p>
            <a:r>
              <a:rPr lang="en-US" dirty="0" smtClean="0"/>
              <a:t>Diabetes team provide education groups for:</a:t>
            </a:r>
          </a:p>
          <a:p>
            <a:pPr marL="0" indent="0">
              <a:buNone/>
            </a:pPr>
            <a:endParaRPr lang="en-US" sz="500" dirty="0" smtClean="0"/>
          </a:p>
          <a:p>
            <a:pPr lvl="1"/>
            <a:r>
              <a:rPr lang="en-US" sz="2400" dirty="0">
                <a:solidFill>
                  <a:srgbClr val="000090"/>
                </a:solidFill>
              </a:rPr>
              <a:t>N</a:t>
            </a:r>
            <a:r>
              <a:rPr lang="en-US" sz="2400" dirty="0" smtClean="0">
                <a:solidFill>
                  <a:srgbClr val="000090"/>
                </a:solidFill>
              </a:rPr>
              <a:t>ewly diagnosed type 2 diabetes</a:t>
            </a:r>
          </a:p>
          <a:p>
            <a:pPr lvl="1"/>
            <a:r>
              <a:rPr lang="en-US" sz="2400" dirty="0" smtClean="0">
                <a:solidFill>
                  <a:srgbClr val="000090"/>
                </a:solidFill>
              </a:rPr>
              <a:t>On-going management of type 2 diabetes</a:t>
            </a:r>
          </a:p>
          <a:p>
            <a:pPr lvl="1"/>
            <a:r>
              <a:rPr lang="en-US" sz="2400" dirty="0" smtClean="0">
                <a:solidFill>
                  <a:srgbClr val="000090"/>
                </a:solidFill>
              </a:rPr>
              <a:t>Carbohydrate counting and insulin adjustment</a:t>
            </a:r>
          </a:p>
          <a:p>
            <a:pPr lvl="1"/>
            <a:r>
              <a:rPr lang="en-US" sz="2400" dirty="0" smtClean="0">
                <a:solidFill>
                  <a:srgbClr val="000090"/>
                </a:solidFill>
              </a:rPr>
              <a:t>Advanced carbohydrate counting and insulin adjustment</a:t>
            </a:r>
          </a:p>
          <a:p>
            <a:pPr lvl="1"/>
            <a:r>
              <a:rPr lang="en-US" sz="2400" dirty="0" smtClean="0">
                <a:solidFill>
                  <a:srgbClr val="000090"/>
                </a:solidFill>
              </a:rPr>
              <a:t>Management of type 1 diabetes, including carbohydrate counting and insulin adjustment</a:t>
            </a:r>
          </a:p>
          <a:p>
            <a:pPr lvl="1"/>
            <a:r>
              <a:rPr lang="en-US" sz="2400" dirty="0" smtClean="0">
                <a:solidFill>
                  <a:srgbClr val="000090"/>
                </a:solidFill>
              </a:rPr>
              <a:t>Weight management</a:t>
            </a:r>
          </a:p>
          <a:p>
            <a:pPr lvl="1"/>
            <a:r>
              <a:rPr lang="en-US" sz="2400" dirty="0" smtClean="0">
                <a:solidFill>
                  <a:srgbClr val="000090"/>
                </a:solidFill>
              </a:rPr>
              <a:t>Pre-conception</a:t>
            </a:r>
          </a:p>
          <a:p>
            <a:pPr lvl="1"/>
            <a:endParaRPr lang="en-US" sz="2400" dirty="0" smtClean="0">
              <a:solidFill>
                <a:srgbClr val="000090"/>
              </a:solidFill>
            </a:endParaRPr>
          </a:p>
          <a:p>
            <a:pPr lvl="1"/>
            <a:endParaRPr lang="en-US" sz="2400" dirty="0">
              <a:solidFill>
                <a:srgbClr val="000090"/>
              </a:solidFill>
            </a:endParaRPr>
          </a:p>
        </p:txBody>
      </p:sp>
    </p:spTree>
    <p:extLst>
      <p:ext uri="{BB962C8B-B14F-4D97-AF65-F5344CB8AC3E}">
        <p14:creationId xmlns:p14="http://schemas.microsoft.com/office/powerpoint/2010/main" val="400885328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49" y="96858"/>
            <a:ext cx="8879417" cy="925520"/>
          </a:xfrm>
        </p:spPr>
        <p:txBody>
          <a:bodyPr>
            <a:normAutofit/>
          </a:bodyPr>
          <a:lstStyle/>
          <a:p>
            <a:r>
              <a:rPr lang="en-US" dirty="0" smtClean="0"/>
              <a:t>Local, national and international support</a:t>
            </a:r>
            <a:endParaRPr lang="en-US" dirty="0"/>
          </a:p>
        </p:txBody>
      </p:sp>
      <p:sp>
        <p:nvSpPr>
          <p:cNvPr id="3" name="Content Placeholder 2"/>
          <p:cNvSpPr>
            <a:spLocks noGrp="1"/>
          </p:cNvSpPr>
          <p:nvPr>
            <p:ph idx="1"/>
          </p:nvPr>
        </p:nvSpPr>
        <p:spPr/>
        <p:txBody>
          <a:bodyPr/>
          <a:lstStyle/>
          <a:p>
            <a:r>
              <a:rPr lang="en-US" dirty="0" smtClean="0"/>
              <a:t>Diabetes UK local group:</a:t>
            </a:r>
          </a:p>
          <a:p>
            <a:pPr marL="0" indent="360363">
              <a:buNone/>
            </a:pPr>
            <a:r>
              <a:rPr lang="en-US" dirty="0" smtClean="0"/>
              <a:t>http</a:t>
            </a:r>
            <a:r>
              <a:rPr lang="en-US" dirty="0"/>
              <a:t>://oxfordshire.diabetesukgroup.org/contact</a:t>
            </a:r>
            <a:r>
              <a:rPr lang="en-US" dirty="0" smtClean="0"/>
              <a:t>/</a:t>
            </a:r>
          </a:p>
          <a:p>
            <a:r>
              <a:rPr lang="en-US" dirty="0"/>
              <a:t>Diabetes UK : https://</a:t>
            </a:r>
            <a:r>
              <a:rPr lang="en-US" dirty="0" err="1"/>
              <a:t>www.diabetes.org.uk</a:t>
            </a:r>
            <a:r>
              <a:rPr lang="en-US" dirty="0"/>
              <a:t>/</a:t>
            </a:r>
            <a:endParaRPr lang="en-US" dirty="0" smtClean="0"/>
          </a:p>
          <a:p>
            <a:r>
              <a:rPr lang="en-US" dirty="0" smtClean="0"/>
              <a:t>European Association for the Study of </a:t>
            </a:r>
            <a:r>
              <a:rPr lang="en-US" dirty="0"/>
              <a:t>Diabetes: http://</a:t>
            </a:r>
            <a:r>
              <a:rPr lang="en-US" dirty="0" err="1"/>
              <a:t>www.easd.org</a:t>
            </a:r>
            <a:r>
              <a:rPr lang="en-US" dirty="0"/>
              <a:t>/</a:t>
            </a:r>
            <a:endParaRPr lang="en-US" dirty="0" smtClean="0"/>
          </a:p>
          <a:p>
            <a:r>
              <a:rPr lang="en-US" dirty="0" smtClean="0"/>
              <a:t>American </a:t>
            </a:r>
            <a:r>
              <a:rPr lang="en-US" dirty="0"/>
              <a:t>Diabetes Association: </a:t>
            </a:r>
            <a:endParaRPr lang="en-US" dirty="0" smtClean="0"/>
          </a:p>
          <a:p>
            <a:pPr marL="0" indent="360363">
              <a:buNone/>
            </a:pPr>
            <a:r>
              <a:rPr lang="en-US" dirty="0" smtClean="0"/>
              <a:t>http</a:t>
            </a:r>
            <a:r>
              <a:rPr lang="en-US" dirty="0"/>
              <a:t>://www.diabetes.org</a:t>
            </a:r>
            <a:r>
              <a:rPr lang="en-US" dirty="0" smtClean="0"/>
              <a:t>/</a:t>
            </a:r>
          </a:p>
          <a:p>
            <a:r>
              <a:rPr lang="en-US" dirty="0" smtClean="0"/>
              <a:t>International Diabetes Federation</a:t>
            </a:r>
            <a:r>
              <a:rPr lang="en-US" dirty="0"/>
              <a:t>: </a:t>
            </a:r>
            <a:endParaRPr lang="en-US" dirty="0" smtClean="0"/>
          </a:p>
          <a:p>
            <a:pPr marL="0" indent="360363">
              <a:buNone/>
            </a:pPr>
            <a:r>
              <a:rPr lang="en-US" dirty="0" smtClean="0"/>
              <a:t>http</a:t>
            </a:r>
            <a:r>
              <a:rPr lang="en-US" dirty="0"/>
              <a:t>://</a:t>
            </a:r>
            <a:r>
              <a:rPr lang="en-US" dirty="0" err="1"/>
              <a:t>www.idf.org</a:t>
            </a:r>
            <a:r>
              <a:rPr lang="en-US" dirty="0"/>
              <a:t>/</a:t>
            </a:r>
          </a:p>
        </p:txBody>
      </p:sp>
    </p:spTree>
    <p:extLst>
      <p:ext uri="{BB962C8B-B14F-4D97-AF65-F5344CB8AC3E}">
        <p14:creationId xmlns:p14="http://schemas.microsoft.com/office/powerpoint/2010/main" val="113352386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smtClean="0"/>
              <a:t>Diabetes Competencies</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2618434197"/>
              </p:ext>
            </p:extLst>
          </p:nvPr>
        </p:nvGraphicFramePr>
        <p:xfrm>
          <a:off x="457200" y="1247775"/>
          <a:ext cx="8229600" cy="518159"/>
        </p:xfrm>
        <a:graphic>
          <a:graphicData uri="http://schemas.openxmlformats.org/drawingml/2006/table">
            <a:tbl>
              <a:tblPr firstRow="1" bandRow="1">
                <a:tableStyleId>{2D5ABB26-0587-4C30-8999-92F81FD0307C}</a:tableStyleId>
              </a:tblPr>
              <a:tblGrid>
                <a:gridCol w="1640633"/>
                <a:gridCol w="6588967"/>
              </a:tblGrid>
              <a:tr h="370840">
                <a:tc>
                  <a:txBody>
                    <a:bodyPr/>
                    <a:lstStyle/>
                    <a:p>
                      <a:r>
                        <a:rPr lang="en-US" sz="2800" dirty="0" smtClean="0">
                          <a:solidFill>
                            <a:srgbClr val="000090"/>
                          </a:solidFill>
                        </a:rPr>
                        <a:t>Section 2.</a:t>
                      </a:r>
                      <a:endParaRPr lang="en-US" sz="2800" dirty="0">
                        <a:solidFill>
                          <a:srgbClr val="000090"/>
                        </a:solidFill>
                      </a:endParaRPr>
                    </a:p>
                  </a:txBody>
                  <a:tcPr/>
                </a:tc>
                <a:tc>
                  <a:txBody>
                    <a:bodyPr/>
                    <a:lstStyle/>
                    <a:p>
                      <a:r>
                        <a:rPr lang="en-US" sz="2800" dirty="0" smtClean="0">
                          <a:solidFill>
                            <a:srgbClr val="000090"/>
                          </a:solidFill>
                        </a:rPr>
                        <a:t>Teaching</a:t>
                      </a:r>
                      <a:r>
                        <a:rPr lang="en-US" sz="2800" baseline="0" dirty="0" smtClean="0">
                          <a:solidFill>
                            <a:srgbClr val="000090"/>
                          </a:solidFill>
                        </a:rPr>
                        <a:t> and learning skills</a:t>
                      </a:r>
                      <a:endParaRPr lang="en-US" sz="2800" dirty="0">
                        <a:solidFill>
                          <a:srgbClr val="000090"/>
                        </a:solidFill>
                      </a:endParaRPr>
                    </a:p>
                  </a:txBody>
                  <a:tcPr/>
                </a:tc>
              </a:tr>
            </a:tbl>
          </a:graphicData>
        </a:graphic>
      </p:graphicFrame>
    </p:spTree>
    <p:extLst>
      <p:ext uri="{BB962C8B-B14F-4D97-AF65-F5344CB8AC3E}">
        <p14:creationId xmlns:p14="http://schemas.microsoft.com/office/powerpoint/2010/main" val="112149769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adult learning</a:t>
            </a:r>
            <a:endParaRPr lang="en-US" dirty="0"/>
          </a:p>
        </p:txBody>
      </p:sp>
      <p:sp>
        <p:nvSpPr>
          <p:cNvPr id="3" name="Content Placeholder 2"/>
          <p:cNvSpPr>
            <a:spLocks noGrp="1"/>
          </p:cNvSpPr>
          <p:nvPr>
            <p:ph idx="1"/>
          </p:nvPr>
        </p:nvSpPr>
        <p:spPr>
          <a:xfrm>
            <a:off x="457200" y="1111251"/>
            <a:ext cx="8229600" cy="5376332"/>
          </a:xfrm>
        </p:spPr>
        <p:txBody>
          <a:bodyPr>
            <a:normAutofit/>
          </a:bodyPr>
          <a:lstStyle/>
          <a:p>
            <a:r>
              <a:rPr lang="en-US" dirty="0" err="1" smtClean="0"/>
              <a:t>Transtheoretical</a:t>
            </a:r>
            <a:r>
              <a:rPr lang="en-US" dirty="0" smtClean="0"/>
              <a:t> model of </a:t>
            </a:r>
            <a:r>
              <a:rPr lang="en-US" dirty="0" err="1" smtClean="0"/>
              <a:t>behaviour</a:t>
            </a:r>
            <a:r>
              <a:rPr lang="en-US" dirty="0" smtClean="0"/>
              <a:t> change</a:t>
            </a:r>
            <a:r>
              <a:rPr lang="en-US" baseline="30000" dirty="0" smtClean="0"/>
              <a:t>24</a:t>
            </a:r>
            <a:r>
              <a:rPr lang="en-US" dirty="0" smtClean="0"/>
              <a:t> </a:t>
            </a:r>
          </a:p>
          <a:p>
            <a:r>
              <a:rPr lang="en-US" dirty="0" smtClean="0"/>
              <a:t>Social cognitive theory and self-efficacy</a:t>
            </a:r>
            <a:r>
              <a:rPr lang="en-US" baseline="30000" dirty="0" smtClean="0"/>
              <a:t>25</a:t>
            </a:r>
            <a:r>
              <a:rPr lang="en-US" dirty="0" smtClean="0"/>
              <a:t> </a:t>
            </a:r>
          </a:p>
          <a:p>
            <a:r>
              <a:rPr lang="en-US" dirty="0" smtClean="0"/>
              <a:t>Kolb-</a:t>
            </a:r>
            <a:r>
              <a:rPr lang="en-US" dirty="0" err="1" smtClean="0"/>
              <a:t>Lewin’s</a:t>
            </a:r>
            <a:r>
              <a:rPr lang="en-US" dirty="0" smtClean="0"/>
              <a:t> cycle for adult learning</a:t>
            </a:r>
            <a:r>
              <a:rPr lang="en-US" baseline="30000" dirty="0" smtClean="0"/>
              <a:t>26</a:t>
            </a:r>
            <a:r>
              <a:rPr lang="en-US" dirty="0" smtClean="0"/>
              <a:t> </a:t>
            </a:r>
          </a:p>
          <a:p>
            <a:r>
              <a:rPr lang="en-US" dirty="0" smtClean="0"/>
              <a:t>Adult </a:t>
            </a:r>
            <a:r>
              <a:rPr lang="en-US" dirty="0"/>
              <a:t>learning </a:t>
            </a:r>
            <a:r>
              <a:rPr lang="en-US" dirty="0" smtClean="0"/>
              <a:t>styles</a:t>
            </a:r>
            <a:r>
              <a:rPr lang="en-US" baseline="30000" dirty="0" smtClean="0"/>
              <a:t>27</a:t>
            </a:r>
            <a:r>
              <a:rPr lang="en-US" dirty="0" smtClean="0"/>
              <a:t> </a:t>
            </a:r>
          </a:p>
          <a:p>
            <a:r>
              <a:rPr lang="en-US" dirty="0" smtClean="0"/>
              <a:t>Theory of planned </a:t>
            </a:r>
            <a:r>
              <a:rPr lang="en-US" dirty="0" err="1" smtClean="0"/>
              <a:t>behaviour</a:t>
            </a:r>
            <a:r>
              <a:rPr lang="en-US" dirty="0" smtClean="0"/>
              <a:t>/reasoned action</a:t>
            </a:r>
            <a:r>
              <a:rPr lang="en-US" baseline="30000" dirty="0" smtClean="0"/>
              <a:t>28</a:t>
            </a:r>
            <a:r>
              <a:rPr lang="en-US" dirty="0" smtClean="0"/>
              <a:t> </a:t>
            </a:r>
          </a:p>
          <a:p>
            <a:r>
              <a:rPr lang="en-US" dirty="0" smtClean="0"/>
              <a:t>Compassionate mind theory</a:t>
            </a:r>
            <a:r>
              <a:rPr lang="en-US" baseline="30000" dirty="0" smtClean="0"/>
              <a:t>29 </a:t>
            </a:r>
          </a:p>
          <a:p>
            <a:r>
              <a:rPr lang="en-US" dirty="0" smtClean="0"/>
              <a:t>Empowerment</a:t>
            </a:r>
            <a:r>
              <a:rPr lang="en-US" baseline="30000" dirty="0" smtClean="0"/>
              <a:t>30</a:t>
            </a:r>
          </a:p>
          <a:p>
            <a:pPr marL="0" indent="0">
              <a:buNone/>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59170193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Competencies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87088590"/>
              </p:ext>
            </p:extLst>
          </p:nvPr>
        </p:nvGraphicFramePr>
        <p:xfrm>
          <a:off x="457200" y="1247775"/>
          <a:ext cx="8229600" cy="670560"/>
        </p:xfrm>
        <a:graphic>
          <a:graphicData uri="http://schemas.openxmlformats.org/drawingml/2006/table">
            <a:tbl>
              <a:tblPr firstRow="1" bandRow="1">
                <a:tableStyleId>{2D5ABB26-0587-4C30-8999-92F81FD0307C}</a:tableStyleId>
              </a:tblPr>
              <a:tblGrid>
                <a:gridCol w="1685991"/>
                <a:gridCol w="6543609"/>
              </a:tblGrid>
              <a:tr h="370840">
                <a:tc>
                  <a:txBody>
                    <a:bodyPr/>
                    <a:lstStyle/>
                    <a:p>
                      <a:endParaRPr lang="en-US" sz="500" baseline="0" dirty="0" smtClean="0">
                        <a:solidFill>
                          <a:srgbClr val="000090"/>
                        </a:solidFill>
                      </a:endParaRPr>
                    </a:p>
                    <a:p>
                      <a:r>
                        <a:rPr lang="en-US" sz="2800" baseline="0" dirty="0" smtClean="0">
                          <a:solidFill>
                            <a:srgbClr val="000090"/>
                          </a:solidFill>
                        </a:rPr>
                        <a:t>Section 4.</a:t>
                      </a:r>
                    </a:p>
                    <a:p>
                      <a:endParaRPr lang="en-US" sz="500" baseline="0" dirty="0" smtClean="0">
                        <a:solidFill>
                          <a:srgbClr val="000090"/>
                        </a:solidFill>
                      </a:endParaRPr>
                    </a:p>
                  </a:txBody>
                  <a:tcPr/>
                </a:tc>
                <a:tc>
                  <a:txBody>
                    <a:bodyPr/>
                    <a:lstStyle/>
                    <a:p>
                      <a:endParaRPr lang="en-US" sz="500" baseline="0" dirty="0" smtClean="0">
                        <a:solidFill>
                          <a:srgbClr val="000090"/>
                        </a:solidFill>
                      </a:endParaRPr>
                    </a:p>
                    <a:p>
                      <a:r>
                        <a:rPr lang="en-US" sz="2800" dirty="0" smtClean="0">
                          <a:solidFill>
                            <a:srgbClr val="000090"/>
                          </a:solidFill>
                        </a:rPr>
                        <a:t>Psychosocial and </a:t>
                      </a:r>
                      <a:r>
                        <a:rPr lang="en-US" sz="2800" dirty="0" err="1" smtClean="0">
                          <a:solidFill>
                            <a:srgbClr val="000090"/>
                          </a:solidFill>
                        </a:rPr>
                        <a:t>behavioural</a:t>
                      </a:r>
                      <a:r>
                        <a:rPr lang="en-US" sz="2800" dirty="0" smtClean="0">
                          <a:solidFill>
                            <a:srgbClr val="000090"/>
                          </a:solidFill>
                        </a:rPr>
                        <a:t> approaches</a:t>
                      </a:r>
                    </a:p>
                    <a:p>
                      <a:endParaRPr lang="en-US" sz="500" dirty="0" smtClean="0">
                        <a:solidFill>
                          <a:srgbClr val="000090"/>
                        </a:solidFill>
                      </a:endParaRPr>
                    </a:p>
                  </a:txBody>
                  <a:tcPr/>
                </a:tc>
              </a:tr>
            </a:tbl>
          </a:graphicData>
        </a:graphic>
      </p:graphicFrame>
    </p:spTree>
    <p:extLst>
      <p:ext uri="{BB962C8B-B14F-4D97-AF65-F5344CB8AC3E}">
        <p14:creationId xmlns:p14="http://schemas.microsoft.com/office/powerpoint/2010/main" val="15280509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a:bodyPr>
          <a:lstStyle/>
          <a:p>
            <a:r>
              <a:rPr lang="en-US" dirty="0" smtClean="0"/>
              <a:t>Psychosocial and </a:t>
            </a:r>
            <a:r>
              <a:rPr lang="en-US" dirty="0" err="1" smtClean="0"/>
              <a:t>behavioural</a:t>
            </a:r>
            <a:r>
              <a:rPr lang="en-US" dirty="0" smtClean="0"/>
              <a:t> approaches</a:t>
            </a:r>
            <a:endParaRPr lang="en-US" dirty="0"/>
          </a:p>
        </p:txBody>
      </p:sp>
      <p:sp>
        <p:nvSpPr>
          <p:cNvPr id="3" name="Content Placeholder 2"/>
          <p:cNvSpPr>
            <a:spLocks noGrp="1"/>
          </p:cNvSpPr>
          <p:nvPr>
            <p:ph idx="1"/>
          </p:nvPr>
        </p:nvSpPr>
        <p:spPr/>
        <p:txBody>
          <a:bodyPr/>
          <a:lstStyle/>
          <a:p>
            <a:r>
              <a:rPr lang="en-US" dirty="0" smtClean="0"/>
              <a:t>Living with diabetes often requires changes to lifestyle that are challenging to achieve and sustain</a:t>
            </a:r>
          </a:p>
          <a:p>
            <a:r>
              <a:rPr lang="en-US" dirty="0" smtClean="0"/>
              <a:t>Diabetes-related stress is common, particularly fear of </a:t>
            </a:r>
            <a:r>
              <a:rPr lang="en-US" dirty="0" err="1" smtClean="0"/>
              <a:t>hypoglycaemia</a:t>
            </a:r>
            <a:r>
              <a:rPr lang="en-US" dirty="0" smtClean="0"/>
              <a:t> and long-term complications</a:t>
            </a:r>
          </a:p>
          <a:p>
            <a:r>
              <a:rPr lang="en-US" dirty="0" smtClean="0"/>
              <a:t>Clinical depression is more common in people with diabetes</a:t>
            </a:r>
          </a:p>
          <a:p>
            <a:r>
              <a:rPr lang="en-US" dirty="0" smtClean="0"/>
              <a:t>Educational interventions that use </a:t>
            </a:r>
            <a:r>
              <a:rPr lang="en-US" dirty="0" err="1" smtClean="0"/>
              <a:t>behavioural</a:t>
            </a:r>
            <a:r>
              <a:rPr lang="en-US" dirty="0" smtClean="0"/>
              <a:t> and affective elements are more effective than didactic styles of teaching</a:t>
            </a:r>
            <a:r>
              <a:rPr lang="en-US" baseline="30000" dirty="0" smtClean="0"/>
              <a:t>31</a:t>
            </a:r>
          </a:p>
          <a:p>
            <a:endParaRPr lang="en-US" dirty="0"/>
          </a:p>
        </p:txBody>
      </p:sp>
    </p:spTree>
    <p:extLst>
      <p:ext uri="{BB962C8B-B14F-4D97-AF65-F5344CB8AC3E}">
        <p14:creationId xmlns:p14="http://schemas.microsoft.com/office/powerpoint/2010/main" val="334612915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pPr marL="0" indent="0">
              <a:buNone/>
            </a:pPr>
            <a:r>
              <a:rPr lang="en-US" dirty="0" err="1" smtClean="0"/>
              <a:t>Mrs</a:t>
            </a:r>
            <a:r>
              <a:rPr lang="en-US" dirty="0" smtClean="0"/>
              <a:t> Brown</a:t>
            </a:r>
          </a:p>
          <a:p>
            <a:pPr marL="0" indent="0">
              <a:buNone/>
            </a:pPr>
            <a:endParaRPr lang="en-US" sz="1400" dirty="0" smtClean="0"/>
          </a:p>
          <a:p>
            <a:r>
              <a:rPr lang="en-US" dirty="0" smtClean="0"/>
              <a:t>61 years old</a:t>
            </a:r>
          </a:p>
          <a:p>
            <a:r>
              <a:rPr lang="en-US" dirty="0" smtClean="0"/>
              <a:t>78.2kg, BMI=31.3kg/m</a:t>
            </a:r>
            <a:r>
              <a:rPr lang="en-US" baseline="30000" dirty="0" smtClean="0"/>
              <a:t>2</a:t>
            </a:r>
          </a:p>
          <a:p>
            <a:r>
              <a:rPr lang="en-US" dirty="0" smtClean="0"/>
              <a:t>HbA1c  65mmol/</a:t>
            </a:r>
            <a:r>
              <a:rPr lang="en-US" dirty="0" err="1" smtClean="0"/>
              <a:t>mol</a:t>
            </a:r>
            <a:r>
              <a:rPr lang="en-US" dirty="0" smtClean="0"/>
              <a:t> (8.1%)</a:t>
            </a:r>
          </a:p>
          <a:p>
            <a:r>
              <a:rPr lang="en-US" dirty="0" smtClean="0"/>
              <a:t>Lipid levels and blood pressure at target levels with medication</a:t>
            </a:r>
          </a:p>
          <a:p>
            <a:r>
              <a:rPr lang="en-US" dirty="0" smtClean="0"/>
              <a:t>Metformin, </a:t>
            </a:r>
            <a:r>
              <a:rPr lang="en-US" dirty="0" err="1" smtClean="0"/>
              <a:t>gliclazide</a:t>
            </a:r>
            <a:r>
              <a:rPr lang="en-US" dirty="0" smtClean="0"/>
              <a:t>, atorvastatin, </a:t>
            </a:r>
            <a:r>
              <a:rPr lang="en-US" dirty="0" err="1" smtClean="0"/>
              <a:t>ramipril</a:t>
            </a:r>
            <a:r>
              <a:rPr lang="en-US" dirty="0" smtClean="0"/>
              <a:t> </a:t>
            </a:r>
          </a:p>
          <a:p>
            <a:endParaRPr lang="en-US" baseline="30000" dirty="0"/>
          </a:p>
          <a:p>
            <a:pPr marL="0" indent="0">
              <a:buNone/>
            </a:pPr>
            <a:endParaRPr lang="en-US" dirty="0"/>
          </a:p>
        </p:txBody>
      </p:sp>
    </p:spTree>
    <p:extLst>
      <p:ext uri="{BB962C8B-B14F-4D97-AF65-F5344CB8AC3E}">
        <p14:creationId xmlns:p14="http://schemas.microsoft.com/office/powerpoint/2010/main" val="696918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Setting the agenda</a:t>
            </a:r>
            <a:endParaRPr lang="en-US" dirty="0"/>
          </a:p>
        </p:txBody>
      </p:sp>
      <p:sp>
        <p:nvSpPr>
          <p:cNvPr id="6" name="Content Placeholder 5"/>
          <p:cNvSpPr>
            <a:spLocks noGrp="1"/>
          </p:cNvSpPr>
          <p:nvPr>
            <p:ph idx="1"/>
          </p:nvPr>
        </p:nvSpPr>
        <p:spPr/>
        <p:txBody>
          <a:bodyPr/>
          <a:lstStyle/>
          <a:p>
            <a:pPr marL="0" indent="0">
              <a:buNone/>
            </a:pPr>
            <a:r>
              <a:rPr lang="en-US" dirty="0" smtClean="0"/>
              <a:t>There are a number of useful phrases that allow the patient to set the agenda:</a:t>
            </a:r>
          </a:p>
          <a:p>
            <a:pPr marL="0" indent="0">
              <a:buNone/>
            </a:pPr>
            <a:endParaRPr lang="en-US" sz="500" dirty="0" smtClean="0"/>
          </a:p>
          <a:p>
            <a:pPr marL="857250" lvl="1" indent="-457200">
              <a:buFont typeface="Lucida Grande"/>
              <a:buChar char="-"/>
            </a:pPr>
            <a:r>
              <a:rPr lang="en-US" dirty="0" smtClean="0">
                <a:solidFill>
                  <a:srgbClr val="000090"/>
                </a:solidFill>
              </a:rPr>
              <a:t>What brings you here today?</a:t>
            </a:r>
          </a:p>
          <a:p>
            <a:pPr marL="857250" lvl="1" indent="-457200">
              <a:buFont typeface="Lucida Grande"/>
              <a:buChar char="-"/>
            </a:pPr>
            <a:r>
              <a:rPr lang="en-US" dirty="0" smtClean="0">
                <a:solidFill>
                  <a:srgbClr val="000090"/>
                </a:solidFill>
              </a:rPr>
              <a:t>What would you like to talk about today?</a:t>
            </a:r>
          </a:p>
          <a:p>
            <a:pPr marL="857250" lvl="1" indent="-457200">
              <a:buFont typeface="Lucida Grande"/>
              <a:buChar char="-"/>
            </a:pPr>
            <a:r>
              <a:rPr lang="en-US" dirty="0" smtClean="0">
                <a:solidFill>
                  <a:srgbClr val="000090"/>
                </a:solidFill>
              </a:rPr>
              <a:t>We could talk about your diet, weight loss or physical activity. What do you think?</a:t>
            </a:r>
          </a:p>
          <a:p>
            <a:pPr marL="857250" lvl="1" indent="-457200">
              <a:buFont typeface="Lucida Grande"/>
              <a:buChar char="-"/>
            </a:pPr>
            <a:r>
              <a:rPr lang="en-US" dirty="0" smtClean="0">
                <a:solidFill>
                  <a:srgbClr val="000090"/>
                </a:solidFill>
              </a:rPr>
              <a:t>Are you interested in talking about weight loss, or do you have more important concerns today? </a:t>
            </a:r>
            <a:endParaRPr lang="en-US" dirty="0">
              <a:solidFill>
                <a:srgbClr val="000090"/>
              </a:solidFill>
            </a:endParaRPr>
          </a:p>
        </p:txBody>
      </p:sp>
    </p:spTree>
    <p:extLst>
      <p:ext uri="{BB962C8B-B14F-4D97-AF65-F5344CB8AC3E}">
        <p14:creationId xmlns:p14="http://schemas.microsoft.com/office/powerpoint/2010/main" val="349673210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Outcomes of setting the agenda</a:t>
            </a:r>
            <a:endParaRPr lang="en-US" dirty="0"/>
          </a:p>
        </p:txBody>
      </p:sp>
      <p:sp>
        <p:nvSpPr>
          <p:cNvPr id="5" name="Content Placeholder 4"/>
          <p:cNvSpPr>
            <a:spLocks noGrp="1"/>
          </p:cNvSpPr>
          <p:nvPr>
            <p:ph idx="1"/>
          </p:nvPr>
        </p:nvSpPr>
        <p:spPr/>
        <p:txBody>
          <a:bodyPr/>
          <a:lstStyle/>
          <a:p>
            <a:pPr marL="0" indent="0">
              <a:buNone/>
            </a:pPr>
            <a:r>
              <a:rPr lang="en-US" dirty="0" smtClean="0"/>
              <a:t>The patient is:</a:t>
            </a:r>
          </a:p>
          <a:p>
            <a:pPr marL="0" indent="0">
              <a:buNone/>
            </a:pPr>
            <a:endParaRPr lang="en-US" sz="500" dirty="0" smtClean="0"/>
          </a:p>
          <a:p>
            <a:pPr marL="857250" lvl="1" indent="-457200"/>
            <a:r>
              <a:rPr lang="en-US" dirty="0" smtClean="0">
                <a:solidFill>
                  <a:srgbClr val="000090"/>
                </a:solidFill>
              </a:rPr>
              <a:t>Not interested in pursuing the discussion, so the consultation can end here (this almost never happens – the patient has kept the appointment for a good reason)</a:t>
            </a:r>
          </a:p>
          <a:p>
            <a:pPr marL="857250" lvl="1" indent="-457200"/>
            <a:r>
              <a:rPr lang="en-US" dirty="0" smtClean="0">
                <a:solidFill>
                  <a:srgbClr val="000090"/>
                </a:solidFill>
              </a:rPr>
              <a:t>Ambivalent about change</a:t>
            </a:r>
          </a:p>
          <a:p>
            <a:pPr marL="857250" lvl="1" indent="-457200"/>
            <a:r>
              <a:rPr lang="en-US" dirty="0" smtClean="0">
                <a:solidFill>
                  <a:srgbClr val="000090"/>
                </a:solidFill>
              </a:rPr>
              <a:t>Engaged with talking about changing a specific </a:t>
            </a:r>
            <a:r>
              <a:rPr lang="en-US" dirty="0" err="1" smtClean="0">
                <a:solidFill>
                  <a:srgbClr val="000090"/>
                </a:solidFill>
              </a:rPr>
              <a:t>behaviour</a:t>
            </a:r>
            <a:endParaRPr lang="en-US" dirty="0">
              <a:solidFill>
                <a:srgbClr val="000090"/>
              </a:solidFill>
            </a:endParaRPr>
          </a:p>
        </p:txBody>
      </p:sp>
    </p:spTree>
    <p:extLst>
      <p:ext uri="{BB962C8B-B14F-4D97-AF65-F5344CB8AC3E}">
        <p14:creationId xmlns:p14="http://schemas.microsoft.com/office/powerpoint/2010/main" val="317003507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diet history tell us?</a:t>
            </a:r>
            <a:endParaRPr lang="en-US" dirty="0"/>
          </a:p>
        </p:txBody>
      </p:sp>
      <p:sp>
        <p:nvSpPr>
          <p:cNvPr id="3" name="Content Placeholder 2"/>
          <p:cNvSpPr>
            <a:spLocks noGrp="1"/>
          </p:cNvSpPr>
          <p:nvPr>
            <p:ph idx="1"/>
          </p:nvPr>
        </p:nvSpPr>
        <p:spPr/>
        <p:txBody>
          <a:bodyPr/>
          <a:lstStyle/>
          <a:p>
            <a:r>
              <a:rPr lang="en-US" dirty="0" smtClean="0"/>
              <a:t>24 hour recalls show low correlation with true intake due to day-to-day variation in food intake</a:t>
            </a:r>
            <a:r>
              <a:rPr lang="en-US" baseline="30000" dirty="0" smtClean="0"/>
              <a:t>32</a:t>
            </a:r>
          </a:p>
          <a:p>
            <a:r>
              <a:rPr lang="en-US" dirty="0" smtClean="0"/>
              <a:t> Both over and under-reporting are common</a:t>
            </a:r>
            <a:r>
              <a:rPr lang="en-US" baseline="30000" dirty="0" smtClean="0"/>
              <a:t>33</a:t>
            </a:r>
          </a:p>
          <a:p>
            <a:r>
              <a:rPr lang="en-US" dirty="0" smtClean="0"/>
              <a:t>There is a strong inverse relationship between BMI and reported intake</a:t>
            </a:r>
            <a:r>
              <a:rPr lang="en-US" baseline="30000" dirty="0" smtClean="0"/>
              <a:t>34</a:t>
            </a:r>
          </a:p>
          <a:p>
            <a:r>
              <a:rPr lang="en-US" dirty="0" smtClean="0"/>
              <a:t>Snacks and foods perceived as unhealthy are more likely to be under-reported</a:t>
            </a:r>
            <a:r>
              <a:rPr lang="en-US" baseline="30000" dirty="0" smtClean="0"/>
              <a:t>35</a:t>
            </a:r>
            <a:endParaRPr lang="en-US" baseline="30000" dirty="0"/>
          </a:p>
        </p:txBody>
      </p:sp>
    </p:spTree>
    <p:extLst>
      <p:ext uri="{BB962C8B-B14F-4D97-AF65-F5344CB8AC3E}">
        <p14:creationId xmlns:p14="http://schemas.microsoft.com/office/powerpoint/2010/main" val="1535637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Hyperglycaemia</a:t>
            </a:r>
            <a:r>
              <a:rPr lang="en-US" dirty="0"/>
              <a:t> management: Type </a:t>
            </a:r>
            <a:r>
              <a:rPr lang="en-US" dirty="0" smtClean="0"/>
              <a:t>2</a:t>
            </a:r>
            <a:r>
              <a:rPr lang="en-US" baseline="30000" dirty="0"/>
              <a:t>4</a:t>
            </a:r>
          </a:p>
        </p:txBody>
      </p:sp>
      <p:pic>
        <p:nvPicPr>
          <p:cNvPr id="4" name="Content Placeholder 3" descr="125_2014_3460_Fig2_HTML.gif"/>
          <p:cNvPicPr>
            <a:picLocks noGrp="1" noChangeAspect="1"/>
          </p:cNvPicPr>
          <p:nvPr>
            <p:ph idx="1"/>
          </p:nvPr>
        </p:nvPicPr>
        <p:blipFill>
          <a:blip r:embed="rId2">
            <a:extLst>
              <a:ext uri="{28A0092B-C50C-407E-A947-70E740481C1C}">
                <a14:useLocalDpi xmlns:a14="http://schemas.microsoft.com/office/drawing/2010/main" val="0"/>
              </a:ext>
            </a:extLst>
          </a:blip>
          <a:srcRect l="-14906" r="-14906"/>
          <a:stretch>
            <a:fillRect/>
          </a:stretch>
        </p:blipFill>
        <p:spPr>
          <a:xfrm>
            <a:off x="457200" y="1177257"/>
            <a:ext cx="8229600" cy="5047315"/>
          </a:xfrm>
        </p:spPr>
      </p:pic>
    </p:spTree>
    <p:extLst>
      <p:ext uri="{BB962C8B-B14F-4D97-AF65-F5344CB8AC3E}">
        <p14:creationId xmlns:p14="http://schemas.microsoft.com/office/powerpoint/2010/main" val="391732001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resistance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Resistance arises from:</a:t>
            </a:r>
          </a:p>
          <a:p>
            <a:pPr marL="0" indent="0">
              <a:buNone/>
            </a:pPr>
            <a:endParaRPr lang="en-US" sz="500" dirty="0" smtClean="0"/>
          </a:p>
          <a:p>
            <a:pPr marL="857250" lvl="1" indent="-457200"/>
            <a:r>
              <a:rPr lang="en-US" sz="2400" dirty="0" smtClean="0">
                <a:solidFill>
                  <a:srgbClr val="000090"/>
                </a:solidFill>
              </a:rPr>
              <a:t>The patient bringing it into the consulting room</a:t>
            </a:r>
          </a:p>
          <a:p>
            <a:pPr marL="857250" lvl="1" indent="-457200"/>
            <a:r>
              <a:rPr lang="en-US" sz="2400" dirty="0" smtClean="0">
                <a:solidFill>
                  <a:srgbClr val="000090"/>
                </a:solidFill>
              </a:rPr>
              <a:t>The health professional eliciting it</a:t>
            </a:r>
          </a:p>
          <a:p>
            <a:pPr marL="857250" lvl="1" indent="-457200"/>
            <a:r>
              <a:rPr lang="en-US" sz="2400" dirty="0" smtClean="0">
                <a:solidFill>
                  <a:srgbClr val="000090"/>
                </a:solidFill>
              </a:rPr>
              <a:t>A combination of the two</a:t>
            </a:r>
          </a:p>
          <a:p>
            <a:pPr marL="400050" lvl="1" indent="0">
              <a:buNone/>
            </a:pPr>
            <a:endParaRPr lang="en-US" sz="500" dirty="0">
              <a:solidFill>
                <a:srgbClr val="000090"/>
              </a:solidFill>
            </a:endParaRPr>
          </a:p>
          <a:p>
            <a:pPr marL="0" indent="0">
              <a:buNone/>
            </a:pPr>
            <a:r>
              <a:rPr lang="en-US" dirty="0" smtClean="0"/>
              <a:t>And often takes the form of:</a:t>
            </a:r>
          </a:p>
          <a:p>
            <a:pPr marL="0" indent="0">
              <a:buNone/>
            </a:pPr>
            <a:endParaRPr lang="en-US" sz="500" dirty="0" smtClean="0"/>
          </a:p>
          <a:p>
            <a:pPr marL="857250" lvl="1" indent="-457200"/>
            <a:r>
              <a:rPr lang="en-US" sz="2400" dirty="0" smtClean="0">
                <a:solidFill>
                  <a:srgbClr val="000090"/>
                </a:solidFill>
              </a:rPr>
              <a:t>Arguing (challenging, discounting, hostility)</a:t>
            </a:r>
          </a:p>
          <a:p>
            <a:pPr marL="857250" lvl="1" indent="-457200"/>
            <a:r>
              <a:rPr lang="en-US" sz="2400" dirty="0" smtClean="0">
                <a:solidFill>
                  <a:srgbClr val="000090"/>
                </a:solidFill>
              </a:rPr>
              <a:t>Denying (blaming, disagreeing, excusing, pessimism, reluctance)</a:t>
            </a:r>
          </a:p>
          <a:p>
            <a:pPr marL="857250" lvl="1" indent="-457200"/>
            <a:r>
              <a:rPr lang="en-US" sz="2400" dirty="0" smtClean="0">
                <a:solidFill>
                  <a:srgbClr val="000090"/>
                </a:solidFill>
              </a:rPr>
              <a:t>Interrupting</a:t>
            </a:r>
          </a:p>
          <a:p>
            <a:pPr marL="857250" lvl="1" indent="-457200"/>
            <a:r>
              <a:rPr lang="en-US" sz="2400" dirty="0" smtClean="0">
                <a:solidFill>
                  <a:srgbClr val="000090"/>
                </a:solidFill>
              </a:rPr>
              <a:t>Ignoring (inattention, failing to answer, side-tracking)</a:t>
            </a:r>
          </a:p>
        </p:txBody>
      </p:sp>
    </p:spTree>
    <p:extLst>
      <p:ext uri="{BB962C8B-B14F-4D97-AF65-F5344CB8AC3E}">
        <p14:creationId xmlns:p14="http://schemas.microsoft.com/office/powerpoint/2010/main" val="29265198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smtClean="0"/>
              <a:t>Dealing with resistance</a:t>
            </a:r>
            <a:endParaRPr lang="en-US" dirty="0"/>
          </a:p>
        </p:txBody>
      </p:sp>
      <p:sp>
        <p:nvSpPr>
          <p:cNvPr id="3" name="Content Placeholder 2"/>
          <p:cNvSpPr txBox="1">
            <a:spLocks/>
          </p:cNvSpPr>
          <p:nvPr/>
        </p:nvSpPr>
        <p:spPr>
          <a:xfrm>
            <a:off x="457200" y="1248377"/>
            <a:ext cx="8229600" cy="5047315"/>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err="1" smtClean="0"/>
              <a:t>Emphasise</a:t>
            </a:r>
            <a:r>
              <a:rPr lang="en-US" dirty="0" smtClean="0"/>
              <a:t> personal choice and control</a:t>
            </a:r>
          </a:p>
          <a:p>
            <a:pPr marL="514350" indent="-514350">
              <a:buFont typeface="+mj-lt"/>
              <a:buAutoNum type="arabicPeriod"/>
            </a:pPr>
            <a:r>
              <a:rPr lang="en-US" dirty="0" smtClean="0"/>
              <a:t>Assess readiness, importance or confidence</a:t>
            </a:r>
          </a:p>
          <a:p>
            <a:pPr marL="514350" indent="-514350">
              <a:buFont typeface="+mj-lt"/>
              <a:buAutoNum type="arabicPeriod"/>
            </a:pPr>
            <a:r>
              <a:rPr lang="en-US" dirty="0" smtClean="0"/>
              <a:t>Realign with the patient by reflective listening</a:t>
            </a:r>
          </a:p>
          <a:p>
            <a:pPr marL="514350" indent="-514350">
              <a:buFont typeface="+mj-lt"/>
              <a:buAutoNum type="arabicPeriod"/>
            </a:pPr>
            <a:r>
              <a:rPr lang="en-US" dirty="0" smtClean="0"/>
              <a:t>Paraphrase and exaggerate the claim made by the patient</a:t>
            </a:r>
            <a:endParaRPr lang="en-US" dirty="0"/>
          </a:p>
        </p:txBody>
      </p:sp>
    </p:spTree>
    <p:extLst>
      <p:ext uri="{BB962C8B-B14F-4D97-AF65-F5344CB8AC3E}">
        <p14:creationId xmlns:p14="http://schemas.microsoft.com/office/powerpoint/2010/main" val="2004089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smtClean="0"/>
              <a:t>Dealing with resistance</a:t>
            </a:r>
            <a:endParaRPr lang="en-US" dirty="0"/>
          </a:p>
        </p:txBody>
      </p:sp>
      <p:sp>
        <p:nvSpPr>
          <p:cNvPr id="3" name="Content Placeholder 2"/>
          <p:cNvSpPr txBox="1">
            <a:spLocks/>
          </p:cNvSpPr>
          <p:nvPr/>
        </p:nvSpPr>
        <p:spPr>
          <a:xfrm>
            <a:off x="457200" y="1248377"/>
            <a:ext cx="8229600" cy="5047315"/>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err="1" smtClean="0"/>
              <a:t>Emphasise</a:t>
            </a:r>
            <a:r>
              <a:rPr lang="en-US" dirty="0" smtClean="0"/>
              <a:t> personal choice and control</a:t>
            </a:r>
          </a:p>
          <a:p>
            <a:pPr marL="514350" indent="-514350">
              <a:buFont typeface="+mj-lt"/>
              <a:buAutoNum type="arabicPeriod"/>
            </a:pPr>
            <a:r>
              <a:rPr lang="en-US" dirty="0" smtClean="0">
                <a:solidFill>
                  <a:srgbClr val="000090">
                    <a:alpha val="50000"/>
                  </a:srgbClr>
                </a:solidFill>
              </a:rPr>
              <a:t>Assess readiness, importance or confidence</a:t>
            </a:r>
          </a:p>
          <a:p>
            <a:pPr marL="514350" indent="-514350">
              <a:buFont typeface="+mj-lt"/>
              <a:buAutoNum type="arabicPeriod"/>
            </a:pPr>
            <a:r>
              <a:rPr lang="en-US" dirty="0" smtClean="0">
                <a:solidFill>
                  <a:srgbClr val="000090">
                    <a:alpha val="50000"/>
                  </a:srgbClr>
                </a:solidFill>
              </a:rPr>
              <a:t>Realign with the patient by reflective listening</a:t>
            </a:r>
          </a:p>
          <a:p>
            <a:pPr marL="514350" indent="-514350">
              <a:buFont typeface="+mj-lt"/>
              <a:buAutoNum type="arabicPeriod"/>
            </a:pPr>
            <a:r>
              <a:rPr lang="en-US" dirty="0" smtClean="0">
                <a:solidFill>
                  <a:srgbClr val="000090">
                    <a:alpha val="50000"/>
                  </a:srgbClr>
                </a:solidFill>
              </a:rPr>
              <a:t>Paraphrase and exaggerate the claim made by the patient</a:t>
            </a:r>
            <a:endParaRPr lang="en-US" dirty="0">
              <a:solidFill>
                <a:srgbClr val="000090">
                  <a:alpha val="50000"/>
                </a:srgbClr>
              </a:solidFill>
            </a:endParaRPr>
          </a:p>
        </p:txBody>
      </p:sp>
    </p:spTree>
    <p:extLst>
      <p:ext uri="{BB962C8B-B14F-4D97-AF65-F5344CB8AC3E}">
        <p14:creationId xmlns:p14="http://schemas.microsoft.com/office/powerpoint/2010/main" val="202024290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smtClean="0"/>
              <a:t>Dealing with resistance</a:t>
            </a:r>
            <a:endParaRPr lang="en-US" dirty="0"/>
          </a:p>
        </p:txBody>
      </p:sp>
      <p:sp>
        <p:nvSpPr>
          <p:cNvPr id="3" name="Content Placeholder 2"/>
          <p:cNvSpPr txBox="1">
            <a:spLocks/>
          </p:cNvSpPr>
          <p:nvPr/>
        </p:nvSpPr>
        <p:spPr>
          <a:xfrm>
            <a:off x="457200" y="1248377"/>
            <a:ext cx="8229600" cy="5047315"/>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err="1" smtClean="0">
                <a:solidFill>
                  <a:srgbClr val="000090">
                    <a:alpha val="50000"/>
                  </a:srgbClr>
                </a:solidFill>
              </a:rPr>
              <a:t>Emphasise</a:t>
            </a:r>
            <a:r>
              <a:rPr lang="en-US" dirty="0" smtClean="0">
                <a:solidFill>
                  <a:srgbClr val="000090">
                    <a:alpha val="50000"/>
                  </a:srgbClr>
                </a:solidFill>
              </a:rPr>
              <a:t> personal choice and control</a:t>
            </a:r>
          </a:p>
          <a:p>
            <a:pPr marL="514350" indent="-514350">
              <a:buFont typeface="+mj-lt"/>
              <a:buAutoNum type="arabicPeriod"/>
            </a:pPr>
            <a:r>
              <a:rPr lang="en-US" dirty="0" smtClean="0"/>
              <a:t>Assess readiness, importance or confidence</a:t>
            </a:r>
          </a:p>
          <a:p>
            <a:pPr marL="514350" indent="-514350">
              <a:buFont typeface="+mj-lt"/>
              <a:buAutoNum type="arabicPeriod"/>
            </a:pPr>
            <a:r>
              <a:rPr lang="en-US" dirty="0" smtClean="0">
                <a:solidFill>
                  <a:srgbClr val="000090">
                    <a:alpha val="50000"/>
                  </a:srgbClr>
                </a:solidFill>
              </a:rPr>
              <a:t>Realign with the patient by reflective listening</a:t>
            </a:r>
          </a:p>
          <a:p>
            <a:pPr marL="514350" indent="-514350">
              <a:buFont typeface="+mj-lt"/>
              <a:buAutoNum type="arabicPeriod"/>
            </a:pPr>
            <a:r>
              <a:rPr lang="en-US" dirty="0" smtClean="0">
                <a:solidFill>
                  <a:srgbClr val="000090">
                    <a:alpha val="50000"/>
                  </a:srgbClr>
                </a:solidFill>
              </a:rPr>
              <a:t>Paraphrase and exaggerate the claim made by the patient</a:t>
            </a:r>
            <a:endParaRPr lang="en-US" dirty="0">
              <a:solidFill>
                <a:srgbClr val="000090">
                  <a:alpha val="50000"/>
                </a:srgbClr>
              </a:solidFill>
            </a:endParaRPr>
          </a:p>
        </p:txBody>
      </p:sp>
    </p:spTree>
    <p:extLst>
      <p:ext uri="{BB962C8B-B14F-4D97-AF65-F5344CB8AC3E}">
        <p14:creationId xmlns:p14="http://schemas.microsoft.com/office/powerpoint/2010/main" val="226750860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smtClean="0"/>
              <a:t>Dealing with resistance</a:t>
            </a:r>
            <a:endParaRPr lang="en-US" dirty="0"/>
          </a:p>
        </p:txBody>
      </p:sp>
      <p:sp>
        <p:nvSpPr>
          <p:cNvPr id="3" name="Content Placeholder 2"/>
          <p:cNvSpPr txBox="1">
            <a:spLocks/>
          </p:cNvSpPr>
          <p:nvPr/>
        </p:nvSpPr>
        <p:spPr>
          <a:xfrm>
            <a:off x="457200" y="1248377"/>
            <a:ext cx="8229600" cy="5047315"/>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err="1" smtClean="0">
                <a:solidFill>
                  <a:srgbClr val="000090">
                    <a:alpha val="50000"/>
                  </a:srgbClr>
                </a:solidFill>
              </a:rPr>
              <a:t>Emphasise</a:t>
            </a:r>
            <a:r>
              <a:rPr lang="en-US" dirty="0" smtClean="0">
                <a:solidFill>
                  <a:srgbClr val="000090">
                    <a:alpha val="50000"/>
                  </a:srgbClr>
                </a:solidFill>
              </a:rPr>
              <a:t> personal choice and control</a:t>
            </a:r>
          </a:p>
          <a:p>
            <a:pPr marL="514350" indent="-514350">
              <a:buFont typeface="+mj-lt"/>
              <a:buAutoNum type="arabicPeriod"/>
            </a:pPr>
            <a:r>
              <a:rPr lang="en-US" dirty="0" smtClean="0">
                <a:solidFill>
                  <a:srgbClr val="000090">
                    <a:alpha val="50000"/>
                  </a:srgbClr>
                </a:solidFill>
              </a:rPr>
              <a:t>Assess readiness, importance or confidence</a:t>
            </a:r>
          </a:p>
          <a:p>
            <a:pPr marL="514350" indent="-514350">
              <a:buFont typeface="+mj-lt"/>
              <a:buAutoNum type="arabicPeriod"/>
            </a:pPr>
            <a:r>
              <a:rPr lang="en-US" dirty="0" smtClean="0"/>
              <a:t>Realign with the patient by reflective listening</a:t>
            </a:r>
          </a:p>
          <a:p>
            <a:pPr marL="514350" indent="-514350">
              <a:buFont typeface="+mj-lt"/>
              <a:buAutoNum type="arabicPeriod"/>
            </a:pPr>
            <a:r>
              <a:rPr lang="en-US" dirty="0" smtClean="0">
                <a:solidFill>
                  <a:srgbClr val="000090">
                    <a:alpha val="50000"/>
                  </a:srgbClr>
                </a:solidFill>
              </a:rPr>
              <a:t>Paraphrase and exaggerate the claim made by the patient</a:t>
            </a:r>
            <a:endParaRPr lang="en-US" dirty="0">
              <a:solidFill>
                <a:srgbClr val="000090">
                  <a:alpha val="50000"/>
                </a:srgbClr>
              </a:solidFill>
            </a:endParaRPr>
          </a:p>
        </p:txBody>
      </p:sp>
    </p:spTree>
    <p:extLst>
      <p:ext uri="{BB962C8B-B14F-4D97-AF65-F5344CB8AC3E}">
        <p14:creationId xmlns:p14="http://schemas.microsoft.com/office/powerpoint/2010/main" val="232024828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smtClean="0"/>
              <a:t>Dealing with resistance</a:t>
            </a:r>
            <a:endParaRPr lang="en-US" dirty="0"/>
          </a:p>
        </p:txBody>
      </p:sp>
      <p:sp>
        <p:nvSpPr>
          <p:cNvPr id="3" name="Content Placeholder 2"/>
          <p:cNvSpPr txBox="1">
            <a:spLocks/>
          </p:cNvSpPr>
          <p:nvPr/>
        </p:nvSpPr>
        <p:spPr>
          <a:xfrm>
            <a:off x="457200" y="1248377"/>
            <a:ext cx="8229600" cy="5047315"/>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err="1" smtClean="0">
                <a:solidFill>
                  <a:srgbClr val="000090">
                    <a:alpha val="50000"/>
                  </a:srgbClr>
                </a:solidFill>
              </a:rPr>
              <a:t>Emphasise</a:t>
            </a:r>
            <a:r>
              <a:rPr lang="en-US" dirty="0" smtClean="0">
                <a:solidFill>
                  <a:srgbClr val="000090">
                    <a:alpha val="50000"/>
                  </a:srgbClr>
                </a:solidFill>
              </a:rPr>
              <a:t> personal choice and control</a:t>
            </a:r>
          </a:p>
          <a:p>
            <a:pPr marL="514350" indent="-514350">
              <a:buFont typeface="+mj-lt"/>
              <a:buAutoNum type="arabicPeriod"/>
            </a:pPr>
            <a:r>
              <a:rPr lang="en-US" dirty="0" smtClean="0">
                <a:solidFill>
                  <a:srgbClr val="000090">
                    <a:alpha val="50000"/>
                  </a:srgbClr>
                </a:solidFill>
              </a:rPr>
              <a:t>Assess readiness, importance or confidence</a:t>
            </a:r>
          </a:p>
          <a:p>
            <a:pPr marL="514350" indent="-514350">
              <a:buFont typeface="+mj-lt"/>
              <a:buAutoNum type="arabicPeriod"/>
            </a:pPr>
            <a:r>
              <a:rPr lang="en-US" dirty="0" smtClean="0">
                <a:solidFill>
                  <a:srgbClr val="000090">
                    <a:alpha val="50000"/>
                  </a:srgbClr>
                </a:solidFill>
              </a:rPr>
              <a:t>Realign with the patient by reflective listening</a:t>
            </a:r>
          </a:p>
          <a:p>
            <a:pPr marL="514350" indent="-514350">
              <a:buFont typeface="+mj-lt"/>
              <a:buAutoNum type="arabicPeriod"/>
            </a:pPr>
            <a:r>
              <a:rPr lang="en-US" dirty="0" smtClean="0"/>
              <a:t>Paraphrase and exaggerate the claim made by the patient</a:t>
            </a:r>
            <a:endParaRPr lang="en-US" dirty="0"/>
          </a:p>
        </p:txBody>
      </p:sp>
    </p:spTree>
    <p:extLst>
      <p:ext uri="{BB962C8B-B14F-4D97-AF65-F5344CB8AC3E}">
        <p14:creationId xmlns:p14="http://schemas.microsoft.com/office/powerpoint/2010/main" val="129734525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ambivalence</a:t>
            </a:r>
            <a:endParaRPr lang="en-US" dirty="0"/>
          </a:p>
        </p:txBody>
      </p:sp>
      <p:sp>
        <p:nvSpPr>
          <p:cNvPr id="3" name="Content Placeholder 2"/>
          <p:cNvSpPr>
            <a:spLocks noGrp="1"/>
          </p:cNvSpPr>
          <p:nvPr>
            <p:ph idx="1"/>
          </p:nvPr>
        </p:nvSpPr>
        <p:spPr/>
        <p:txBody>
          <a:bodyPr/>
          <a:lstStyle/>
          <a:p>
            <a:pPr>
              <a:buFontTx/>
              <a:buChar char="•"/>
            </a:pPr>
            <a:r>
              <a:rPr lang="en-US" dirty="0">
                <a:latin typeface="+mj-lt"/>
              </a:rPr>
              <a:t>Use balance sheets to explore ambivalence </a:t>
            </a:r>
          </a:p>
          <a:p>
            <a:pPr>
              <a:buFontTx/>
              <a:buChar char="•"/>
            </a:pPr>
            <a:r>
              <a:rPr lang="en-US" dirty="0">
                <a:latin typeface="+mj-lt"/>
              </a:rPr>
              <a:t>List negative and positive aspects of </a:t>
            </a:r>
            <a:r>
              <a:rPr lang="en-US" dirty="0" err="1">
                <a:latin typeface="+mj-lt"/>
              </a:rPr>
              <a:t>behaviour</a:t>
            </a:r>
            <a:r>
              <a:rPr lang="en-US" dirty="0">
                <a:latin typeface="+mj-lt"/>
              </a:rPr>
              <a:t> change, both short and long-term</a:t>
            </a:r>
          </a:p>
          <a:p>
            <a:pPr>
              <a:buFontTx/>
              <a:buChar char="•"/>
            </a:pPr>
            <a:r>
              <a:rPr lang="en-US" dirty="0">
                <a:latin typeface="+mj-lt"/>
              </a:rPr>
              <a:t>Weigh up positive and negative aspects and decide upon action</a:t>
            </a:r>
          </a:p>
          <a:p>
            <a:endParaRPr lang="en-US" dirty="0"/>
          </a:p>
        </p:txBody>
      </p:sp>
    </p:spTree>
    <p:extLst>
      <p:ext uri="{BB962C8B-B14F-4D97-AF65-F5344CB8AC3E}">
        <p14:creationId xmlns:p14="http://schemas.microsoft.com/office/powerpoint/2010/main" val="359090592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4" name="Rectangle 3"/>
          <p:cNvSpPr/>
          <p:nvPr/>
        </p:nvSpPr>
        <p:spPr>
          <a:xfrm>
            <a:off x="457200" y="1248376"/>
            <a:ext cx="8229600" cy="5047315"/>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50345" y="1397002"/>
            <a:ext cx="3766626" cy="923330"/>
          </a:xfrm>
          <a:prstGeom prst="rect">
            <a:avLst/>
          </a:prstGeom>
          <a:noFill/>
        </p:spPr>
        <p:txBody>
          <a:bodyPr wrap="none" rtlCol="0">
            <a:spAutoFit/>
          </a:bodyPr>
          <a:lstStyle/>
          <a:p>
            <a:r>
              <a:rPr lang="en-US" dirty="0" smtClean="0"/>
              <a:t>The change I am thinking of making is:</a:t>
            </a:r>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30870836"/>
              </p:ext>
            </p:extLst>
          </p:nvPr>
        </p:nvGraphicFramePr>
        <p:xfrm>
          <a:off x="1097766" y="2320331"/>
          <a:ext cx="7049367" cy="3616920"/>
        </p:xfrm>
        <a:graphic>
          <a:graphicData uri="http://schemas.openxmlformats.org/drawingml/2006/table">
            <a:tbl>
              <a:tblPr firstRow="1" bandRow="1">
                <a:tableStyleId>{5940675A-B579-460E-94D1-54222C63F5DA}</a:tableStyleId>
              </a:tblPr>
              <a:tblGrid>
                <a:gridCol w="2349789"/>
                <a:gridCol w="2349789"/>
                <a:gridCol w="2349789"/>
              </a:tblGrid>
              <a:tr h="1205640">
                <a:tc>
                  <a:txBody>
                    <a:bodyPr/>
                    <a:lstStyle/>
                    <a:p>
                      <a:endParaRPr lang="en-US" dirty="0"/>
                    </a:p>
                  </a:txBody>
                  <a:tcPr/>
                </a:tc>
                <a:tc>
                  <a:txBody>
                    <a:bodyPr/>
                    <a:lstStyle/>
                    <a:p>
                      <a:pPr algn="ctr"/>
                      <a:r>
                        <a:rPr lang="en-US" dirty="0" smtClean="0"/>
                        <a:t>Continue as before (no change)</a:t>
                      </a:r>
                      <a:endParaRPr lang="en-US" dirty="0"/>
                    </a:p>
                  </a:txBody>
                  <a:tcPr/>
                </a:tc>
                <a:tc>
                  <a:txBody>
                    <a:bodyPr/>
                    <a:lstStyle/>
                    <a:p>
                      <a:pPr algn="ctr"/>
                      <a:r>
                        <a:rPr lang="en-US" dirty="0" smtClean="0"/>
                        <a:t>Change </a:t>
                      </a:r>
                      <a:r>
                        <a:rPr lang="en-US" dirty="0" err="1" smtClean="0"/>
                        <a:t>behaviour</a:t>
                      </a:r>
                      <a:endParaRPr lang="en-US" dirty="0"/>
                    </a:p>
                  </a:txBody>
                  <a:tcPr/>
                </a:tc>
              </a:tr>
              <a:tr h="1205640">
                <a:tc>
                  <a:txBody>
                    <a:bodyPr/>
                    <a:lstStyle/>
                    <a:p>
                      <a:endParaRPr lang="en-US" dirty="0" smtClean="0"/>
                    </a:p>
                    <a:p>
                      <a:r>
                        <a:rPr lang="en-US" dirty="0" smtClean="0"/>
                        <a:t>Pros</a:t>
                      </a:r>
                      <a:r>
                        <a:rPr lang="en-US" baseline="0" dirty="0" smtClean="0"/>
                        <a:t> – good things about doing this</a:t>
                      </a:r>
                      <a:endParaRPr lang="en-US" dirty="0"/>
                    </a:p>
                  </a:txBody>
                  <a:tcPr/>
                </a:tc>
                <a:tc>
                  <a:txBody>
                    <a:bodyPr/>
                    <a:lstStyle/>
                    <a:p>
                      <a:endParaRPr lang="en-US"/>
                    </a:p>
                  </a:txBody>
                  <a:tcPr/>
                </a:tc>
                <a:tc>
                  <a:txBody>
                    <a:bodyPr/>
                    <a:lstStyle/>
                    <a:p>
                      <a:endParaRPr lang="en-US"/>
                    </a:p>
                  </a:txBody>
                  <a:tcPr/>
                </a:tc>
              </a:tr>
              <a:tr h="1205640">
                <a:tc>
                  <a:txBody>
                    <a:bodyPr/>
                    <a:lstStyle/>
                    <a:p>
                      <a:endParaRPr lang="en-US" dirty="0" smtClean="0"/>
                    </a:p>
                    <a:p>
                      <a:r>
                        <a:rPr lang="en-US" dirty="0" smtClean="0"/>
                        <a:t>Cons</a:t>
                      </a:r>
                      <a:r>
                        <a:rPr lang="en-US" baseline="0" dirty="0" smtClean="0"/>
                        <a:t> – bad things about doing this</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23730079"/>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Committing to change</a:t>
            </a:r>
            <a:endParaRPr lang="en-US" dirty="0"/>
          </a:p>
        </p:txBody>
      </p:sp>
      <p:sp>
        <p:nvSpPr>
          <p:cNvPr id="3" name="Content Placeholder 2"/>
          <p:cNvSpPr>
            <a:spLocks noGrp="1"/>
          </p:cNvSpPr>
          <p:nvPr>
            <p:ph idx="1"/>
          </p:nvPr>
        </p:nvSpPr>
        <p:spPr/>
        <p:txBody>
          <a:bodyPr/>
          <a:lstStyle/>
          <a:p>
            <a:pPr marL="0" indent="0">
              <a:buNone/>
            </a:pPr>
            <a:r>
              <a:rPr lang="en-GB" dirty="0" smtClean="0"/>
              <a:t>Support commitment to change by:</a:t>
            </a:r>
          </a:p>
          <a:p>
            <a:pPr>
              <a:buFontTx/>
              <a:buChar char="•"/>
            </a:pPr>
            <a:endParaRPr lang="en-GB" sz="500" dirty="0"/>
          </a:p>
          <a:p>
            <a:pPr>
              <a:buFontTx/>
              <a:buChar char="•"/>
            </a:pPr>
            <a:r>
              <a:rPr lang="en-GB" dirty="0" smtClean="0"/>
              <a:t>Using POST</a:t>
            </a:r>
            <a:endParaRPr lang="en-GB" dirty="0"/>
          </a:p>
          <a:p>
            <a:pPr>
              <a:buFontTx/>
              <a:buChar char="•"/>
            </a:pPr>
            <a:r>
              <a:rPr lang="en-US" dirty="0" smtClean="0"/>
              <a:t>Avoiding </a:t>
            </a:r>
            <a:r>
              <a:rPr lang="en-US" dirty="0"/>
              <a:t>advice giving, unless actively sought by the patient</a:t>
            </a:r>
          </a:p>
          <a:p>
            <a:pPr>
              <a:buFontTx/>
              <a:buChar char="•"/>
            </a:pPr>
            <a:r>
              <a:rPr lang="en-US" dirty="0" smtClean="0"/>
              <a:t>Using </a:t>
            </a:r>
            <a:r>
              <a:rPr lang="en-US" dirty="0"/>
              <a:t>passive or reflective listening</a:t>
            </a:r>
          </a:p>
          <a:p>
            <a:pPr>
              <a:buFontTx/>
              <a:buChar char="•"/>
            </a:pPr>
            <a:r>
              <a:rPr lang="en-US" dirty="0" smtClean="0"/>
              <a:t>Trying </a:t>
            </a:r>
            <a:r>
              <a:rPr lang="en-US" dirty="0"/>
              <a:t>to side with your patient</a:t>
            </a:r>
          </a:p>
          <a:p>
            <a:pPr>
              <a:buFontTx/>
              <a:buChar char="•"/>
            </a:pPr>
            <a:r>
              <a:rPr lang="en-US" dirty="0" smtClean="0"/>
              <a:t>Encouraging </a:t>
            </a:r>
            <a:r>
              <a:rPr lang="en-US" dirty="0"/>
              <a:t>them to develop their own solutions</a:t>
            </a:r>
          </a:p>
          <a:p>
            <a:endParaRPr lang="en-US" dirty="0"/>
          </a:p>
        </p:txBody>
      </p:sp>
    </p:spTree>
    <p:extLst>
      <p:ext uri="{BB962C8B-B14F-4D97-AF65-F5344CB8AC3E}">
        <p14:creationId xmlns:p14="http://schemas.microsoft.com/office/powerpoint/2010/main" val="402689913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244707"/>
              </p:ext>
            </p:extLst>
          </p:nvPr>
        </p:nvGraphicFramePr>
        <p:xfrm>
          <a:off x="910167" y="1247775"/>
          <a:ext cx="7133167" cy="3657600"/>
        </p:xfrm>
        <a:graphic>
          <a:graphicData uri="http://schemas.openxmlformats.org/drawingml/2006/table">
            <a:tbl>
              <a:tblPr firstRow="1" bandRow="1">
                <a:tableStyleId>{5940675A-B579-460E-94D1-54222C63F5DA}</a:tableStyleId>
              </a:tblPr>
              <a:tblGrid>
                <a:gridCol w="1460500"/>
                <a:gridCol w="5672667"/>
              </a:tblGrid>
              <a:tr h="370840">
                <a:tc>
                  <a:txBody>
                    <a:bodyPr/>
                    <a:lstStyle/>
                    <a:p>
                      <a:pPr algn="l"/>
                      <a:r>
                        <a:rPr lang="en-US" sz="4000" b="1" dirty="0" smtClean="0">
                          <a:solidFill>
                            <a:srgbClr val="000090"/>
                          </a:solidFill>
                        </a:rPr>
                        <a:t>P</a:t>
                      </a:r>
                      <a:r>
                        <a:rPr lang="en-US" sz="2400" b="0" dirty="0" smtClean="0">
                          <a:solidFill>
                            <a:srgbClr val="000090"/>
                          </a:solidFill>
                        </a:rPr>
                        <a:t>roblem</a:t>
                      </a:r>
                      <a:endParaRPr lang="en-US" sz="4000" b="1" dirty="0">
                        <a:solidFill>
                          <a:srgbClr val="00009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smtClean="0"/>
                    </a:p>
                    <a:p>
                      <a:r>
                        <a:rPr lang="en-US" sz="2400" dirty="0" smtClean="0">
                          <a:solidFill>
                            <a:srgbClr val="000090"/>
                          </a:solidFill>
                        </a:rPr>
                        <a:t>Define the problem</a:t>
                      </a:r>
                      <a:endParaRPr lang="en-US" sz="2400" dirty="0">
                        <a:solidFill>
                          <a:srgbClr val="00009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a:r>
                        <a:rPr lang="en-US" sz="4000" b="1" dirty="0" smtClean="0">
                          <a:solidFill>
                            <a:srgbClr val="000090"/>
                          </a:solidFill>
                        </a:rPr>
                        <a:t>O</a:t>
                      </a:r>
                      <a:r>
                        <a:rPr lang="en-US" sz="2400" b="0" dirty="0" smtClean="0">
                          <a:solidFill>
                            <a:srgbClr val="000090"/>
                          </a:solidFill>
                        </a:rPr>
                        <a:t>ptions</a:t>
                      </a:r>
                      <a:endParaRPr lang="en-US" sz="4000" b="0" dirty="0">
                        <a:solidFill>
                          <a:srgbClr val="00009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smtClean="0"/>
                    </a:p>
                    <a:p>
                      <a:r>
                        <a:rPr lang="en-US" sz="2400" dirty="0" smtClean="0">
                          <a:solidFill>
                            <a:srgbClr val="000090"/>
                          </a:solidFill>
                        </a:rPr>
                        <a:t>List all options/solutions </a:t>
                      </a:r>
                      <a:r>
                        <a:rPr lang="en-US" sz="2400" baseline="0" dirty="0" smtClean="0">
                          <a:solidFill>
                            <a:srgbClr val="000090"/>
                          </a:solidFill>
                        </a:rPr>
                        <a:t> </a:t>
                      </a:r>
                      <a:endParaRPr lang="en-US" sz="2400" dirty="0">
                        <a:solidFill>
                          <a:srgbClr val="00009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a:r>
                        <a:rPr lang="en-US" sz="4000" b="1" dirty="0" smtClean="0">
                          <a:solidFill>
                            <a:srgbClr val="000090"/>
                          </a:solidFill>
                        </a:rPr>
                        <a:t>S</a:t>
                      </a:r>
                      <a:r>
                        <a:rPr lang="en-US" sz="2400" b="0" dirty="0" smtClean="0">
                          <a:solidFill>
                            <a:srgbClr val="000090"/>
                          </a:solidFill>
                        </a:rPr>
                        <a:t>elect</a:t>
                      </a:r>
                      <a:endParaRPr lang="en-US" sz="4000" b="1" dirty="0">
                        <a:solidFill>
                          <a:srgbClr val="00009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smtClean="0"/>
                    </a:p>
                    <a:p>
                      <a:r>
                        <a:rPr lang="en-US" sz="2400" dirty="0" err="1" smtClean="0">
                          <a:solidFill>
                            <a:srgbClr val="000090"/>
                          </a:solidFill>
                          <a:latin typeface="+mj-lt"/>
                        </a:rPr>
                        <a:t>Analyse</a:t>
                      </a:r>
                      <a:r>
                        <a:rPr lang="en-US" sz="2400" baseline="0" dirty="0" smtClean="0">
                          <a:solidFill>
                            <a:srgbClr val="000090"/>
                          </a:solidFill>
                          <a:latin typeface="+mj-lt"/>
                        </a:rPr>
                        <a:t> which could work and discard any that would not work, then select suitable option</a:t>
                      </a:r>
                      <a:endParaRPr lang="en-US" sz="2400" dirty="0">
                        <a:solidFill>
                          <a:srgbClr val="00009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a:r>
                        <a:rPr lang="en-US" sz="4000" b="1" dirty="0" smtClean="0">
                          <a:solidFill>
                            <a:srgbClr val="000090"/>
                          </a:solidFill>
                        </a:rPr>
                        <a:t>T</a:t>
                      </a:r>
                      <a:r>
                        <a:rPr lang="en-US" sz="2400" b="0" dirty="0" smtClean="0">
                          <a:solidFill>
                            <a:srgbClr val="000090"/>
                          </a:solidFill>
                        </a:rPr>
                        <a:t>ry</a:t>
                      </a:r>
                      <a:endParaRPr lang="en-US" sz="4000" b="1" dirty="0">
                        <a:solidFill>
                          <a:srgbClr val="00009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smtClean="0"/>
                    </a:p>
                    <a:p>
                      <a:r>
                        <a:rPr lang="en-US" sz="2400" dirty="0" smtClean="0">
                          <a:solidFill>
                            <a:srgbClr val="000090"/>
                          </a:solidFill>
                        </a:rPr>
                        <a:t>Try it</a:t>
                      </a:r>
                      <a:r>
                        <a:rPr lang="en-US" sz="2400" baseline="0" dirty="0" smtClean="0">
                          <a:solidFill>
                            <a:srgbClr val="000090"/>
                          </a:solidFill>
                        </a:rPr>
                        <a:t> out</a:t>
                      </a:r>
                      <a:endParaRPr lang="en-US" sz="2400" dirty="0">
                        <a:solidFill>
                          <a:srgbClr val="00009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773578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1135</TotalTime>
  <Words>5489</Words>
  <Application>Microsoft Macintosh PowerPoint</Application>
  <PresentationFormat>On-screen Show (4:3)</PresentationFormat>
  <Paragraphs>1035</Paragraphs>
  <Slides>100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1_Office Theme</vt:lpstr>
      <vt:lpstr>Photo Editor Photo</vt:lpstr>
      <vt:lpstr>Diabetes Competencies</vt:lpstr>
      <vt:lpstr>Diabetes Competencies: Aims</vt:lpstr>
      <vt:lpstr>Competency Framework 2011</vt:lpstr>
      <vt:lpstr>List of competencies</vt:lpstr>
      <vt:lpstr>PowerPoint Presentation</vt:lpstr>
      <vt:lpstr>Prescribable medications</vt:lpstr>
      <vt:lpstr>Guidelines for medication</vt:lpstr>
      <vt:lpstr>Hyperglycaemia management: Type 2</vt:lpstr>
      <vt:lpstr>Hyperglycaemia management: Type 24</vt:lpstr>
      <vt:lpstr>Hyperglycaemia  management: NICE5</vt:lpstr>
      <vt:lpstr>Overview of hyperglycaemia management </vt:lpstr>
      <vt:lpstr>‘Ideal’ type 2 diabetes medication</vt:lpstr>
      <vt:lpstr>Action of diabetes medication</vt:lpstr>
      <vt:lpstr>Biguanide (Metformin)</vt:lpstr>
      <vt:lpstr>Biguanide (Metformin)</vt:lpstr>
      <vt:lpstr>PowerPoint Presentation</vt:lpstr>
      <vt:lpstr>PowerPoint Presentation</vt:lpstr>
      <vt:lpstr>Sulphonylureas</vt:lpstr>
      <vt:lpstr>PowerPoint Presentation</vt:lpstr>
      <vt:lpstr>Thiazolidinediones: TZDs (Pioglitazone)</vt:lpstr>
      <vt:lpstr>Incretin-based therapies (GI hormones)</vt:lpstr>
      <vt:lpstr>PowerPoint Presentation</vt:lpstr>
      <vt:lpstr>GLP-1 mimetics</vt:lpstr>
      <vt:lpstr>GLP-1 mimetics</vt:lpstr>
      <vt:lpstr>DPP-4 inhibitors (Gliptins)</vt:lpstr>
      <vt:lpstr>PowerPoint Presentation</vt:lpstr>
      <vt:lpstr>SGLT-2 inhibitors</vt:lpstr>
      <vt:lpstr>PowerPoint Presentation</vt:lpstr>
      <vt:lpstr>PowerPoint Presentation</vt:lpstr>
      <vt:lpstr>Insulin</vt:lpstr>
      <vt:lpstr>Human insulin</vt:lpstr>
      <vt:lpstr>Analogue insulin</vt:lpstr>
      <vt:lpstr>Prandial/Bolus (short-acting) insulin</vt:lpstr>
      <vt:lpstr>Prandial/Bolus (short-acting) insulin</vt:lpstr>
      <vt:lpstr>Basal/Backgound (longer-acting) insulin</vt:lpstr>
      <vt:lpstr>Basal/Backgound (longer-acting) insulin</vt:lpstr>
      <vt:lpstr>Comparison of insulin action</vt:lpstr>
      <vt:lpstr>Pre-mixed insulin</vt:lpstr>
      <vt:lpstr>Pre-mixed insulin</vt:lpstr>
      <vt:lpstr>PowerPoint Presentation</vt:lpstr>
      <vt:lpstr>Diabetes competencies</vt:lpstr>
      <vt:lpstr>Short-term complications</vt:lpstr>
      <vt:lpstr>Hypoglycaemia</vt:lpstr>
      <vt:lpstr>Main causes of hypoglycaemia</vt:lpstr>
      <vt:lpstr>Symptoms of hypoglcaemia</vt:lpstr>
      <vt:lpstr>Symptoms of hypoglycaemia</vt:lpstr>
      <vt:lpstr>Prevalence of severe hypoglycaemia</vt:lpstr>
      <vt:lpstr>Prevalence of hypoglycaemia in type 2 diabetes</vt:lpstr>
      <vt:lpstr>Treatment of mild hypoglycaemia</vt:lpstr>
      <vt:lpstr>Sources of 15g fast acting glucose</vt:lpstr>
      <vt:lpstr>Diabetic ketoacidosis (DKA)</vt:lpstr>
      <vt:lpstr>Symptoms of DKA</vt:lpstr>
      <vt:lpstr>Treatment of DKA</vt:lpstr>
      <vt:lpstr>Diabetes competencies</vt:lpstr>
      <vt:lpstr>Microvascular co-morbidities</vt:lpstr>
      <vt:lpstr>Retinopathy</vt:lpstr>
      <vt:lpstr>Nephropathy</vt:lpstr>
      <vt:lpstr>Neuropathy</vt:lpstr>
      <vt:lpstr>Macrovascular co-morbidities</vt:lpstr>
      <vt:lpstr>Macrovascular Disease</vt:lpstr>
      <vt:lpstr>Macrovascular disease</vt:lpstr>
      <vt:lpstr>Case Study - Adam</vt:lpstr>
      <vt:lpstr>Adam – dietary intake</vt:lpstr>
      <vt:lpstr>Case study - Adam</vt:lpstr>
      <vt:lpstr>Lipid Targets</vt:lpstr>
      <vt:lpstr>NICE – Lipid Modification</vt:lpstr>
      <vt:lpstr>NICE – Lipid Modification</vt:lpstr>
      <vt:lpstr>PowerPoint Presentation</vt:lpstr>
      <vt:lpstr>PowerPoint Presentation</vt:lpstr>
      <vt:lpstr>PowerPoint Presentation</vt:lpstr>
      <vt:lpstr>PowerPoint Presentation</vt:lpstr>
      <vt:lpstr>NICE and DUK/BDA recommendations</vt:lpstr>
      <vt:lpstr>Diabetes Competencies</vt:lpstr>
      <vt:lpstr>Self-management</vt:lpstr>
      <vt:lpstr>Physical activity - benefits</vt:lpstr>
      <vt:lpstr>Recommendations for physical activity22</vt:lpstr>
      <vt:lpstr>Self-monitoring</vt:lpstr>
      <vt:lpstr>Taking medication</vt:lpstr>
      <vt:lpstr>Reducing risk</vt:lpstr>
      <vt:lpstr>Group-based structured education</vt:lpstr>
      <vt:lpstr>Local, national and international support</vt:lpstr>
      <vt:lpstr>PowerPoint Presentation</vt:lpstr>
      <vt:lpstr>Theories of adult learning</vt:lpstr>
      <vt:lpstr>Diabetes Competencies</vt:lpstr>
      <vt:lpstr>Psychosocial and behavioural approaches</vt:lpstr>
      <vt:lpstr>Case study</vt:lpstr>
      <vt:lpstr>Setting the agenda</vt:lpstr>
      <vt:lpstr>Outcomes of setting the agenda</vt:lpstr>
      <vt:lpstr>What does a diet history tell us?</vt:lpstr>
      <vt:lpstr>Creating resistance</vt:lpstr>
      <vt:lpstr>PowerPoint Presentation</vt:lpstr>
      <vt:lpstr>PowerPoint Presentation</vt:lpstr>
      <vt:lpstr>PowerPoint Presentation</vt:lpstr>
      <vt:lpstr>PowerPoint Presentation</vt:lpstr>
      <vt:lpstr>PowerPoint Presentation</vt:lpstr>
      <vt:lpstr>Exploring ambivalence</vt:lpstr>
      <vt:lpstr>Balance sheets</vt:lpstr>
      <vt:lpstr>Committing to change</vt:lpstr>
      <vt:lpstr>POST</vt:lpstr>
      <vt:lpstr>Relapse prevention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Dyson</dc:creator>
  <cp:lastModifiedBy>Pamela Dyson</cp:lastModifiedBy>
  <cp:revision>148</cp:revision>
  <dcterms:created xsi:type="dcterms:W3CDTF">2015-07-08T12:54:53Z</dcterms:created>
  <dcterms:modified xsi:type="dcterms:W3CDTF">2016-09-26T10:21:46Z</dcterms:modified>
</cp:coreProperties>
</file>